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59" r:id="rId1"/>
  </p:sldMasterIdLst>
  <p:notesMasterIdLst>
    <p:notesMasterId r:id="rId10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Lst>
  <p:sldSz cx="9144000" cy="5143500" type="screen16x9"/>
  <p:notesSz cx="6858000" cy="9144000"/>
  <p:embeddedFontLst>
    <p:embeddedFont>
      <p:font typeface="Calibri" panose="020F0502020204030204" pitchFamily="34" charset="0"/>
      <p:regular r:id="rId105"/>
      <p:bold r:id="rId106"/>
      <p:italic r:id="rId107"/>
      <p:boldItalic r:id="rId108"/>
    </p:embeddedFont>
    <p:embeddedFont>
      <p:font typeface="Dosis" pitchFamily="2" charset="0"/>
      <p:regular r:id="rId109"/>
      <p:bold r:id="rId110"/>
    </p:embeddedFont>
    <p:embeddedFont>
      <p:font typeface="Nunito" pitchFamily="2" charset="0"/>
      <p:regular r:id="rId111"/>
      <p:bold r:id="rId112"/>
      <p:italic r:id="rId113"/>
      <p:boldItalic r:id="rId114"/>
    </p:embeddedFont>
    <p:embeddedFont>
      <p:font typeface="Roboto" panose="02000000000000000000" pitchFamily="2" charset="0"/>
      <p:regular r:id="rId115"/>
      <p:bold r:id="rId116"/>
      <p:italic r:id="rId117"/>
      <p:boldItalic r:id="rId118"/>
    </p:embeddedFont>
    <p:embeddedFont>
      <p:font typeface="Source Sans Pro" panose="020B0503030403020204" pitchFamily="34" charset="0"/>
      <p:regular r:id="rId119"/>
      <p:bold r:id="rId120"/>
      <p:italic r:id="rId121"/>
      <p:boldItalic r:id="rId122"/>
    </p:embeddedFont>
    <p:embeddedFont>
      <p:font typeface="Source Sans Pro SemiBold" panose="020B0603030403020204" pitchFamily="34" charset="0"/>
      <p:regular r:id="rId123"/>
      <p:bold r:id="rId124"/>
      <p:italic r:id="rId125"/>
      <p:boldItalic r:id="rId1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B2F587F-26E9-40C4-BD4B-C720BEC2A66C}">
  <a:tblStyle styleId="{CB2F587F-26E9-40C4-BD4B-C720BEC2A66C}"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07C61084-1360-4B50-8A6B-DCECF3364B2C}" styleName="Table_1">
    <a:wholeTbl>
      <a:tcTxStyle>
        <a:font>
          <a:latin typeface="Arial"/>
          <a:ea typeface="Arial"/>
          <a:cs typeface="Arial"/>
        </a:font>
        <a:srgbClr val="000000"/>
      </a:tcTxStyle>
      <a:tcStyle>
        <a:tcBdr>
          <a:left>
            <a:ln w="6350" cap="flat" cmpd="sng">
              <a:solidFill>
                <a:srgbClr val="000000"/>
              </a:solidFill>
              <a:prstDash val="solid"/>
              <a:round/>
              <a:headEnd type="none" w="sm" len="sm"/>
              <a:tailEnd type="none" w="sm" len="sm"/>
            </a:ln>
          </a:left>
          <a:right>
            <a:ln w="6350" cap="flat" cmpd="sng">
              <a:solidFill>
                <a:srgbClr val="000000"/>
              </a:solidFill>
              <a:prstDash val="solid"/>
              <a:round/>
              <a:headEnd type="none" w="sm" len="sm"/>
              <a:tailEnd type="none" w="sm" len="sm"/>
            </a:ln>
          </a:right>
          <a:top>
            <a:ln w="6350" cap="flat" cmpd="sng">
              <a:solidFill>
                <a:srgbClr val="000000"/>
              </a:solidFill>
              <a:prstDash val="solid"/>
              <a:round/>
              <a:headEnd type="none" w="sm" len="sm"/>
              <a:tailEnd type="none" w="sm" len="sm"/>
            </a:ln>
          </a:top>
          <a:bottom>
            <a:ln w="6350" cap="flat" cmpd="sng">
              <a:solidFill>
                <a:srgbClr val="000000"/>
              </a:solidFill>
              <a:prstDash val="solid"/>
              <a:round/>
              <a:headEnd type="none" w="sm" len="sm"/>
              <a:tailEnd type="none" w="sm" len="sm"/>
            </a:ln>
          </a:bottom>
          <a:insideH>
            <a:ln w="6350" cap="flat" cmpd="sng">
              <a:solidFill>
                <a:srgbClr val="000000"/>
              </a:solidFill>
              <a:prstDash val="solid"/>
              <a:round/>
              <a:headEnd type="none" w="sm" len="sm"/>
              <a:tailEnd type="none" w="sm" len="sm"/>
            </a:ln>
          </a:insideH>
          <a:insideV>
            <a:ln w="6350"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B33EA74D-736F-43A1-8EC5-2E6C5839D8E3}" styleName="Table_2">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98F9A230-181F-4309-9786-B99A95243640}" styleName="Table_3">
    <a:wholeTbl>
      <a:tcTxStyle>
        <a:font>
          <a:latin typeface="Arial"/>
          <a:ea typeface="Arial"/>
          <a:cs typeface="Arial"/>
        </a:font>
        <a:srgbClr val="000000"/>
      </a:tcTxStyle>
      <a:tcStyle>
        <a:tcBdr>
          <a:left>
            <a:ln w="6350" cap="flat" cmpd="sng">
              <a:solidFill>
                <a:srgbClr val="000000"/>
              </a:solidFill>
              <a:prstDash val="solid"/>
              <a:round/>
              <a:headEnd type="none" w="sm" len="sm"/>
              <a:tailEnd type="none" w="sm" len="sm"/>
            </a:ln>
          </a:left>
          <a:right>
            <a:ln w="6350" cap="flat" cmpd="sng">
              <a:solidFill>
                <a:srgbClr val="000000"/>
              </a:solidFill>
              <a:prstDash val="solid"/>
              <a:round/>
              <a:headEnd type="none" w="sm" len="sm"/>
              <a:tailEnd type="none" w="sm" len="sm"/>
            </a:ln>
          </a:right>
          <a:top>
            <a:ln w="6350" cap="flat" cmpd="sng">
              <a:solidFill>
                <a:srgbClr val="000000"/>
              </a:solidFill>
              <a:prstDash val="solid"/>
              <a:round/>
              <a:headEnd type="none" w="sm" len="sm"/>
              <a:tailEnd type="none" w="sm" len="sm"/>
            </a:ln>
          </a:top>
          <a:bottom>
            <a:ln w="6350" cap="flat" cmpd="sng">
              <a:solidFill>
                <a:srgbClr val="000000"/>
              </a:solidFill>
              <a:prstDash val="solid"/>
              <a:round/>
              <a:headEnd type="none" w="sm" len="sm"/>
              <a:tailEnd type="none" w="sm" len="sm"/>
            </a:ln>
          </a:bottom>
          <a:insideH>
            <a:ln w="6350" cap="flat" cmpd="sng">
              <a:solidFill>
                <a:srgbClr val="000000"/>
              </a:solidFill>
              <a:prstDash val="solid"/>
              <a:round/>
              <a:headEnd type="none" w="sm" len="sm"/>
              <a:tailEnd type="none" w="sm" len="sm"/>
            </a:ln>
          </a:insideH>
          <a:insideV>
            <a:ln w="6350"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0" d="100"/>
          <a:sy n="90" d="100"/>
        </p:scale>
        <p:origin x="81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font" Target="fonts/font13.fntdata"/><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font" Target="fonts/font8.fntdata"/><Relationship Id="rId16" Type="http://schemas.openxmlformats.org/officeDocument/2006/relationships/slide" Target="slides/slide15.xml"/><Relationship Id="rId107" Type="http://schemas.openxmlformats.org/officeDocument/2006/relationships/font" Target="fonts/font3.fntdata"/><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font" Target="fonts/font19.fntdata"/><Relationship Id="rId128" Type="http://schemas.openxmlformats.org/officeDocument/2006/relationships/viewProps" Target="view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font" Target="fonts/font1.fntdata"/><Relationship Id="rId113" Type="http://schemas.openxmlformats.org/officeDocument/2006/relationships/font" Target="fonts/font9.fntdata"/><Relationship Id="rId118" Type="http://schemas.openxmlformats.org/officeDocument/2006/relationships/font" Target="fonts/font14.fntdata"/><Relationship Id="rId126" Type="http://schemas.openxmlformats.org/officeDocument/2006/relationships/font" Target="fonts/font22.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font" Target="fonts/font17.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font" Target="fonts/font4.fntdata"/><Relationship Id="rId116" Type="http://schemas.openxmlformats.org/officeDocument/2006/relationships/font" Target="fonts/font12.fntdata"/><Relationship Id="rId124" Type="http://schemas.openxmlformats.org/officeDocument/2006/relationships/font" Target="fonts/font20.fntdata"/><Relationship Id="rId12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font" Target="fonts/font2.fntdata"/><Relationship Id="rId114" Type="http://schemas.openxmlformats.org/officeDocument/2006/relationships/font" Target="fonts/font10.fntdata"/><Relationship Id="rId119" Type="http://schemas.openxmlformats.org/officeDocument/2006/relationships/font" Target="fonts/font15.fntdata"/><Relationship Id="rId12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font" Target="fonts/font18.fntdata"/><Relationship Id="rId13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font" Target="fonts/font5.fntdata"/><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notesMaster" Target="notesMasters/notesMaster1.xml"/><Relationship Id="rId120" Type="http://schemas.openxmlformats.org/officeDocument/2006/relationships/font" Target="fonts/font16.fntdata"/><Relationship Id="rId125" Type="http://schemas.openxmlformats.org/officeDocument/2006/relationships/font" Target="fonts/font21.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font" Target="fonts/font6.fntdata"/><Relationship Id="rId115" Type="http://schemas.openxmlformats.org/officeDocument/2006/relationships/font" Target="fonts/font11.fntdata"/><Relationship Id="rId61" Type="http://schemas.openxmlformats.org/officeDocument/2006/relationships/slide" Target="slides/slide60.xml"/><Relationship Id="rId82" Type="http://schemas.openxmlformats.org/officeDocument/2006/relationships/slide" Target="slides/slide8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35f391192_0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 name="Google Shape;83;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12b0c7db898_0_585: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12b0c7db898_0_5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6"/>
        <p:cNvGrpSpPr/>
        <p:nvPr/>
      </p:nvGrpSpPr>
      <p:grpSpPr>
        <a:xfrm>
          <a:off x="0" y="0"/>
          <a:ext cx="0" cy="0"/>
          <a:chOff x="0" y="0"/>
          <a:chExt cx="0" cy="0"/>
        </a:xfrm>
      </p:grpSpPr>
      <p:sp>
        <p:nvSpPr>
          <p:cNvPr id="1307" name="Google Shape;1307;g12dc70cc46d_0_171: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8" name="Google Shape;1308;g12dc70cc46d_0_1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4"/>
        <p:cNvGrpSpPr/>
        <p:nvPr/>
      </p:nvGrpSpPr>
      <p:grpSpPr>
        <a:xfrm>
          <a:off x="0" y="0"/>
          <a:ext cx="0" cy="0"/>
          <a:chOff x="0" y="0"/>
          <a:chExt cx="0" cy="0"/>
        </a:xfrm>
      </p:grpSpPr>
      <p:sp>
        <p:nvSpPr>
          <p:cNvPr id="1315" name="Google Shape;1315;g13223edfc35_0_9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6" name="Google Shape;1316;g13223edfc35_0_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1"/>
        <p:cNvGrpSpPr/>
        <p:nvPr/>
      </p:nvGrpSpPr>
      <p:grpSpPr>
        <a:xfrm>
          <a:off x="0" y="0"/>
          <a:ext cx="0" cy="0"/>
          <a:chOff x="0" y="0"/>
          <a:chExt cx="0" cy="0"/>
        </a:xfrm>
      </p:grpSpPr>
      <p:sp>
        <p:nvSpPr>
          <p:cNvPr id="1322" name="Google Shape;1322;g35f391192_0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3" name="Google Shape;1323;g35f391192_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12e5a64496a_0_5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 name="Google Shape;217;g12e5a64496a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12215176a77_0_32: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 name="Google Shape;226;g12215176a77_0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fbac38f53b_0_36: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fbac38f53b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fbac38f53b_0_1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fbac38f53b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fbf451bd79_0_1: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5" name="Google Shape;255;gfbf451bd79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13223edfc35_0_5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2" name="Google Shape;272;g13223edfc35_0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g1254145bac8_0_6: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1" name="Google Shape;301;g1254145bac8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g1254145bac8_0_15: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2" name="Google Shape;312;g1254145bac8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g12b0c7db898_0_69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2" name="Google Shape;322;g12b0c7db898_0_6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3606f1c2d_3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g13223edfc35_0_15: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4" name="Google Shape;334;g13223edfc35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g1254145bac8_0_6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3" name="Google Shape;363;g1254145bac8_0_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g12b0c7db898_0_733: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4" name="Google Shape;374;g12b0c7db898_0_7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g12b0c7db898_0_93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7" name="Google Shape;397;g12b0c7db898_0_9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g1254145bac8_0_76: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4" name="Google Shape;424;g1254145bac8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g12b0c7db898_0_1206: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3" name="Google Shape;433;g12b0c7db898_0_12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4"/>
        <p:cNvGrpSpPr/>
        <p:nvPr/>
      </p:nvGrpSpPr>
      <p:grpSpPr>
        <a:xfrm>
          <a:off x="0" y="0"/>
          <a:ext cx="0" cy="0"/>
          <a:chOff x="0" y="0"/>
          <a:chExt cx="0" cy="0"/>
        </a:xfrm>
      </p:grpSpPr>
      <p:sp>
        <p:nvSpPr>
          <p:cNvPr id="465" name="Google Shape;465;g1254145bac8_0_8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6" name="Google Shape;466;g1254145bac8_0_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Google Shape;474;g1254145bac8_0_95: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5" name="Google Shape;475;g1254145bac8_0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4"/>
        <p:cNvGrpSpPr/>
        <p:nvPr/>
      </p:nvGrpSpPr>
      <p:grpSpPr>
        <a:xfrm>
          <a:off x="0" y="0"/>
          <a:ext cx="0" cy="0"/>
          <a:chOff x="0" y="0"/>
          <a:chExt cx="0" cy="0"/>
        </a:xfrm>
      </p:grpSpPr>
      <p:sp>
        <p:nvSpPr>
          <p:cNvPr id="485" name="Google Shape;485;g1254145bac8_0_10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6" name="Google Shape;486;g1254145bac8_0_1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g1254145bac8_0_112: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6" name="Google Shape;496;g1254145bac8_0_1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35f391192_02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35f391192_0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3"/>
        <p:cNvGrpSpPr/>
        <p:nvPr/>
      </p:nvGrpSpPr>
      <p:grpSpPr>
        <a:xfrm>
          <a:off x="0" y="0"/>
          <a:ext cx="0" cy="0"/>
          <a:chOff x="0" y="0"/>
          <a:chExt cx="0" cy="0"/>
        </a:xfrm>
      </p:grpSpPr>
      <p:sp>
        <p:nvSpPr>
          <p:cNvPr id="504" name="Google Shape;504;g11c62b26aaf_0_406: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5" name="Google Shape;505;g11c62b26aaf_0_4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2"/>
        <p:cNvGrpSpPr/>
        <p:nvPr/>
      </p:nvGrpSpPr>
      <p:grpSpPr>
        <a:xfrm>
          <a:off x="0" y="0"/>
          <a:ext cx="0" cy="0"/>
          <a:chOff x="0" y="0"/>
          <a:chExt cx="0" cy="0"/>
        </a:xfrm>
      </p:grpSpPr>
      <p:sp>
        <p:nvSpPr>
          <p:cNvPr id="513" name="Google Shape;513;g12dc70cc46d_0_1: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4" name="Google Shape;514;g12dc70cc46d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4"/>
        <p:cNvGrpSpPr/>
        <p:nvPr/>
      </p:nvGrpSpPr>
      <p:grpSpPr>
        <a:xfrm>
          <a:off x="0" y="0"/>
          <a:ext cx="0" cy="0"/>
          <a:chOff x="0" y="0"/>
          <a:chExt cx="0" cy="0"/>
        </a:xfrm>
      </p:grpSpPr>
      <p:sp>
        <p:nvSpPr>
          <p:cNvPr id="535" name="Google Shape;535;g13223edfc35_1_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6" name="Google Shape;536;g13223edfc35_1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3"/>
        <p:cNvGrpSpPr/>
        <p:nvPr/>
      </p:nvGrpSpPr>
      <p:grpSpPr>
        <a:xfrm>
          <a:off x="0" y="0"/>
          <a:ext cx="0" cy="0"/>
          <a:chOff x="0" y="0"/>
          <a:chExt cx="0" cy="0"/>
        </a:xfrm>
      </p:grpSpPr>
      <p:sp>
        <p:nvSpPr>
          <p:cNvPr id="544" name="Google Shape;544;g12dc70cc46d_0_23: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5" name="Google Shape;545;g12dc70cc46d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9"/>
        <p:cNvGrpSpPr/>
        <p:nvPr/>
      </p:nvGrpSpPr>
      <p:grpSpPr>
        <a:xfrm>
          <a:off x="0" y="0"/>
          <a:ext cx="0" cy="0"/>
          <a:chOff x="0" y="0"/>
          <a:chExt cx="0" cy="0"/>
        </a:xfrm>
      </p:grpSpPr>
      <p:sp>
        <p:nvSpPr>
          <p:cNvPr id="580" name="Google Shape;580;g1254145bac8_0_12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1" name="Google Shape;581;g1254145bac8_0_1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0"/>
        <p:cNvGrpSpPr/>
        <p:nvPr/>
      </p:nvGrpSpPr>
      <p:grpSpPr>
        <a:xfrm>
          <a:off x="0" y="0"/>
          <a:ext cx="0" cy="0"/>
          <a:chOff x="0" y="0"/>
          <a:chExt cx="0" cy="0"/>
        </a:xfrm>
      </p:grpSpPr>
      <p:sp>
        <p:nvSpPr>
          <p:cNvPr id="591" name="Google Shape;591;g1254145bac8_0_12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2" name="Google Shape;592;g1254145bac8_0_1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2"/>
        <p:cNvGrpSpPr/>
        <p:nvPr/>
      </p:nvGrpSpPr>
      <p:grpSpPr>
        <a:xfrm>
          <a:off x="0" y="0"/>
          <a:ext cx="0" cy="0"/>
          <a:chOff x="0" y="0"/>
          <a:chExt cx="0" cy="0"/>
        </a:xfrm>
      </p:grpSpPr>
      <p:sp>
        <p:nvSpPr>
          <p:cNvPr id="603" name="Google Shape;603;g13223edfc35_0_3: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4" name="Google Shape;604;g13223edfc35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1"/>
        <p:cNvGrpSpPr/>
        <p:nvPr/>
      </p:nvGrpSpPr>
      <p:grpSpPr>
        <a:xfrm>
          <a:off x="0" y="0"/>
          <a:ext cx="0" cy="0"/>
          <a:chOff x="0" y="0"/>
          <a:chExt cx="0" cy="0"/>
        </a:xfrm>
      </p:grpSpPr>
      <p:sp>
        <p:nvSpPr>
          <p:cNvPr id="612" name="Google Shape;612;g1254145bac8_0_13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3" name="Google Shape;613;g1254145bac8_0_1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5"/>
        <p:cNvGrpSpPr/>
        <p:nvPr/>
      </p:nvGrpSpPr>
      <p:grpSpPr>
        <a:xfrm>
          <a:off x="0" y="0"/>
          <a:ext cx="0" cy="0"/>
          <a:chOff x="0" y="0"/>
          <a:chExt cx="0" cy="0"/>
        </a:xfrm>
      </p:grpSpPr>
      <p:sp>
        <p:nvSpPr>
          <p:cNvPr id="646" name="Google Shape;646;g1254145bac8_0_145: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7" name="Google Shape;647;g1254145bac8_0_1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6"/>
        <p:cNvGrpSpPr/>
        <p:nvPr/>
      </p:nvGrpSpPr>
      <p:grpSpPr>
        <a:xfrm>
          <a:off x="0" y="0"/>
          <a:ext cx="0" cy="0"/>
          <a:chOff x="0" y="0"/>
          <a:chExt cx="0" cy="0"/>
        </a:xfrm>
      </p:grpSpPr>
      <p:sp>
        <p:nvSpPr>
          <p:cNvPr id="657" name="Google Shape;657;g1254145bac8_0_15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8" name="Google Shape;658;g1254145bac8_0_1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2215176a77_0_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2215176a77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6"/>
        <p:cNvGrpSpPr/>
        <p:nvPr/>
      </p:nvGrpSpPr>
      <p:grpSpPr>
        <a:xfrm>
          <a:off x="0" y="0"/>
          <a:ext cx="0" cy="0"/>
          <a:chOff x="0" y="0"/>
          <a:chExt cx="0" cy="0"/>
        </a:xfrm>
      </p:grpSpPr>
      <p:sp>
        <p:nvSpPr>
          <p:cNvPr id="667" name="Google Shape;667;g1254145bac8_0_162: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8" name="Google Shape;668;g1254145bac8_0_1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0"/>
        <p:cNvGrpSpPr/>
        <p:nvPr/>
      </p:nvGrpSpPr>
      <p:grpSpPr>
        <a:xfrm>
          <a:off x="0" y="0"/>
          <a:ext cx="0" cy="0"/>
          <a:chOff x="0" y="0"/>
          <a:chExt cx="0" cy="0"/>
        </a:xfrm>
      </p:grpSpPr>
      <p:sp>
        <p:nvSpPr>
          <p:cNvPr id="691" name="Google Shape;691;g1254145bac8_0_17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2" name="Google Shape;692;g1254145bac8_0_1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1"/>
        <p:cNvGrpSpPr/>
        <p:nvPr/>
      </p:nvGrpSpPr>
      <p:grpSpPr>
        <a:xfrm>
          <a:off x="0" y="0"/>
          <a:ext cx="0" cy="0"/>
          <a:chOff x="0" y="0"/>
          <a:chExt cx="0" cy="0"/>
        </a:xfrm>
      </p:grpSpPr>
      <p:sp>
        <p:nvSpPr>
          <p:cNvPr id="702" name="Google Shape;702;g1254145bac8_0_17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3" name="Google Shape;703;g1254145bac8_0_1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1"/>
        <p:cNvGrpSpPr/>
        <p:nvPr/>
      </p:nvGrpSpPr>
      <p:grpSpPr>
        <a:xfrm>
          <a:off x="0" y="0"/>
          <a:ext cx="0" cy="0"/>
          <a:chOff x="0" y="0"/>
          <a:chExt cx="0" cy="0"/>
        </a:xfrm>
      </p:grpSpPr>
      <p:sp>
        <p:nvSpPr>
          <p:cNvPr id="712" name="Google Shape;712;g1254145bac8_0_18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3" name="Google Shape;713;g1254145bac8_0_1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0"/>
        <p:cNvGrpSpPr/>
        <p:nvPr/>
      </p:nvGrpSpPr>
      <p:grpSpPr>
        <a:xfrm>
          <a:off x="0" y="0"/>
          <a:ext cx="0" cy="0"/>
          <a:chOff x="0" y="0"/>
          <a:chExt cx="0" cy="0"/>
        </a:xfrm>
      </p:grpSpPr>
      <p:sp>
        <p:nvSpPr>
          <p:cNvPr id="721" name="Google Shape;721;g1254145bac8_0_195: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2" name="Google Shape;722;g1254145bac8_0_1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1"/>
        <p:cNvGrpSpPr/>
        <p:nvPr/>
      </p:nvGrpSpPr>
      <p:grpSpPr>
        <a:xfrm>
          <a:off x="0" y="0"/>
          <a:ext cx="0" cy="0"/>
          <a:chOff x="0" y="0"/>
          <a:chExt cx="0" cy="0"/>
        </a:xfrm>
      </p:grpSpPr>
      <p:sp>
        <p:nvSpPr>
          <p:cNvPr id="732" name="Google Shape;732;g1254145bac8_0_20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3" name="Google Shape;733;g1254145bac8_0_2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1"/>
        <p:cNvGrpSpPr/>
        <p:nvPr/>
      </p:nvGrpSpPr>
      <p:grpSpPr>
        <a:xfrm>
          <a:off x="0" y="0"/>
          <a:ext cx="0" cy="0"/>
          <a:chOff x="0" y="0"/>
          <a:chExt cx="0" cy="0"/>
        </a:xfrm>
      </p:grpSpPr>
      <p:sp>
        <p:nvSpPr>
          <p:cNvPr id="742" name="Google Shape;742;g1254145bac8_0_212: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3" name="Google Shape;743;g1254145bac8_0_2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0"/>
        <p:cNvGrpSpPr/>
        <p:nvPr/>
      </p:nvGrpSpPr>
      <p:grpSpPr>
        <a:xfrm>
          <a:off x="0" y="0"/>
          <a:ext cx="0" cy="0"/>
          <a:chOff x="0" y="0"/>
          <a:chExt cx="0" cy="0"/>
        </a:xfrm>
      </p:grpSpPr>
      <p:sp>
        <p:nvSpPr>
          <p:cNvPr id="751" name="Google Shape;751;g1254145bac8_0_22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2" name="Google Shape;752;g1254145bac8_0_2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1"/>
        <p:cNvGrpSpPr/>
        <p:nvPr/>
      </p:nvGrpSpPr>
      <p:grpSpPr>
        <a:xfrm>
          <a:off x="0" y="0"/>
          <a:ext cx="0" cy="0"/>
          <a:chOff x="0" y="0"/>
          <a:chExt cx="0" cy="0"/>
        </a:xfrm>
      </p:grpSpPr>
      <p:sp>
        <p:nvSpPr>
          <p:cNvPr id="762" name="Google Shape;762;g1254145bac8_0_22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3" name="Google Shape;763;g1254145bac8_0_2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1"/>
        <p:cNvGrpSpPr/>
        <p:nvPr/>
      </p:nvGrpSpPr>
      <p:grpSpPr>
        <a:xfrm>
          <a:off x="0" y="0"/>
          <a:ext cx="0" cy="0"/>
          <a:chOff x="0" y="0"/>
          <a:chExt cx="0" cy="0"/>
        </a:xfrm>
      </p:grpSpPr>
      <p:sp>
        <p:nvSpPr>
          <p:cNvPr id="772" name="Google Shape;772;g1254145bac8_0_23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3" name="Google Shape;773;g1254145bac8_0_2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12215176a77_0_16: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12215176a77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0"/>
        <p:cNvGrpSpPr/>
        <p:nvPr/>
      </p:nvGrpSpPr>
      <p:grpSpPr>
        <a:xfrm>
          <a:off x="0" y="0"/>
          <a:ext cx="0" cy="0"/>
          <a:chOff x="0" y="0"/>
          <a:chExt cx="0" cy="0"/>
        </a:xfrm>
      </p:grpSpPr>
      <p:sp>
        <p:nvSpPr>
          <p:cNvPr id="781" name="Google Shape;781;g1254145bac8_0_245: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2" name="Google Shape;782;g1254145bac8_0_2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1"/>
        <p:cNvGrpSpPr/>
        <p:nvPr/>
      </p:nvGrpSpPr>
      <p:grpSpPr>
        <a:xfrm>
          <a:off x="0" y="0"/>
          <a:ext cx="0" cy="0"/>
          <a:chOff x="0" y="0"/>
          <a:chExt cx="0" cy="0"/>
        </a:xfrm>
      </p:grpSpPr>
      <p:sp>
        <p:nvSpPr>
          <p:cNvPr id="792" name="Google Shape;792;g1254145bac8_0_25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3" name="Google Shape;793;g1254145bac8_0_2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1"/>
        <p:cNvGrpSpPr/>
        <p:nvPr/>
      </p:nvGrpSpPr>
      <p:grpSpPr>
        <a:xfrm>
          <a:off x="0" y="0"/>
          <a:ext cx="0" cy="0"/>
          <a:chOff x="0" y="0"/>
          <a:chExt cx="0" cy="0"/>
        </a:xfrm>
      </p:grpSpPr>
      <p:sp>
        <p:nvSpPr>
          <p:cNvPr id="802" name="Google Shape;802;g1254145bac8_0_262: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3" name="Google Shape;803;g1254145bac8_0_2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0"/>
        <p:cNvGrpSpPr/>
        <p:nvPr/>
      </p:nvGrpSpPr>
      <p:grpSpPr>
        <a:xfrm>
          <a:off x="0" y="0"/>
          <a:ext cx="0" cy="0"/>
          <a:chOff x="0" y="0"/>
          <a:chExt cx="0" cy="0"/>
        </a:xfrm>
      </p:grpSpPr>
      <p:sp>
        <p:nvSpPr>
          <p:cNvPr id="811" name="Google Shape;811;g1254145bac8_0_27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2" name="Google Shape;812;g1254145bac8_0_2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1"/>
        <p:cNvGrpSpPr/>
        <p:nvPr/>
      </p:nvGrpSpPr>
      <p:grpSpPr>
        <a:xfrm>
          <a:off x="0" y="0"/>
          <a:ext cx="0" cy="0"/>
          <a:chOff x="0" y="0"/>
          <a:chExt cx="0" cy="0"/>
        </a:xfrm>
      </p:grpSpPr>
      <p:sp>
        <p:nvSpPr>
          <p:cNvPr id="822" name="Google Shape;822;g1254145bac8_0_27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3" name="Google Shape;823;g1254145bac8_0_2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0"/>
        <p:cNvGrpSpPr/>
        <p:nvPr/>
      </p:nvGrpSpPr>
      <p:grpSpPr>
        <a:xfrm>
          <a:off x="0" y="0"/>
          <a:ext cx="0" cy="0"/>
          <a:chOff x="0" y="0"/>
          <a:chExt cx="0" cy="0"/>
        </a:xfrm>
      </p:grpSpPr>
      <p:sp>
        <p:nvSpPr>
          <p:cNvPr id="831" name="Google Shape;831;g1254145bac8_0_28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2" name="Google Shape;832;g1254145bac8_0_2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9"/>
        <p:cNvGrpSpPr/>
        <p:nvPr/>
      </p:nvGrpSpPr>
      <p:grpSpPr>
        <a:xfrm>
          <a:off x="0" y="0"/>
          <a:ext cx="0" cy="0"/>
          <a:chOff x="0" y="0"/>
          <a:chExt cx="0" cy="0"/>
        </a:xfrm>
      </p:grpSpPr>
      <p:sp>
        <p:nvSpPr>
          <p:cNvPr id="840" name="Google Shape;840;g1254145bac8_0_295: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1" name="Google Shape;841;g1254145bac8_0_2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0"/>
        <p:cNvGrpSpPr/>
        <p:nvPr/>
      </p:nvGrpSpPr>
      <p:grpSpPr>
        <a:xfrm>
          <a:off x="0" y="0"/>
          <a:ext cx="0" cy="0"/>
          <a:chOff x="0" y="0"/>
          <a:chExt cx="0" cy="0"/>
        </a:xfrm>
      </p:grpSpPr>
      <p:sp>
        <p:nvSpPr>
          <p:cNvPr id="851" name="Google Shape;851;g1254145bac8_0_30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52" name="Google Shape;852;g1254145bac8_0_3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0"/>
        <p:cNvGrpSpPr/>
        <p:nvPr/>
      </p:nvGrpSpPr>
      <p:grpSpPr>
        <a:xfrm>
          <a:off x="0" y="0"/>
          <a:ext cx="0" cy="0"/>
          <a:chOff x="0" y="0"/>
          <a:chExt cx="0" cy="0"/>
        </a:xfrm>
      </p:grpSpPr>
      <p:sp>
        <p:nvSpPr>
          <p:cNvPr id="861" name="Google Shape;861;g1254145bac8_0_312: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2" name="Google Shape;862;g1254145bac8_0_3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0"/>
        <p:cNvGrpSpPr/>
        <p:nvPr/>
      </p:nvGrpSpPr>
      <p:grpSpPr>
        <a:xfrm>
          <a:off x="0" y="0"/>
          <a:ext cx="0" cy="0"/>
          <a:chOff x="0" y="0"/>
          <a:chExt cx="0" cy="0"/>
        </a:xfrm>
      </p:grpSpPr>
      <p:sp>
        <p:nvSpPr>
          <p:cNvPr id="881" name="Google Shape;881;g1254145bac8_0_32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2" name="Google Shape;882;g1254145bac8_0_3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12215176a77_0_2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g12215176a77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1"/>
        <p:cNvGrpSpPr/>
        <p:nvPr/>
      </p:nvGrpSpPr>
      <p:grpSpPr>
        <a:xfrm>
          <a:off x="0" y="0"/>
          <a:ext cx="0" cy="0"/>
          <a:chOff x="0" y="0"/>
          <a:chExt cx="0" cy="0"/>
        </a:xfrm>
      </p:grpSpPr>
      <p:sp>
        <p:nvSpPr>
          <p:cNvPr id="892" name="Google Shape;892;g1254145bac8_0_32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3" name="Google Shape;893;g1254145bac8_0_3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1"/>
        <p:cNvGrpSpPr/>
        <p:nvPr/>
      </p:nvGrpSpPr>
      <p:grpSpPr>
        <a:xfrm>
          <a:off x="0" y="0"/>
          <a:ext cx="0" cy="0"/>
          <a:chOff x="0" y="0"/>
          <a:chExt cx="0" cy="0"/>
        </a:xfrm>
      </p:grpSpPr>
      <p:sp>
        <p:nvSpPr>
          <p:cNvPr id="902" name="Google Shape;902;g1254145bac8_0_33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3" name="Google Shape;903;g1254145bac8_0_3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9"/>
        <p:cNvGrpSpPr/>
        <p:nvPr/>
      </p:nvGrpSpPr>
      <p:grpSpPr>
        <a:xfrm>
          <a:off x="0" y="0"/>
          <a:ext cx="0" cy="0"/>
          <a:chOff x="0" y="0"/>
          <a:chExt cx="0" cy="0"/>
        </a:xfrm>
      </p:grpSpPr>
      <p:sp>
        <p:nvSpPr>
          <p:cNvPr id="910" name="Google Shape;910;g1254145bac8_0_345: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11" name="Google Shape;911;g1254145bac8_0_3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0"/>
        <p:cNvGrpSpPr/>
        <p:nvPr/>
      </p:nvGrpSpPr>
      <p:grpSpPr>
        <a:xfrm>
          <a:off x="0" y="0"/>
          <a:ext cx="0" cy="0"/>
          <a:chOff x="0" y="0"/>
          <a:chExt cx="0" cy="0"/>
        </a:xfrm>
      </p:grpSpPr>
      <p:sp>
        <p:nvSpPr>
          <p:cNvPr id="921" name="Google Shape;921;g1254145bac8_0_35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2" name="Google Shape;922;g1254145bac8_0_3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0"/>
        <p:cNvGrpSpPr/>
        <p:nvPr/>
      </p:nvGrpSpPr>
      <p:grpSpPr>
        <a:xfrm>
          <a:off x="0" y="0"/>
          <a:ext cx="0" cy="0"/>
          <a:chOff x="0" y="0"/>
          <a:chExt cx="0" cy="0"/>
        </a:xfrm>
      </p:grpSpPr>
      <p:sp>
        <p:nvSpPr>
          <p:cNvPr id="931" name="Google Shape;931;g1254145bac8_0_362: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2" name="Google Shape;932;g1254145bac8_0_3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9"/>
        <p:cNvGrpSpPr/>
        <p:nvPr/>
      </p:nvGrpSpPr>
      <p:grpSpPr>
        <a:xfrm>
          <a:off x="0" y="0"/>
          <a:ext cx="0" cy="0"/>
          <a:chOff x="0" y="0"/>
          <a:chExt cx="0" cy="0"/>
        </a:xfrm>
      </p:grpSpPr>
      <p:sp>
        <p:nvSpPr>
          <p:cNvPr id="940" name="Google Shape;940;g12dc70cc46d_0_19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1" name="Google Shape;941;g12dc70cc46d_0_1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8"/>
        <p:cNvGrpSpPr/>
        <p:nvPr/>
      </p:nvGrpSpPr>
      <p:grpSpPr>
        <a:xfrm>
          <a:off x="0" y="0"/>
          <a:ext cx="0" cy="0"/>
          <a:chOff x="0" y="0"/>
          <a:chExt cx="0" cy="0"/>
        </a:xfrm>
      </p:grpSpPr>
      <p:sp>
        <p:nvSpPr>
          <p:cNvPr id="949" name="Google Shape;949;g1254145bac8_0_37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0" name="Google Shape;950;g1254145bac8_0_3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7"/>
        <p:cNvGrpSpPr/>
        <p:nvPr/>
      </p:nvGrpSpPr>
      <p:grpSpPr>
        <a:xfrm>
          <a:off x="0" y="0"/>
          <a:ext cx="0" cy="0"/>
          <a:chOff x="0" y="0"/>
          <a:chExt cx="0" cy="0"/>
        </a:xfrm>
      </p:grpSpPr>
      <p:sp>
        <p:nvSpPr>
          <p:cNvPr id="958" name="Google Shape;958;g12dc70cc46d_0_225: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9" name="Google Shape;959;g12dc70cc46d_0_2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5"/>
        <p:cNvGrpSpPr/>
        <p:nvPr/>
      </p:nvGrpSpPr>
      <p:grpSpPr>
        <a:xfrm>
          <a:off x="0" y="0"/>
          <a:ext cx="0" cy="0"/>
          <a:chOff x="0" y="0"/>
          <a:chExt cx="0" cy="0"/>
        </a:xfrm>
      </p:grpSpPr>
      <p:sp>
        <p:nvSpPr>
          <p:cNvPr id="966" name="Google Shape;966;g1254145bac8_0_691: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7" name="Google Shape;967;g1254145bac8_0_6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2"/>
        <p:cNvGrpSpPr/>
        <p:nvPr/>
      </p:nvGrpSpPr>
      <p:grpSpPr>
        <a:xfrm>
          <a:off x="0" y="0"/>
          <a:ext cx="0" cy="0"/>
          <a:chOff x="0" y="0"/>
          <a:chExt cx="0" cy="0"/>
        </a:xfrm>
      </p:grpSpPr>
      <p:sp>
        <p:nvSpPr>
          <p:cNvPr id="973" name="Google Shape;973;g1254145bac8_0_395: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4" name="Google Shape;974;g1254145bac8_0_3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1033c4b94cb_1_1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 name="Google Shape;135;g1033c4b94cb_1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3"/>
        <p:cNvGrpSpPr/>
        <p:nvPr/>
      </p:nvGrpSpPr>
      <p:grpSpPr>
        <a:xfrm>
          <a:off x="0" y="0"/>
          <a:ext cx="0" cy="0"/>
          <a:chOff x="0" y="0"/>
          <a:chExt cx="0" cy="0"/>
        </a:xfrm>
      </p:grpSpPr>
      <p:sp>
        <p:nvSpPr>
          <p:cNvPr id="984" name="Google Shape;984;g1254145bac8_0_40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5" name="Google Shape;985;g1254145bac8_0_4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3"/>
        <p:cNvGrpSpPr/>
        <p:nvPr/>
      </p:nvGrpSpPr>
      <p:grpSpPr>
        <a:xfrm>
          <a:off x="0" y="0"/>
          <a:ext cx="0" cy="0"/>
          <a:chOff x="0" y="0"/>
          <a:chExt cx="0" cy="0"/>
        </a:xfrm>
      </p:grpSpPr>
      <p:sp>
        <p:nvSpPr>
          <p:cNvPr id="994" name="Google Shape;994;g1254145bac8_0_412: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5" name="Google Shape;995;g1254145bac8_0_4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2"/>
        <p:cNvGrpSpPr/>
        <p:nvPr/>
      </p:nvGrpSpPr>
      <p:grpSpPr>
        <a:xfrm>
          <a:off x="0" y="0"/>
          <a:ext cx="0" cy="0"/>
          <a:chOff x="0" y="0"/>
          <a:chExt cx="0" cy="0"/>
        </a:xfrm>
      </p:grpSpPr>
      <p:sp>
        <p:nvSpPr>
          <p:cNvPr id="1003" name="Google Shape;1003;g1254145bac8_0_42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04" name="Google Shape;1004;g1254145bac8_0_4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300">
              <a:latin typeface="Source Sans Pro"/>
              <a:ea typeface="Source Sans Pro"/>
              <a:cs typeface="Source Sans Pro"/>
              <a:sym typeface="Source Sans Pro"/>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3"/>
        <p:cNvGrpSpPr/>
        <p:nvPr/>
      </p:nvGrpSpPr>
      <p:grpSpPr>
        <a:xfrm>
          <a:off x="0" y="0"/>
          <a:ext cx="0" cy="0"/>
          <a:chOff x="0" y="0"/>
          <a:chExt cx="0" cy="0"/>
        </a:xfrm>
      </p:grpSpPr>
      <p:sp>
        <p:nvSpPr>
          <p:cNvPr id="1014" name="Google Shape;1014;g1254145bac8_0_42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5" name="Google Shape;1015;g1254145bac8_0_4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2"/>
        <p:cNvGrpSpPr/>
        <p:nvPr/>
      </p:nvGrpSpPr>
      <p:grpSpPr>
        <a:xfrm>
          <a:off x="0" y="0"/>
          <a:ext cx="0" cy="0"/>
          <a:chOff x="0" y="0"/>
          <a:chExt cx="0" cy="0"/>
        </a:xfrm>
      </p:grpSpPr>
      <p:sp>
        <p:nvSpPr>
          <p:cNvPr id="1023" name="Google Shape;1023;g12dc70cc46d_0_238:notes"/>
          <p:cNvSpPr txBox="1">
            <a:spLocks noGrp="1"/>
          </p:cNvSpPr>
          <p:nvPr>
            <p:ph type="body" idx="1"/>
          </p:nvPr>
        </p:nvSpPr>
        <p:spPr>
          <a:xfrm>
            <a:off x="685797" y="4343387"/>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4" name="Google Shape;1024;g12dc70cc46d_0_238:notes"/>
          <p:cNvSpPr>
            <a:spLocks noGrp="1" noRot="1" noChangeAspect="1"/>
          </p:cNvSpPr>
          <p:nvPr>
            <p:ph type="sldImg" idx="2"/>
          </p:nvPr>
        </p:nvSpPr>
        <p:spPr>
          <a:xfrm>
            <a:off x="1143067" y="685799"/>
            <a:ext cx="45726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4"/>
        <p:cNvGrpSpPr/>
        <p:nvPr/>
      </p:nvGrpSpPr>
      <p:grpSpPr>
        <a:xfrm>
          <a:off x="0" y="0"/>
          <a:ext cx="0" cy="0"/>
          <a:chOff x="0" y="0"/>
          <a:chExt cx="0" cy="0"/>
        </a:xfrm>
      </p:grpSpPr>
      <p:sp>
        <p:nvSpPr>
          <p:cNvPr id="1065" name="Google Shape;1065;g12dc70cc46d_0_33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6" name="Google Shape;1066;g12dc70cc46d_0_3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2"/>
        <p:cNvGrpSpPr/>
        <p:nvPr/>
      </p:nvGrpSpPr>
      <p:grpSpPr>
        <a:xfrm>
          <a:off x="0" y="0"/>
          <a:ext cx="0" cy="0"/>
          <a:chOff x="0" y="0"/>
          <a:chExt cx="0" cy="0"/>
        </a:xfrm>
      </p:grpSpPr>
      <p:sp>
        <p:nvSpPr>
          <p:cNvPr id="1073" name="Google Shape;1073;g1254145bac8_0_43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4" name="Google Shape;1074;g1254145bac8_0_4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1"/>
        <p:cNvGrpSpPr/>
        <p:nvPr/>
      </p:nvGrpSpPr>
      <p:grpSpPr>
        <a:xfrm>
          <a:off x="0" y="0"/>
          <a:ext cx="0" cy="0"/>
          <a:chOff x="0" y="0"/>
          <a:chExt cx="0" cy="0"/>
        </a:xfrm>
      </p:grpSpPr>
      <p:sp>
        <p:nvSpPr>
          <p:cNvPr id="1082" name="Google Shape;1082;g1254145bac8_0_445: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3" name="Google Shape;1083;g1254145bac8_0_4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2"/>
        <p:cNvGrpSpPr/>
        <p:nvPr/>
      </p:nvGrpSpPr>
      <p:grpSpPr>
        <a:xfrm>
          <a:off x="0" y="0"/>
          <a:ext cx="0" cy="0"/>
          <a:chOff x="0" y="0"/>
          <a:chExt cx="0" cy="0"/>
        </a:xfrm>
      </p:grpSpPr>
      <p:sp>
        <p:nvSpPr>
          <p:cNvPr id="1093" name="Google Shape;1093;g1254145bac8_0_45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4" name="Google Shape;1094;g1254145bac8_0_4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2"/>
        <p:cNvGrpSpPr/>
        <p:nvPr/>
      </p:nvGrpSpPr>
      <p:grpSpPr>
        <a:xfrm>
          <a:off x="0" y="0"/>
          <a:ext cx="0" cy="0"/>
          <a:chOff x="0" y="0"/>
          <a:chExt cx="0" cy="0"/>
        </a:xfrm>
      </p:grpSpPr>
      <p:sp>
        <p:nvSpPr>
          <p:cNvPr id="1103" name="Google Shape;1103;g12dc70cc46d_0_342: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4" name="Google Shape;1104;g12dc70cc46d_0_3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12b0c7db898_0_13: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 name="Google Shape;144;g12b0c7db898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0"/>
        <p:cNvGrpSpPr/>
        <p:nvPr/>
      </p:nvGrpSpPr>
      <p:grpSpPr>
        <a:xfrm>
          <a:off x="0" y="0"/>
          <a:ext cx="0" cy="0"/>
          <a:chOff x="0" y="0"/>
          <a:chExt cx="0" cy="0"/>
        </a:xfrm>
      </p:grpSpPr>
      <p:sp>
        <p:nvSpPr>
          <p:cNvPr id="1111" name="Google Shape;1111;g12dc70cc46d_0_395: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2" name="Google Shape;1112;g12dc70cc46d_0_3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3"/>
        <p:cNvGrpSpPr/>
        <p:nvPr/>
      </p:nvGrpSpPr>
      <p:grpSpPr>
        <a:xfrm>
          <a:off x="0" y="0"/>
          <a:ext cx="0" cy="0"/>
          <a:chOff x="0" y="0"/>
          <a:chExt cx="0" cy="0"/>
        </a:xfrm>
      </p:grpSpPr>
      <p:sp>
        <p:nvSpPr>
          <p:cNvPr id="1124" name="Google Shape;1124;g12dc70cc46d_0_418:notes"/>
          <p:cNvSpPr txBox="1">
            <a:spLocks noGrp="1"/>
          </p:cNvSpPr>
          <p:nvPr>
            <p:ph type="body" idx="1"/>
          </p:nvPr>
        </p:nvSpPr>
        <p:spPr>
          <a:xfrm>
            <a:off x="685797" y="4343387"/>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25" name="Google Shape;1125;g12dc70cc46d_0_418:notes"/>
          <p:cNvSpPr>
            <a:spLocks noGrp="1" noRot="1" noChangeAspect="1"/>
          </p:cNvSpPr>
          <p:nvPr>
            <p:ph type="sldImg" idx="2"/>
          </p:nvPr>
        </p:nvSpPr>
        <p:spPr>
          <a:xfrm>
            <a:off x="1143067" y="685799"/>
            <a:ext cx="45726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2"/>
        <p:cNvGrpSpPr/>
        <p:nvPr/>
      </p:nvGrpSpPr>
      <p:grpSpPr>
        <a:xfrm>
          <a:off x="0" y="0"/>
          <a:ext cx="0" cy="0"/>
          <a:chOff x="0" y="0"/>
          <a:chExt cx="0" cy="0"/>
        </a:xfrm>
      </p:grpSpPr>
      <p:sp>
        <p:nvSpPr>
          <p:cNvPr id="1133" name="Google Shape;1133;g12dc70cc46d_0_533:notes"/>
          <p:cNvSpPr txBox="1">
            <a:spLocks noGrp="1"/>
          </p:cNvSpPr>
          <p:nvPr>
            <p:ph type="body" idx="1"/>
          </p:nvPr>
        </p:nvSpPr>
        <p:spPr>
          <a:xfrm>
            <a:off x="685797" y="4343387"/>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34" name="Google Shape;1134;g12dc70cc46d_0_533:notes"/>
          <p:cNvSpPr>
            <a:spLocks noGrp="1" noRot="1" noChangeAspect="1"/>
          </p:cNvSpPr>
          <p:nvPr>
            <p:ph type="sldImg" idx="2"/>
          </p:nvPr>
        </p:nvSpPr>
        <p:spPr>
          <a:xfrm>
            <a:off x="1143067" y="685799"/>
            <a:ext cx="45726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2"/>
        <p:cNvGrpSpPr/>
        <p:nvPr/>
      </p:nvGrpSpPr>
      <p:grpSpPr>
        <a:xfrm>
          <a:off x="0" y="0"/>
          <a:ext cx="0" cy="0"/>
          <a:chOff x="0" y="0"/>
          <a:chExt cx="0" cy="0"/>
        </a:xfrm>
      </p:grpSpPr>
      <p:sp>
        <p:nvSpPr>
          <p:cNvPr id="1143" name="Google Shape;1143;g1254145bac8_0_47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44" name="Google Shape;1144;g1254145bac8_0_4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3"/>
        <p:cNvGrpSpPr/>
        <p:nvPr/>
      </p:nvGrpSpPr>
      <p:grpSpPr>
        <a:xfrm>
          <a:off x="0" y="0"/>
          <a:ext cx="0" cy="0"/>
          <a:chOff x="0" y="0"/>
          <a:chExt cx="0" cy="0"/>
        </a:xfrm>
      </p:grpSpPr>
      <p:sp>
        <p:nvSpPr>
          <p:cNvPr id="1154" name="Google Shape;1154;g1254145bac8_0_47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5" name="Google Shape;1155;g1254145bac8_0_4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2"/>
        <p:cNvGrpSpPr/>
        <p:nvPr/>
      </p:nvGrpSpPr>
      <p:grpSpPr>
        <a:xfrm>
          <a:off x="0" y="0"/>
          <a:ext cx="0" cy="0"/>
          <a:chOff x="0" y="0"/>
          <a:chExt cx="0" cy="0"/>
        </a:xfrm>
      </p:grpSpPr>
      <p:sp>
        <p:nvSpPr>
          <p:cNvPr id="1163" name="Google Shape;1163;g1254145bac8_0_48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4" name="Google Shape;1164;g1254145bac8_0_4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1"/>
        <p:cNvGrpSpPr/>
        <p:nvPr/>
      </p:nvGrpSpPr>
      <p:grpSpPr>
        <a:xfrm>
          <a:off x="0" y="0"/>
          <a:ext cx="0" cy="0"/>
          <a:chOff x="0" y="0"/>
          <a:chExt cx="0" cy="0"/>
        </a:xfrm>
      </p:grpSpPr>
      <p:sp>
        <p:nvSpPr>
          <p:cNvPr id="1172" name="Google Shape;1172;g1254145bac8_0_52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3" name="Google Shape;1173;g1254145bac8_0_5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2"/>
        <p:cNvGrpSpPr/>
        <p:nvPr/>
      </p:nvGrpSpPr>
      <p:grpSpPr>
        <a:xfrm>
          <a:off x="0" y="0"/>
          <a:ext cx="0" cy="0"/>
          <a:chOff x="0" y="0"/>
          <a:chExt cx="0" cy="0"/>
        </a:xfrm>
      </p:grpSpPr>
      <p:sp>
        <p:nvSpPr>
          <p:cNvPr id="1183" name="Google Shape;1183;g1254145bac8_0_52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84" name="Google Shape;1184;g1254145bac8_0_5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2"/>
        <p:cNvGrpSpPr/>
        <p:nvPr/>
      </p:nvGrpSpPr>
      <p:grpSpPr>
        <a:xfrm>
          <a:off x="0" y="0"/>
          <a:ext cx="0" cy="0"/>
          <a:chOff x="0" y="0"/>
          <a:chExt cx="0" cy="0"/>
        </a:xfrm>
      </p:grpSpPr>
      <p:sp>
        <p:nvSpPr>
          <p:cNvPr id="1193" name="Google Shape;1193;g1254145bac8_0_53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4" name="Google Shape;1194;g1254145bac8_0_5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1"/>
        <p:cNvGrpSpPr/>
        <p:nvPr/>
      </p:nvGrpSpPr>
      <p:grpSpPr>
        <a:xfrm>
          <a:off x="0" y="0"/>
          <a:ext cx="0" cy="0"/>
          <a:chOff x="0" y="0"/>
          <a:chExt cx="0" cy="0"/>
        </a:xfrm>
      </p:grpSpPr>
      <p:sp>
        <p:nvSpPr>
          <p:cNvPr id="1202" name="Google Shape;1202;g1254145bac8_0_545: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3" name="Google Shape;1203;g1254145bac8_0_5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1254145bac8_0_5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1254145bac8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2"/>
        <p:cNvGrpSpPr/>
        <p:nvPr/>
      </p:nvGrpSpPr>
      <p:grpSpPr>
        <a:xfrm>
          <a:off x="0" y="0"/>
          <a:ext cx="0" cy="0"/>
          <a:chOff x="0" y="0"/>
          <a:chExt cx="0" cy="0"/>
        </a:xfrm>
      </p:grpSpPr>
      <p:sp>
        <p:nvSpPr>
          <p:cNvPr id="1213" name="Google Shape;1213;g1254145bac8_0_55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14" name="Google Shape;1214;g1254145bac8_0_5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0"/>
        <p:cNvGrpSpPr/>
        <p:nvPr/>
      </p:nvGrpSpPr>
      <p:grpSpPr>
        <a:xfrm>
          <a:off x="0" y="0"/>
          <a:ext cx="0" cy="0"/>
          <a:chOff x="0" y="0"/>
          <a:chExt cx="0" cy="0"/>
        </a:xfrm>
      </p:grpSpPr>
      <p:sp>
        <p:nvSpPr>
          <p:cNvPr id="1221" name="Google Shape;1221;g1254145bac8_0_562: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2" name="Google Shape;1222;g1254145bac8_0_5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9"/>
        <p:cNvGrpSpPr/>
        <p:nvPr/>
      </p:nvGrpSpPr>
      <p:grpSpPr>
        <a:xfrm>
          <a:off x="0" y="0"/>
          <a:ext cx="0" cy="0"/>
          <a:chOff x="0" y="0"/>
          <a:chExt cx="0" cy="0"/>
        </a:xfrm>
      </p:grpSpPr>
      <p:sp>
        <p:nvSpPr>
          <p:cNvPr id="1230" name="Google Shape;1230;g1254145bac8_0_57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1" name="Google Shape;1231;g1254145bac8_0_5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0"/>
        <p:cNvGrpSpPr/>
        <p:nvPr/>
      </p:nvGrpSpPr>
      <p:grpSpPr>
        <a:xfrm>
          <a:off x="0" y="0"/>
          <a:ext cx="0" cy="0"/>
          <a:chOff x="0" y="0"/>
          <a:chExt cx="0" cy="0"/>
        </a:xfrm>
      </p:grpSpPr>
      <p:sp>
        <p:nvSpPr>
          <p:cNvPr id="1241" name="Google Shape;1241;g1254145bac8_0_57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2" name="Google Shape;1242;g1254145bac8_0_5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0"/>
        <p:cNvGrpSpPr/>
        <p:nvPr/>
      </p:nvGrpSpPr>
      <p:grpSpPr>
        <a:xfrm>
          <a:off x="0" y="0"/>
          <a:ext cx="0" cy="0"/>
          <a:chOff x="0" y="0"/>
          <a:chExt cx="0" cy="0"/>
        </a:xfrm>
      </p:grpSpPr>
      <p:sp>
        <p:nvSpPr>
          <p:cNvPr id="1251" name="Google Shape;1251;g1254145bac8_0_58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2" name="Google Shape;1252;g1254145bac8_0_5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0"/>
        <p:cNvGrpSpPr/>
        <p:nvPr/>
      </p:nvGrpSpPr>
      <p:grpSpPr>
        <a:xfrm>
          <a:off x="0" y="0"/>
          <a:ext cx="0" cy="0"/>
          <a:chOff x="0" y="0"/>
          <a:chExt cx="0" cy="0"/>
        </a:xfrm>
      </p:grpSpPr>
      <p:sp>
        <p:nvSpPr>
          <p:cNvPr id="1261" name="Google Shape;1261;g1254145bac8_0_61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2" name="Google Shape;1262;g1254145bac8_0_6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1"/>
        <p:cNvGrpSpPr/>
        <p:nvPr/>
      </p:nvGrpSpPr>
      <p:grpSpPr>
        <a:xfrm>
          <a:off x="0" y="0"/>
          <a:ext cx="0" cy="0"/>
          <a:chOff x="0" y="0"/>
          <a:chExt cx="0" cy="0"/>
        </a:xfrm>
      </p:grpSpPr>
      <p:sp>
        <p:nvSpPr>
          <p:cNvPr id="1272" name="Google Shape;1272;g1254145bac8_0_626: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3" name="Google Shape;1273;g1254145bac8_0_6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0"/>
        <p:cNvGrpSpPr/>
        <p:nvPr/>
      </p:nvGrpSpPr>
      <p:grpSpPr>
        <a:xfrm>
          <a:off x="0" y="0"/>
          <a:ext cx="0" cy="0"/>
          <a:chOff x="0" y="0"/>
          <a:chExt cx="0" cy="0"/>
        </a:xfrm>
      </p:grpSpPr>
      <p:sp>
        <p:nvSpPr>
          <p:cNvPr id="1281" name="Google Shape;1281;g1254145bac8_0_63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2" name="Google Shape;1282;g1254145bac8_0_6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9"/>
        <p:cNvGrpSpPr/>
        <p:nvPr/>
      </p:nvGrpSpPr>
      <p:grpSpPr>
        <a:xfrm>
          <a:off x="0" y="0"/>
          <a:ext cx="0" cy="0"/>
          <a:chOff x="0" y="0"/>
          <a:chExt cx="0" cy="0"/>
        </a:xfrm>
      </p:grpSpPr>
      <p:sp>
        <p:nvSpPr>
          <p:cNvPr id="1290" name="Google Shape;1290;g1254145bac8_0_642: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1" name="Google Shape;1291;g1254145bac8_0_6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8"/>
        <p:cNvGrpSpPr/>
        <p:nvPr/>
      </p:nvGrpSpPr>
      <p:grpSpPr>
        <a:xfrm>
          <a:off x="0" y="0"/>
          <a:ext cx="0" cy="0"/>
          <a:chOff x="0" y="0"/>
          <a:chExt cx="0" cy="0"/>
        </a:xfrm>
      </p:grpSpPr>
      <p:sp>
        <p:nvSpPr>
          <p:cNvPr id="1299" name="Google Shape;1299;g1254145bac8_0_651: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0" name="Google Shape;1300;g1254145bac8_0_6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0"/>
        <p:cNvGrpSpPr/>
        <p:nvPr/>
      </p:nvGrpSpPr>
      <p:grpSpPr>
        <a:xfrm>
          <a:off x="0" y="0"/>
          <a:ext cx="0" cy="0"/>
          <a:chOff x="0" y="0"/>
          <a:chExt cx="0" cy="0"/>
        </a:xfrm>
      </p:grpSpPr>
      <p:sp>
        <p:nvSpPr>
          <p:cNvPr id="11" name="Google Shape;11;p2"/>
          <p:cNvSpPr/>
          <p:nvPr/>
        </p:nvSpPr>
        <p:spPr>
          <a:xfrm rot="10800000">
            <a:off x="-150" y="4156675"/>
            <a:ext cx="9144000" cy="2766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flipH="1">
            <a:off x="-150" y="0"/>
            <a:ext cx="9144000" cy="41568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txBox="1">
            <a:spLocks noGrp="1"/>
          </p:cNvSpPr>
          <p:nvPr>
            <p:ph type="ctrTitle"/>
          </p:nvPr>
        </p:nvSpPr>
        <p:spPr>
          <a:xfrm>
            <a:off x="685800" y="2525225"/>
            <a:ext cx="5309700" cy="1159800"/>
          </a:xfrm>
          <a:prstGeom prst="rect">
            <a:avLst/>
          </a:prstGeom>
        </p:spPr>
        <p:txBody>
          <a:bodyPr spcFirstLastPara="1" wrap="square" lIns="91425" tIns="91425" rIns="91425" bIns="91425" anchor="b" anchorCtr="0">
            <a:noAutofit/>
          </a:bodyPr>
          <a:lstStyle>
            <a:lvl1pPr lvl="0">
              <a:spcBef>
                <a:spcPts val="0"/>
              </a:spcBef>
              <a:spcAft>
                <a:spcPts val="0"/>
              </a:spcAft>
              <a:buClr>
                <a:schemeClr val="lt1"/>
              </a:buClr>
              <a:buSzPts val="6000"/>
              <a:buNone/>
              <a:defRPr sz="6000">
                <a:solidFill>
                  <a:schemeClr val="lt1"/>
                </a:solidFill>
              </a:defRPr>
            </a:lvl1pPr>
            <a:lvl2pPr lvl="1">
              <a:spcBef>
                <a:spcPts val="0"/>
              </a:spcBef>
              <a:spcAft>
                <a:spcPts val="0"/>
              </a:spcAft>
              <a:buClr>
                <a:schemeClr val="lt1"/>
              </a:buClr>
              <a:buSzPts val="6000"/>
              <a:buNone/>
              <a:defRPr sz="6000">
                <a:solidFill>
                  <a:schemeClr val="lt1"/>
                </a:solidFill>
              </a:defRPr>
            </a:lvl2pPr>
            <a:lvl3pPr lvl="2">
              <a:spcBef>
                <a:spcPts val="0"/>
              </a:spcBef>
              <a:spcAft>
                <a:spcPts val="0"/>
              </a:spcAft>
              <a:buClr>
                <a:schemeClr val="lt1"/>
              </a:buClr>
              <a:buSzPts val="6000"/>
              <a:buNone/>
              <a:defRPr sz="6000">
                <a:solidFill>
                  <a:schemeClr val="lt1"/>
                </a:solidFill>
              </a:defRPr>
            </a:lvl3pPr>
            <a:lvl4pPr lvl="3">
              <a:spcBef>
                <a:spcPts val="0"/>
              </a:spcBef>
              <a:spcAft>
                <a:spcPts val="0"/>
              </a:spcAft>
              <a:buClr>
                <a:schemeClr val="lt1"/>
              </a:buClr>
              <a:buSzPts val="6000"/>
              <a:buNone/>
              <a:defRPr sz="6000">
                <a:solidFill>
                  <a:schemeClr val="lt1"/>
                </a:solidFill>
              </a:defRPr>
            </a:lvl4pPr>
            <a:lvl5pPr lvl="4">
              <a:spcBef>
                <a:spcPts val="0"/>
              </a:spcBef>
              <a:spcAft>
                <a:spcPts val="0"/>
              </a:spcAft>
              <a:buClr>
                <a:schemeClr val="lt1"/>
              </a:buClr>
              <a:buSzPts val="6000"/>
              <a:buNone/>
              <a:defRPr sz="6000">
                <a:solidFill>
                  <a:schemeClr val="lt1"/>
                </a:solidFill>
              </a:defRPr>
            </a:lvl5pPr>
            <a:lvl6pPr lvl="5">
              <a:spcBef>
                <a:spcPts val="0"/>
              </a:spcBef>
              <a:spcAft>
                <a:spcPts val="0"/>
              </a:spcAft>
              <a:buClr>
                <a:schemeClr val="lt1"/>
              </a:buClr>
              <a:buSzPts val="6000"/>
              <a:buNone/>
              <a:defRPr sz="6000">
                <a:solidFill>
                  <a:schemeClr val="lt1"/>
                </a:solidFill>
              </a:defRPr>
            </a:lvl6pPr>
            <a:lvl7pPr lvl="6">
              <a:spcBef>
                <a:spcPts val="0"/>
              </a:spcBef>
              <a:spcAft>
                <a:spcPts val="0"/>
              </a:spcAft>
              <a:buClr>
                <a:schemeClr val="lt1"/>
              </a:buClr>
              <a:buSzPts val="6000"/>
              <a:buNone/>
              <a:defRPr sz="6000">
                <a:solidFill>
                  <a:schemeClr val="lt1"/>
                </a:solidFill>
              </a:defRPr>
            </a:lvl7pPr>
            <a:lvl8pPr lvl="7">
              <a:spcBef>
                <a:spcPts val="0"/>
              </a:spcBef>
              <a:spcAft>
                <a:spcPts val="0"/>
              </a:spcAft>
              <a:buClr>
                <a:schemeClr val="lt1"/>
              </a:buClr>
              <a:buSzPts val="6000"/>
              <a:buNone/>
              <a:defRPr sz="6000">
                <a:solidFill>
                  <a:schemeClr val="lt1"/>
                </a:solidFill>
              </a:defRPr>
            </a:lvl8pPr>
            <a:lvl9pPr lvl="8">
              <a:spcBef>
                <a:spcPts val="0"/>
              </a:spcBef>
              <a:spcAft>
                <a:spcPts val="0"/>
              </a:spcAft>
              <a:buClr>
                <a:schemeClr val="lt1"/>
              </a:buClr>
              <a:buSzPts val="6000"/>
              <a:buNone/>
              <a:defRPr sz="6000">
                <a:solidFill>
                  <a:schemeClr val="lt1"/>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1"/>
        <p:cNvGrpSpPr/>
        <p:nvPr/>
      </p:nvGrpSpPr>
      <p:grpSpPr>
        <a:xfrm>
          <a:off x="0" y="0"/>
          <a:ext cx="0" cy="0"/>
          <a:chOff x="0" y="0"/>
          <a:chExt cx="0" cy="0"/>
        </a:xfrm>
      </p:grpSpPr>
      <p:sp>
        <p:nvSpPr>
          <p:cNvPr id="72" name="Google Shape;72;p11"/>
          <p:cNvSpPr/>
          <p:nvPr/>
        </p:nvSpPr>
        <p:spPr>
          <a:xfrm flipH="1">
            <a:off x="-75" y="0"/>
            <a:ext cx="669600" cy="5143500"/>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11"/>
          <p:cNvSpPr/>
          <p:nvPr/>
        </p:nvSpPr>
        <p:spPr>
          <a:xfrm flipH="1">
            <a:off x="-75" y="0"/>
            <a:ext cx="669600" cy="11400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11"/>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75"/>
        <p:cNvGrpSpPr/>
        <p:nvPr/>
      </p:nvGrpSpPr>
      <p:grpSpPr>
        <a:xfrm>
          <a:off x="0" y="0"/>
          <a:ext cx="0" cy="0"/>
          <a:chOff x="0" y="0"/>
          <a:chExt cx="0" cy="0"/>
        </a:xfrm>
      </p:grpSpPr>
      <p:sp>
        <p:nvSpPr>
          <p:cNvPr id="76" name="Google Shape;76;p12"/>
          <p:cNvSpPr txBox="1">
            <a:spLocks noGrp="1"/>
          </p:cNvSpPr>
          <p:nvPr>
            <p:ph type="title"/>
          </p:nvPr>
        </p:nvSpPr>
        <p:spPr>
          <a:xfrm>
            <a:off x="860456" y="192100"/>
            <a:ext cx="7423200" cy="907500"/>
          </a:xfrm>
          <a:prstGeom prst="rect">
            <a:avLst/>
          </a:prstGeom>
          <a:noFill/>
          <a:ln>
            <a:noFill/>
          </a:ln>
        </p:spPr>
        <p:txBody>
          <a:bodyPr spcFirstLastPara="1" wrap="square" lIns="0" tIns="0" rIns="0" bIns="0" anchor="t" anchorCtr="0">
            <a:spAutoFit/>
          </a:bodyPr>
          <a:lstStyle>
            <a:lvl1pPr lvl="0" algn="l" rtl="0">
              <a:spcBef>
                <a:spcPts val="0"/>
              </a:spcBef>
              <a:spcAft>
                <a:spcPts val="0"/>
              </a:spcAft>
              <a:buSzPts val="2400"/>
              <a:buNone/>
              <a:defRPr sz="2900" b="1" i="0">
                <a:solidFill>
                  <a:schemeClr val="lt1"/>
                </a:solidFill>
                <a:latin typeface="Arial"/>
                <a:ea typeface="Arial"/>
                <a:cs typeface="Arial"/>
                <a:sym typeface="Aria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
        <p:nvSpPr>
          <p:cNvPr id="77" name="Google Shape;77;p12"/>
          <p:cNvSpPr txBox="1">
            <a:spLocks noGrp="1"/>
          </p:cNvSpPr>
          <p:nvPr>
            <p:ph type="body" idx="1"/>
          </p:nvPr>
        </p:nvSpPr>
        <p:spPr>
          <a:xfrm>
            <a:off x="848006" y="1323604"/>
            <a:ext cx="7448100" cy="3285300"/>
          </a:xfrm>
          <a:prstGeom prst="rect">
            <a:avLst/>
          </a:prstGeom>
          <a:noFill/>
          <a:ln>
            <a:noFill/>
          </a:ln>
        </p:spPr>
        <p:txBody>
          <a:bodyPr spcFirstLastPara="1" wrap="square" lIns="0" tIns="0" rIns="0" bIns="0" anchor="t" anchorCtr="0">
            <a:spAutoFit/>
          </a:bodyPr>
          <a:lstStyle>
            <a:lvl1pPr marL="457200" lvl="0" indent="-228600" algn="l" rtl="0">
              <a:spcBef>
                <a:spcPts val="600"/>
              </a:spcBef>
              <a:spcAft>
                <a:spcPts val="0"/>
              </a:spcAft>
              <a:buSzPts val="3000"/>
              <a:buNone/>
              <a:defRPr sz="2000" b="0" i="0">
                <a:solidFill>
                  <a:schemeClr val="lt1"/>
                </a:solidFill>
                <a:latin typeface="Calibri"/>
                <a:ea typeface="Calibri"/>
                <a:cs typeface="Calibri"/>
                <a:sym typeface="Calibri"/>
              </a:defRPr>
            </a:lvl1pPr>
            <a:lvl2pPr marL="914400" lvl="1" indent="-228600" algn="l" rtl="0">
              <a:spcBef>
                <a:spcPts val="480"/>
              </a:spcBef>
              <a:spcAft>
                <a:spcPts val="0"/>
              </a:spcAft>
              <a:buSzPts val="2400"/>
              <a:buNone/>
              <a:defRPr/>
            </a:lvl2pPr>
            <a:lvl3pPr marL="1371600" lvl="2" indent="-228600" algn="l" rtl="0">
              <a:spcBef>
                <a:spcPts val="480"/>
              </a:spcBef>
              <a:spcAft>
                <a:spcPts val="0"/>
              </a:spcAft>
              <a:buSzPts val="2400"/>
              <a:buNone/>
              <a:defRPr/>
            </a:lvl3pPr>
            <a:lvl4pPr marL="1828800" lvl="3" indent="-228600" algn="l" rtl="0">
              <a:spcBef>
                <a:spcPts val="360"/>
              </a:spcBef>
              <a:spcAft>
                <a:spcPts val="0"/>
              </a:spcAft>
              <a:buSzPts val="1800"/>
              <a:buNone/>
              <a:defRPr/>
            </a:lvl4pPr>
            <a:lvl5pPr marL="2286000" lvl="4" indent="-228600" algn="l" rtl="0">
              <a:spcBef>
                <a:spcPts val="360"/>
              </a:spcBef>
              <a:spcAft>
                <a:spcPts val="0"/>
              </a:spcAft>
              <a:buSzPts val="1800"/>
              <a:buNone/>
              <a:defRPr/>
            </a:lvl5pPr>
            <a:lvl6pPr marL="2743200" lvl="5" indent="-228600" algn="l" rtl="0">
              <a:spcBef>
                <a:spcPts val="360"/>
              </a:spcBef>
              <a:spcAft>
                <a:spcPts val="0"/>
              </a:spcAft>
              <a:buSzPts val="1800"/>
              <a:buNone/>
              <a:defRPr/>
            </a:lvl6pPr>
            <a:lvl7pPr marL="3200400" lvl="6" indent="-228600" algn="l" rtl="0">
              <a:spcBef>
                <a:spcPts val="360"/>
              </a:spcBef>
              <a:spcAft>
                <a:spcPts val="0"/>
              </a:spcAft>
              <a:buSzPts val="1800"/>
              <a:buNone/>
              <a:defRPr/>
            </a:lvl7pPr>
            <a:lvl8pPr marL="3657600" lvl="7" indent="-228600" algn="l" rtl="0">
              <a:spcBef>
                <a:spcPts val="360"/>
              </a:spcBef>
              <a:spcAft>
                <a:spcPts val="0"/>
              </a:spcAft>
              <a:buSzPts val="1800"/>
              <a:buNone/>
              <a:defRPr/>
            </a:lvl8pPr>
            <a:lvl9pPr marL="4114800" lvl="8" indent="-228600" algn="l" rtl="0">
              <a:spcBef>
                <a:spcPts val="360"/>
              </a:spcBef>
              <a:spcAft>
                <a:spcPts val="0"/>
              </a:spcAft>
              <a:buSzPts val="1800"/>
              <a:buNone/>
              <a:defRPr/>
            </a:lvl9pPr>
          </a:lstStyle>
          <a:p>
            <a:endParaRPr/>
          </a:p>
        </p:txBody>
      </p:sp>
      <p:sp>
        <p:nvSpPr>
          <p:cNvPr id="78" name="Google Shape;78;p12"/>
          <p:cNvSpPr txBox="1">
            <a:spLocks noGrp="1"/>
          </p:cNvSpPr>
          <p:nvPr>
            <p:ph type="ftr" idx="11"/>
          </p:nvPr>
        </p:nvSpPr>
        <p:spPr>
          <a:xfrm>
            <a:off x="7729157" y="4925000"/>
            <a:ext cx="1232100" cy="87600"/>
          </a:xfrm>
          <a:prstGeom prst="rect">
            <a:avLst/>
          </a:prstGeom>
          <a:noFill/>
          <a:ln>
            <a:noFill/>
          </a:ln>
        </p:spPr>
        <p:txBody>
          <a:bodyPr spcFirstLastPara="1" wrap="square" lIns="0" tIns="0" rIns="0" bIns="0" anchor="t" anchorCtr="0">
            <a:spAutoFit/>
          </a:bodyPr>
          <a:lstStyle>
            <a:lvl1pPr lvl="0" algn="l" rtl="0">
              <a:spcBef>
                <a:spcPts val="0"/>
              </a:spcBef>
              <a:spcAft>
                <a:spcPts val="0"/>
              </a:spcAft>
              <a:buSzPts val="600"/>
              <a:buNone/>
              <a:defRPr sz="600" b="0" i="0">
                <a:solidFill>
                  <a:schemeClr val="lt1"/>
                </a:solidFill>
                <a:latin typeface="Calibri"/>
                <a:ea typeface="Calibri"/>
                <a:cs typeface="Calibri"/>
                <a:sym typeface="Calibri"/>
              </a:defRPr>
            </a:lvl1pPr>
            <a:lvl2pPr lvl="1" algn="l" rtl="0">
              <a:spcBef>
                <a:spcPts val="0"/>
              </a:spcBef>
              <a:spcAft>
                <a:spcPts val="0"/>
              </a:spcAft>
              <a:buSzPts val="600"/>
              <a:buNone/>
              <a:defRPr sz="600"/>
            </a:lvl2pPr>
            <a:lvl3pPr lvl="2" algn="l" rtl="0">
              <a:spcBef>
                <a:spcPts val="0"/>
              </a:spcBef>
              <a:spcAft>
                <a:spcPts val="0"/>
              </a:spcAft>
              <a:buSzPts val="600"/>
              <a:buNone/>
              <a:defRPr sz="600"/>
            </a:lvl3pPr>
            <a:lvl4pPr lvl="3" algn="l" rtl="0">
              <a:spcBef>
                <a:spcPts val="0"/>
              </a:spcBef>
              <a:spcAft>
                <a:spcPts val="0"/>
              </a:spcAft>
              <a:buSzPts val="600"/>
              <a:buNone/>
              <a:defRPr sz="600"/>
            </a:lvl4pPr>
            <a:lvl5pPr lvl="4" algn="l" rtl="0">
              <a:spcBef>
                <a:spcPts val="0"/>
              </a:spcBef>
              <a:spcAft>
                <a:spcPts val="0"/>
              </a:spcAft>
              <a:buSzPts val="600"/>
              <a:buNone/>
              <a:defRPr sz="600"/>
            </a:lvl5pPr>
            <a:lvl6pPr lvl="5" algn="l" rtl="0">
              <a:spcBef>
                <a:spcPts val="0"/>
              </a:spcBef>
              <a:spcAft>
                <a:spcPts val="0"/>
              </a:spcAft>
              <a:buSzPts val="600"/>
              <a:buNone/>
              <a:defRPr sz="600"/>
            </a:lvl6pPr>
            <a:lvl7pPr lvl="6" algn="l" rtl="0">
              <a:spcBef>
                <a:spcPts val="0"/>
              </a:spcBef>
              <a:spcAft>
                <a:spcPts val="0"/>
              </a:spcAft>
              <a:buSzPts val="600"/>
              <a:buNone/>
              <a:defRPr sz="600"/>
            </a:lvl7pPr>
            <a:lvl8pPr lvl="7" algn="l" rtl="0">
              <a:spcBef>
                <a:spcPts val="0"/>
              </a:spcBef>
              <a:spcAft>
                <a:spcPts val="0"/>
              </a:spcAft>
              <a:buSzPts val="600"/>
              <a:buNone/>
              <a:defRPr sz="600"/>
            </a:lvl8pPr>
            <a:lvl9pPr lvl="8" algn="l" rtl="0">
              <a:spcBef>
                <a:spcPts val="0"/>
              </a:spcBef>
              <a:spcAft>
                <a:spcPts val="0"/>
              </a:spcAft>
              <a:buSzPts val="600"/>
              <a:buNone/>
              <a:defRPr sz="600"/>
            </a:lvl9pPr>
          </a:lstStyle>
          <a:p>
            <a:endParaRPr/>
          </a:p>
        </p:txBody>
      </p:sp>
      <p:sp>
        <p:nvSpPr>
          <p:cNvPr id="79" name="Google Shape;79;p12"/>
          <p:cNvSpPr txBox="1">
            <a:spLocks noGrp="1"/>
          </p:cNvSpPr>
          <p:nvPr>
            <p:ph type="dt" idx="10"/>
          </p:nvPr>
        </p:nvSpPr>
        <p:spPr>
          <a:xfrm>
            <a:off x="457200" y="4783455"/>
            <a:ext cx="2103000" cy="257100"/>
          </a:xfrm>
          <a:prstGeom prst="rect">
            <a:avLst/>
          </a:prstGeom>
          <a:noFill/>
          <a:ln>
            <a:noFill/>
          </a:ln>
        </p:spPr>
        <p:txBody>
          <a:bodyPr spcFirstLastPara="1" wrap="square" lIns="0" tIns="0" rIns="0" bIns="0" anchor="t" anchorCtr="0">
            <a:spAutoFit/>
          </a:bodyPr>
          <a:lstStyle>
            <a:lvl1pPr lvl="0" algn="l" rtl="0">
              <a:spcBef>
                <a:spcPts val="0"/>
              </a:spcBef>
              <a:spcAft>
                <a:spcPts val="0"/>
              </a:spcAft>
              <a:buSzPts val="600"/>
              <a:buNone/>
              <a:defRPr sz="600">
                <a:solidFill>
                  <a:srgbClr val="888888"/>
                </a:solidFill>
              </a:defRPr>
            </a:lvl1pPr>
            <a:lvl2pPr lvl="1" algn="l" rtl="0">
              <a:spcBef>
                <a:spcPts val="0"/>
              </a:spcBef>
              <a:spcAft>
                <a:spcPts val="0"/>
              </a:spcAft>
              <a:buSzPts val="600"/>
              <a:buNone/>
              <a:defRPr sz="600"/>
            </a:lvl2pPr>
            <a:lvl3pPr lvl="2" algn="l" rtl="0">
              <a:spcBef>
                <a:spcPts val="0"/>
              </a:spcBef>
              <a:spcAft>
                <a:spcPts val="0"/>
              </a:spcAft>
              <a:buSzPts val="600"/>
              <a:buNone/>
              <a:defRPr sz="600"/>
            </a:lvl3pPr>
            <a:lvl4pPr lvl="3" algn="l" rtl="0">
              <a:spcBef>
                <a:spcPts val="0"/>
              </a:spcBef>
              <a:spcAft>
                <a:spcPts val="0"/>
              </a:spcAft>
              <a:buSzPts val="600"/>
              <a:buNone/>
              <a:defRPr sz="600"/>
            </a:lvl4pPr>
            <a:lvl5pPr lvl="4" algn="l" rtl="0">
              <a:spcBef>
                <a:spcPts val="0"/>
              </a:spcBef>
              <a:spcAft>
                <a:spcPts val="0"/>
              </a:spcAft>
              <a:buSzPts val="600"/>
              <a:buNone/>
              <a:defRPr sz="600"/>
            </a:lvl5pPr>
            <a:lvl6pPr lvl="5" algn="l" rtl="0">
              <a:spcBef>
                <a:spcPts val="0"/>
              </a:spcBef>
              <a:spcAft>
                <a:spcPts val="0"/>
              </a:spcAft>
              <a:buSzPts val="600"/>
              <a:buNone/>
              <a:defRPr sz="600"/>
            </a:lvl6pPr>
            <a:lvl7pPr lvl="6" algn="l" rtl="0">
              <a:spcBef>
                <a:spcPts val="0"/>
              </a:spcBef>
              <a:spcAft>
                <a:spcPts val="0"/>
              </a:spcAft>
              <a:buSzPts val="600"/>
              <a:buNone/>
              <a:defRPr sz="600"/>
            </a:lvl7pPr>
            <a:lvl8pPr lvl="7" algn="l" rtl="0">
              <a:spcBef>
                <a:spcPts val="0"/>
              </a:spcBef>
              <a:spcAft>
                <a:spcPts val="0"/>
              </a:spcAft>
              <a:buSzPts val="600"/>
              <a:buNone/>
              <a:defRPr sz="600"/>
            </a:lvl8pPr>
            <a:lvl9pPr lvl="8" algn="l" rtl="0">
              <a:spcBef>
                <a:spcPts val="0"/>
              </a:spcBef>
              <a:spcAft>
                <a:spcPts val="0"/>
              </a:spcAft>
              <a:buSzPts val="600"/>
              <a:buNone/>
              <a:defRPr sz="600"/>
            </a:lvl9pPr>
          </a:lstStyle>
          <a:p>
            <a:endParaRPr/>
          </a:p>
        </p:txBody>
      </p:sp>
      <p:sp>
        <p:nvSpPr>
          <p:cNvPr id="80" name="Google Shape;80;p12"/>
          <p:cNvSpPr txBox="1">
            <a:spLocks noGrp="1"/>
          </p:cNvSpPr>
          <p:nvPr>
            <p:ph type="sldNum" idx="12"/>
          </p:nvPr>
        </p:nvSpPr>
        <p:spPr>
          <a:xfrm>
            <a:off x="4468224" y="4874233"/>
            <a:ext cx="208500" cy="197700"/>
          </a:xfrm>
          <a:prstGeom prst="rect">
            <a:avLst/>
          </a:prstGeom>
          <a:noFill/>
          <a:ln>
            <a:noFill/>
          </a:ln>
        </p:spPr>
        <p:txBody>
          <a:bodyPr spcFirstLastPara="1" wrap="square" lIns="0" tIns="0" rIns="0" bIns="0" anchor="t" anchorCtr="0">
            <a:spAutoFit/>
          </a:bodyPr>
          <a:lstStyle>
            <a:lvl1pPr marL="12700" marR="0" lvl="0" indent="0" algn="l" rtl="0">
              <a:lnSpc>
                <a:spcPct val="98813"/>
              </a:lnSpc>
              <a:spcBef>
                <a:spcPts val="0"/>
              </a:spcBef>
              <a:buNone/>
              <a:defRPr sz="1300" b="0" i="0">
                <a:solidFill>
                  <a:srgbClr val="51A7F9"/>
                </a:solidFill>
                <a:latin typeface="Calibri"/>
                <a:ea typeface="Calibri"/>
                <a:cs typeface="Calibri"/>
                <a:sym typeface="Calibri"/>
              </a:defRPr>
            </a:lvl1pPr>
            <a:lvl2pPr marL="12700" marR="0" lvl="1" indent="0" algn="l" rtl="0">
              <a:lnSpc>
                <a:spcPct val="98813"/>
              </a:lnSpc>
              <a:spcBef>
                <a:spcPts val="0"/>
              </a:spcBef>
              <a:buNone/>
              <a:defRPr sz="1300" b="0" i="0">
                <a:solidFill>
                  <a:srgbClr val="51A7F9"/>
                </a:solidFill>
                <a:latin typeface="Calibri"/>
                <a:ea typeface="Calibri"/>
                <a:cs typeface="Calibri"/>
                <a:sym typeface="Calibri"/>
              </a:defRPr>
            </a:lvl2pPr>
            <a:lvl3pPr marL="12700" marR="0" lvl="2" indent="0" algn="l" rtl="0">
              <a:lnSpc>
                <a:spcPct val="98813"/>
              </a:lnSpc>
              <a:spcBef>
                <a:spcPts val="0"/>
              </a:spcBef>
              <a:buNone/>
              <a:defRPr sz="1300" b="0" i="0">
                <a:solidFill>
                  <a:srgbClr val="51A7F9"/>
                </a:solidFill>
                <a:latin typeface="Calibri"/>
                <a:ea typeface="Calibri"/>
                <a:cs typeface="Calibri"/>
                <a:sym typeface="Calibri"/>
              </a:defRPr>
            </a:lvl3pPr>
            <a:lvl4pPr marL="12700" marR="0" lvl="3" indent="0" algn="l" rtl="0">
              <a:lnSpc>
                <a:spcPct val="98813"/>
              </a:lnSpc>
              <a:spcBef>
                <a:spcPts val="0"/>
              </a:spcBef>
              <a:buNone/>
              <a:defRPr sz="1300" b="0" i="0">
                <a:solidFill>
                  <a:srgbClr val="51A7F9"/>
                </a:solidFill>
                <a:latin typeface="Calibri"/>
                <a:ea typeface="Calibri"/>
                <a:cs typeface="Calibri"/>
                <a:sym typeface="Calibri"/>
              </a:defRPr>
            </a:lvl4pPr>
            <a:lvl5pPr marL="12700" marR="0" lvl="4" indent="0" algn="l" rtl="0">
              <a:lnSpc>
                <a:spcPct val="98813"/>
              </a:lnSpc>
              <a:spcBef>
                <a:spcPts val="0"/>
              </a:spcBef>
              <a:buNone/>
              <a:defRPr sz="1300" b="0" i="0">
                <a:solidFill>
                  <a:srgbClr val="51A7F9"/>
                </a:solidFill>
                <a:latin typeface="Calibri"/>
                <a:ea typeface="Calibri"/>
                <a:cs typeface="Calibri"/>
                <a:sym typeface="Calibri"/>
              </a:defRPr>
            </a:lvl5pPr>
            <a:lvl6pPr marL="12700" marR="0" lvl="5" indent="0" algn="l" rtl="0">
              <a:lnSpc>
                <a:spcPct val="98813"/>
              </a:lnSpc>
              <a:spcBef>
                <a:spcPts val="0"/>
              </a:spcBef>
              <a:buNone/>
              <a:defRPr sz="1300" b="0" i="0">
                <a:solidFill>
                  <a:srgbClr val="51A7F9"/>
                </a:solidFill>
                <a:latin typeface="Calibri"/>
                <a:ea typeface="Calibri"/>
                <a:cs typeface="Calibri"/>
                <a:sym typeface="Calibri"/>
              </a:defRPr>
            </a:lvl6pPr>
            <a:lvl7pPr marL="12700" marR="0" lvl="6" indent="0" algn="l" rtl="0">
              <a:lnSpc>
                <a:spcPct val="98813"/>
              </a:lnSpc>
              <a:spcBef>
                <a:spcPts val="0"/>
              </a:spcBef>
              <a:buNone/>
              <a:defRPr sz="1300" b="0" i="0">
                <a:solidFill>
                  <a:srgbClr val="51A7F9"/>
                </a:solidFill>
                <a:latin typeface="Calibri"/>
                <a:ea typeface="Calibri"/>
                <a:cs typeface="Calibri"/>
                <a:sym typeface="Calibri"/>
              </a:defRPr>
            </a:lvl7pPr>
            <a:lvl8pPr marL="12700" marR="0" lvl="7" indent="0" algn="l" rtl="0">
              <a:lnSpc>
                <a:spcPct val="98813"/>
              </a:lnSpc>
              <a:spcBef>
                <a:spcPts val="0"/>
              </a:spcBef>
              <a:buNone/>
              <a:defRPr sz="1300" b="0" i="0">
                <a:solidFill>
                  <a:srgbClr val="51A7F9"/>
                </a:solidFill>
                <a:latin typeface="Calibri"/>
                <a:ea typeface="Calibri"/>
                <a:cs typeface="Calibri"/>
                <a:sym typeface="Calibri"/>
              </a:defRPr>
            </a:lvl8pPr>
            <a:lvl9pPr marL="12700" marR="0" lvl="8" indent="0" algn="l" rtl="0">
              <a:lnSpc>
                <a:spcPct val="98813"/>
              </a:lnSpc>
              <a:spcBef>
                <a:spcPts val="0"/>
              </a:spcBef>
              <a:buNone/>
              <a:defRPr sz="1300" b="0" i="0">
                <a:solidFill>
                  <a:srgbClr val="51A7F9"/>
                </a:solidFill>
                <a:latin typeface="Calibri"/>
                <a:ea typeface="Calibri"/>
                <a:cs typeface="Calibri"/>
                <a:sym typeface="Calibri"/>
              </a:defRPr>
            </a:lvl9pPr>
          </a:lstStyle>
          <a:p>
            <a:pPr marL="12700" lvl="0" indent="0" algn="l"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TITLE_1">
    <p:spTree>
      <p:nvGrpSpPr>
        <p:cNvPr id="1" name="Shape 14"/>
        <p:cNvGrpSpPr/>
        <p:nvPr/>
      </p:nvGrpSpPr>
      <p:grpSpPr>
        <a:xfrm>
          <a:off x="0" y="0"/>
          <a:ext cx="0" cy="0"/>
          <a:chOff x="0" y="0"/>
          <a:chExt cx="0" cy="0"/>
        </a:xfrm>
      </p:grpSpPr>
      <p:sp>
        <p:nvSpPr>
          <p:cNvPr id="15" name="Google Shape;15;p3"/>
          <p:cNvSpPr/>
          <p:nvPr/>
        </p:nvSpPr>
        <p:spPr>
          <a:xfrm rot="10800000">
            <a:off x="-150" y="3082200"/>
            <a:ext cx="9144000" cy="6876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3"/>
          <p:cNvSpPr/>
          <p:nvPr/>
        </p:nvSpPr>
        <p:spPr>
          <a:xfrm flipH="1">
            <a:off x="-150" y="0"/>
            <a:ext cx="9144000" cy="308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3"/>
          <p:cNvSpPr txBox="1">
            <a:spLocks noGrp="1"/>
          </p:cNvSpPr>
          <p:nvPr>
            <p:ph type="ctrTitle"/>
          </p:nvPr>
        </p:nvSpPr>
        <p:spPr>
          <a:xfrm>
            <a:off x="685800" y="1907659"/>
            <a:ext cx="5008200" cy="10452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4800"/>
              <a:buNone/>
              <a:defRPr sz="4800">
                <a:solidFill>
                  <a:schemeClr val="lt1"/>
                </a:solidFill>
              </a:defRPr>
            </a:lvl1pPr>
            <a:lvl2pPr lvl="1" rtl="0">
              <a:spcBef>
                <a:spcPts val="0"/>
              </a:spcBef>
              <a:spcAft>
                <a:spcPts val="0"/>
              </a:spcAft>
              <a:buClr>
                <a:schemeClr val="lt1"/>
              </a:buClr>
              <a:buSzPts val="4800"/>
              <a:buNone/>
              <a:defRPr sz="4800">
                <a:solidFill>
                  <a:schemeClr val="lt1"/>
                </a:solidFill>
              </a:defRPr>
            </a:lvl2pPr>
            <a:lvl3pPr lvl="2" rtl="0">
              <a:spcBef>
                <a:spcPts val="0"/>
              </a:spcBef>
              <a:spcAft>
                <a:spcPts val="0"/>
              </a:spcAft>
              <a:buClr>
                <a:schemeClr val="lt1"/>
              </a:buClr>
              <a:buSzPts val="4800"/>
              <a:buNone/>
              <a:defRPr sz="4800">
                <a:solidFill>
                  <a:schemeClr val="lt1"/>
                </a:solidFill>
              </a:defRPr>
            </a:lvl3pPr>
            <a:lvl4pPr lvl="3" rtl="0">
              <a:spcBef>
                <a:spcPts val="0"/>
              </a:spcBef>
              <a:spcAft>
                <a:spcPts val="0"/>
              </a:spcAft>
              <a:buClr>
                <a:schemeClr val="lt1"/>
              </a:buClr>
              <a:buSzPts val="4800"/>
              <a:buNone/>
              <a:defRPr sz="4800">
                <a:solidFill>
                  <a:schemeClr val="lt1"/>
                </a:solidFill>
              </a:defRPr>
            </a:lvl4pPr>
            <a:lvl5pPr lvl="4" rtl="0">
              <a:spcBef>
                <a:spcPts val="0"/>
              </a:spcBef>
              <a:spcAft>
                <a:spcPts val="0"/>
              </a:spcAft>
              <a:buClr>
                <a:schemeClr val="lt1"/>
              </a:buClr>
              <a:buSzPts val="4800"/>
              <a:buNone/>
              <a:defRPr sz="4800">
                <a:solidFill>
                  <a:schemeClr val="lt1"/>
                </a:solidFill>
              </a:defRPr>
            </a:lvl5pPr>
            <a:lvl6pPr lvl="5" rtl="0">
              <a:spcBef>
                <a:spcPts val="0"/>
              </a:spcBef>
              <a:spcAft>
                <a:spcPts val="0"/>
              </a:spcAft>
              <a:buClr>
                <a:schemeClr val="lt1"/>
              </a:buClr>
              <a:buSzPts val="4800"/>
              <a:buNone/>
              <a:defRPr sz="4800">
                <a:solidFill>
                  <a:schemeClr val="lt1"/>
                </a:solidFill>
              </a:defRPr>
            </a:lvl6pPr>
            <a:lvl7pPr lvl="6" rtl="0">
              <a:spcBef>
                <a:spcPts val="0"/>
              </a:spcBef>
              <a:spcAft>
                <a:spcPts val="0"/>
              </a:spcAft>
              <a:buClr>
                <a:schemeClr val="lt1"/>
              </a:buClr>
              <a:buSzPts val="4800"/>
              <a:buNone/>
              <a:defRPr sz="4800">
                <a:solidFill>
                  <a:schemeClr val="lt1"/>
                </a:solidFill>
              </a:defRPr>
            </a:lvl7pPr>
            <a:lvl8pPr lvl="7" rtl="0">
              <a:spcBef>
                <a:spcPts val="0"/>
              </a:spcBef>
              <a:spcAft>
                <a:spcPts val="0"/>
              </a:spcAft>
              <a:buClr>
                <a:schemeClr val="lt1"/>
              </a:buClr>
              <a:buSzPts val="4800"/>
              <a:buNone/>
              <a:defRPr sz="4800">
                <a:solidFill>
                  <a:schemeClr val="lt1"/>
                </a:solidFill>
              </a:defRPr>
            </a:lvl8pPr>
            <a:lvl9pPr lvl="8" rtl="0">
              <a:spcBef>
                <a:spcPts val="0"/>
              </a:spcBef>
              <a:spcAft>
                <a:spcPts val="0"/>
              </a:spcAft>
              <a:buClr>
                <a:schemeClr val="lt1"/>
              </a:buClr>
              <a:buSzPts val="4800"/>
              <a:buNone/>
              <a:defRPr sz="4800">
                <a:solidFill>
                  <a:schemeClr val="lt1"/>
                </a:solidFill>
              </a:defRPr>
            </a:lvl9pPr>
          </a:lstStyle>
          <a:p>
            <a:endParaRPr/>
          </a:p>
        </p:txBody>
      </p:sp>
      <p:sp>
        <p:nvSpPr>
          <p:cNvPr id="18" name="Google Shape;18;p3"/>
          <p:cNvSpPr txBox="1">
            <a:spLocks noGrp="1"/>
          </p:cNvSpPr>
          <p:nvPr>
            <p:ph type="subTitle" idx="1"/>
          </p:nvPr>
        </p:nvSpPr>
        <p:spPr>
          <a:xfrm>
            <a:off x="685800" y="3082250"/>
            <a:ext cx="5008200" cy="6876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dk1"/>
              </a:buClr>
              <a:buSzPts val="1800"/>
              <a:buNone/>
              <a:defRPr sz="1800"/>
            </a:lvl1pPr>
            <a:lvl2pPr lvl="1" rtl="0">
              <a:spcBef>
                <a:spcPts val="0"/>
              </a:spcBef>
              <a:spcAft>
                <a:spcPts val="0"/>
              </a:spcAft>
              <a:buClr>
                <a:schemeClr val="dk1"/>
              </a:buClr>
              <a:buSzPts val="1800"/>
              <a:buNone/>
              <a:defRPr sz="1800"/>
            </a:lvl2pPr>
            <a:lvl3pPr lvl="2" rtl="0">
              <a:spcBef>
                <a:spcPts val="0"/>
              </a:spcBef>
              <a:spcAft>
                <a:spcPts val="0"/>
              </a:spcAft>
              <a:buClr>
                <a:schemeClr val="dk1"/>
              </a:buClr>
              <a:buSzPts val="1800"/>
              <a:buNone/>
              <a:defRPr sz="1800"/>
            </a:lvl3pPr>
            <a:lvl4pPr lvl="3" rtl="0">
              <a:spcBef>
                <a:spcPts val="0"/>
              </a:spcBef>
              <a:spcAft>
                <a:spcPts val="0"/>
              </a:spcAft>
              <a:buSzPts val="1800"/>
              <a:buNone/>
              <a:defRPr/>
            </a:lvl4pPr>
            <a:lvl5pPr lvl="4" rtl="0">
              <a:spcBef>
                <a:spcPts val="0"/>
              </a:spcBef>
              <a:spcAft>
                <a:spcPts val="0"/>
              </a:spcAft>
              <a:buSzPts val="1800"/>
              <a:buNone/>
              <a:defRPr/>
            </a:lvl5pPr>
            <a:lvl6pPr lvl="5" rtl="0">
              <a:spcBef>
                <a:spcPts val="0"/>
              </a:spcBef>
              <a:spcAft>
                <a:spcPts val="0"/>
              </a:spcAft>
              <a:buSzPts val="1800"/>
              <a:buNone/>
              <a:defRPr/>
            </a:lvl6pPr>
            <a:lvl7pPr lvl="6" rtl="0">
              <a:spcBef>
                <a:spcPts val="0"/>
              </a:spcBef>
              <a:spcAft>
                <a:spcPts val="0"/>
              </a:spcAft>
              <a:buSzPts val="1800"/>
              <a:buNone/>
              <a:defRPr/>
            </a:lvl7pPr>
            <a:lvl8pPr lvl="7" rtl="0">
              <a:spcBef>
                <a:spcPts val="0"/>
              </a:spcBef>
              <a:spcAft>
                <a:spcPts val="0"/>
              </a:spcAft>
              <a:buSzPts val="1800"/>
              <a:buNone/>
              <a:defRPr/>
            </a:lvl8pPr>
            <a:lvl9pPr lvl="8" rtl="0">
              <a:spcBef>
                <a:spcPts val="0"/>
              </a:spcBef>
              <a:spcAft>
                <a:spcPts val="0"/>
              </a:spcAft>
              <a:buSzPts val="1800"/>
              <a:buNone/>
              <a:defRPr/>
            </a:lvl9pPr>
          </a:lstStyle>
          <a:p>
            <a:endParaRPr/>
          </a:p>
        </p:txBody>
      </p:sp>
      <p:sp>
        <p:nvSpPr>
          <p:cNvPr id="19" name="Google Shape;19;p3"/>
          <p:cNvSpPr txBox="1">
            <a:spLocks noGrp="1"/>
          </p:cNvSpPr>
          <p:nvPr>
            <p:ph type="sldNum" idx="12"/>
          </p:nvPr>
        </p:nvSpPr>
        <p:spPr>
          <a:xfrm>
            <a:off x="-75" y="3420000"/>
            <a:ext cx="669600" cy="1723500"/>
          </a:xfrm>
          <a:prstGeom prst="rect">
            <a:avLst/>
          </a:prstGeom>
        </p:spPr>
        <p:txBody>
          <a:bodyPr spcFirstLastPara="1" wrap="square" lIns="91425" tIns="91425" rIns="91425" bIns="91425" anchor="b" anchorCtr="0">
            <a:noAutofit/>
          </a:bodyPr>
          <a:lstStyle>
            <a:lvl1pPr lvl="0" rtl="0">
              <a:buNone/>
              <a:defRPr>
                <a:solidFill>
                  <a:schemeClr val="accent3"/>
                </a:solidFill>
              </a:defRPr>
            </a:lvl1pPr>
            <a:lvl2pPr lvl="1" rtl="0">
              <a:buNone/>
              <a:defRPr>
                <a:solidFill>
                  <a:schemeClr val="accent3"/>
                </a:solidFill>
              </a:defRPr>
            </a:lvl2pPr>
            <a:lvl3pPr lvl="2" rtl="0">
              <a:buNone/>
              <a:defRPr>
                <a:solidFill>
                  <a:schemeClr val="accent3"/>
                </a:solidFill>
              </a:defRPr>
            </a:lvl3pPr>
            <a:lvl4pPr lvl="3" rtl="0">
              <a:buNone/>
              <a:defRPr>
                <a:solidFill>
                  <a:schemeClr val="accent3"/>
                </a:solidFill>
              </a:defRPr>
            </a:lvl4pPr>
            <a:lvl5pPr lvl="4" rtl="0">
              <a:buNone/>
              <a:defRPr>
                <a:solidFill>
                  <a:schemeClr val="accent3"/>
                </a:solidFill>
              </a:defRPr>
            </a:lvl5pPr>
            <a:lvl6pPr lvl="5" rtl="0">
              <a:buNone/>
              <a:defRPr>
                <a:solidFill>
                  <a:schemeClr val="accent3"/>
                </a:solidFill>
              </a:defRPr>
            </a:lvl6pPr>
            <a:lvl7pPr lvl="6" rtl="0">
              <a:buNone/>
              <a:defRPr>
                <a:solidFill>
                  <a:schemeClr val="accent3"/>
                </a:solidFill>
              </a:defRPr>
            </a:lvl7pPr>
            <a:lvl8pPr lvl="7" rtl="0">
              <a:buNone/>
              <a:defRPr>
                <a:solidFill>
                  <a:schemeClr val="accent3"/>
                </a:solidFill>
              </a:defRPr>
            </a:lvl8pPr>
            <a:lvl9pPr lvl="8" rtl="0">
              <a:buNone/>
              <a:defRPr>
                <a:solidFill>
                  <a:schemeClr val="accent3"/>
                </a:solidFill>
              </a:defRPr>
            </a:lvl9pPr>
          </a:lstStyle>
          <a:p>
            <a:pPr marL="0" lvl="0" indent="0" algn="ct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Quote">
  <p:cSld name="TITLE_1_1">
    <p:spTree>
      <p:nvGrpSpPr>
        <p:cNvPr id="1" name="Shape 20"/>
        <p:cNvGrpSpPr/>
        <p:nvPr/>
      </p:nvGrpSpPr>
      <p:grpSpPr>
        <a:xfrm>
          <a:off x="0" y="0"/>
          <a:ext cx="0" cy="0"/>
          <a:chOff x="0" y="0"/>
          <a:chExt cx="0" cy="0"/>
        </a:xfrm>
      </p:grpSpPr>
      <p:sp>
        <p:nvSpPr>
          <p:cNvPr id="21" name="Google Shape;21;p4"/>
          <p:cNvSpPr/>
          <p:nvPr/>
        </p:nvSpPr>
        <p:spPr>
          <a:xfrm rot="10800000">
            <a:off x="-150" y="3769825"/>
            <a:ext cx="9144000" cy="687600"/>
          </a:xfrm>
          <a:prstGeom prst="rect">
            <a:avLst/>
          </a:prstGeom>
          <a:solidFill>
            <a:srgbClr val="000000">
              <a:alpha val="34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4"/>
          <p:cNvSpPr/>
          <p:nvPr/>
        </p:nvSpPr>
        <p:spPr>
          <a:xfrm flipH="1">
            <a:off x="-150" y="0"/>
            <a:ext cx="9144000" cy="37698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4"/>
          <p:cNvSpPr txBox="1">
            <a:spLocks noGrp="1"/>
          </p:cNvSpPr>
          <p:nvPr>
            <p:ph type="body" idx="1"/>
          </p:nvPr>
        </p:nvSpPr>
        <p:spPr>
          <a:xfrm>
            <a:off x="1616475" y="0"/>
            <a:ext cx="5910900" cy="3769800"/>
          </a:xfrm>
          <a:prstGeom prst="rect">
            <a:avLst/>
          </a:prstGeom>
        </p:spPr>
        <p:txBody>
          <a:bodyPr spcFirstLastPara="1" wrap="square" lIns="91425" tIns="91425" rIns="91425" bIns="91425" anchor="ctr" anchorCtr="0">
            <a:noAutofit/>
          </a:bodyPr>
          <a:lstStyle>
            <a:lvl1pPr marL="457200" lvl="0" indent="-419100" algn="ctr" rtl="0">
              <a:spcBef>
                <a:spcPts val="600"/>
              </a:spcBef>
              <a:spcAft>
                <a:spcPts val="0"/>
              </a:spcAft>
              <a:buClr>
                <a:srgbClr val="FFFFFF"/>
              </a:buClr>
              <a:buSzPts val="3000"/>
              <a:buChar char="▹"/>
              <a:defRPr i="1">
                <a:solidFill>
                  <a:srgbClr val="FFFFFF"/>
                </a:solidFill>
              </a:defRPr>
            </a:lvl1pPr>
            <a:lvl2pPr marL="914400" lvl="1" indent="-381000" algn="ctr" rtl="0">
              <a:spcBef>
                <a:spcPts val="0"/>
              </a:spcBef>
              <a:spcAft>
                <a:spcPts val="0"/>
              </a:spcAft>
              <a:buClr>
                <a:srgbClr val="FFFFFF"/>
              </a:buClr>
              <a:buSzPts val="2400"/>
              <a:buChar char="▸"/>
              <a:defRPr i="1">
                <a:solidFill>
                  <a:srgbClr val="FFFFFF"/>
                </a:solidFill>
              </a:defRPr>
            </a:lvl2pPr>
            <a:lvl3pPr marL="1371600" lvl="2" indent="-381000" algn="ctr" rtl="0">
              <a:spcBef>
                <a:spcPts val="0"/>
              </a:spcBef>
              <a:spcAft>
                <a:spcPts val="0"/>
              </a:spcAft>
              <a:buClr>
                <a:srgbClr val="FFFFFF"/>
              </a:buClr>
              <a:buSzPts val="2400"/>
              <a:buChar char="⬩"/>
              <a:defRPr i="1">
                <a:solidFill>
                  <a:srgbClr val="FFFFFF"/>
                </a:solidFill>
              </a:defRPr>
            </a:lvl3pPr>
            <a:lvl4pPr marL="1828800" lvl="3" indent="-342900" algn="ctr" rtl="0">
              <a:spcBef>
                <a:spcPts val="0"/>
              </a:spcBef>
              <a:spcAft>
                <a:spcPts val="0"/>
              </a:spcAft>
              <a:buClr>
                <a:srgbClr val="FFFFFF"/>
              </a:buClr>
              <a:buSzPts val="1800"/>
              <a:buChar char="⬞"/>
              <a:defRPr i="1">
                <a:solidFill>
                  <a:srgbClr val="FFFFFF"/>
                </a:solidFill>
              </a:defRPr>
            </a:lvl4pPr>
            <a:lvl5pPr marL="2286000" lvl="4" indent="-342900" algn="ctr" rtl="0">
              <a:spcBef>
                <a:spcPts val="0"/>
              </a:spcBef>
              <a:spcAft>
                <a:spcPts val="0"/>
              </a:spcAft>
              <a:buClr>
                <a:srgbClr val="FFFFFF"/>
              </a:buClr>
              <a:buSzPts val="1800"/>
              <a:buChar char="○"/>
              <a:defRPr i="1">
                <a:solidFill>
                  <a:srgbClr val="FFFFFF"/>
                </a:solidFill>
              </a:defRPr>
            </a:lvl5pPr>
            <a:lvl6pPr marL="2743200" lvl="5" indent="-342900" algn="ctr" rtl="0">
              <a:spcBef>
                <a:spcPts val="0"/>
              </a:spcBef>
              <a:spcAft>
                <a:spcPts val="0"/>
              </a:spcAft>
              <a:buClr>
                <a:srgbClr val="FFFFFF"/>
              </a:buClr>
              <a:buSzPts val="1800"/>
              <a:buChar char="■"/>
              <a:defRPr i="1">
                <a:solidFill>
                  <a:srgbClr val="FFFFFF"/>
                </a:solidFill>
              </a:defRPr>
            </a:lvl6pPr>
            <a:lvl7pPr marL="3200400" lvl="6" indent="-342900" algn="ctr" rtl="0">
              <a:spcBef>
                <a:spcPts val="0"/>
              </a:spcBef>
              <a:spcAft>
                <a:spcPts val="0"/>
              </a:spcAft>
              <a:buClr>
                <a:srgbClr val="FFFFFF"/>
              </a:buClr>
              <a:buSzPts val="1800"/>
              <a:buChar char="●"/>
              <a:defRPr i="1">
                <a:solidFill>
                  <a:srgbClr val="FFFFFF"/>
                </a:solidFill>
              </a:defRPr>
            </a:lvl7pPr>
            <a:lvl8pPr marL="3657600" lvl="7" indent="-342900" algn="ctr" rtl="0">
              <a:spcBef>
                <a:spcPts val="0"/>
              </a:spcBef>
              <a:spcAft>
                <a:spcPts val="0"/>
              </a:spcAft>
              <a:buClr>
                <a:srgbClr val="FFFFFF"/>
              </a:buClr>
              <a:buSzPts val="1800"/>
              <a:buChar char="○"/>
              <a:defRPr i="1">
                <a:solidFill>
                  <a:srgbClr val="FFFFFF"/>
                </a:solidFill>
              </a:defRPr>
            </a:lvl8pPr>
            <a:lvl9pPr marL="4114800" lvl="8" indent="-342900" algn="ctr">
              <a:spcBef>
                <a:spcPts val="0"/>
              </a:spcBef>
              <a:spcAft>
                <a:spcPts val="0"/>
              </a:spcAft>
              <a:buClr>
                <a:srgbClr val="FFFFFF"/>
              </a:buClr>
              <a:buSzPts val="1800"/>
              <a:buChar char="■"/>
              <a:defRPr i="1">
                <a:solidFill>
                  <a:srgbClr val="FFFFFF"/>
                </a:solidFill>
              </a:defRPr>
            </a:lvl9pPr>
          </a:lstStyle>
          <a:p>
            <a:endParaRPr/>
          </a:p>
        </p:txBody>
      </p:sp>
      <p:sp>
        <p:nvSpPr>
          <p:cNvPr id="24" name="Google Shape;24;p4"/>
          <p:cNvSpPr txBox="1"/>
          <p:nvPr/>
        </p:nvSpPr>
        <p:spPr>
          <a:xfrm>
            <a:off x="3593400" y="3670520"/>
            <a:ext cx="1957200" cy="653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fr" sz="7200" b="1">
                <a:solidFill>
                  <a:schemeClr val="dk2"/>
                </a:solidFill>
              </a:rPr>
              <a:t>”</a:t>
            </a:r>
            <a:endParaRPr sz="7200" b="1">
              <a:solidFill>
                <a:schemeClr val="dk2"/>
              </a:solidFill>
            </a:endParaRPr>
          </a:p>
        </p:txBody>
      </p:sp>
      <p:sp>
        <p:nvSpPr>
          <p:cNvPr id="25" name="Google Shape;25;p4"/>
          <p:cNvSpPr txBox="1">
            <a:spLocks noGrp="1"/>
          </p:cNvSpPr>
          <p:nvPr>
            <p:ph type="sldNum" idx="12"/>
          </p:nvPr>
        </p:nvSpPr>
        <p:spPr>
          <a:xfrm>
            <a:off x="-75" y="3420000"/>
            <a:ext cx="669600" cy="1723500"/>
          </a:xfrm>
          <a:prstGeom prst="rect">
            <a:avLst/>
          </a:prstGeom>
        </p:spPr>
        <p:txBody>
          <a:bodyPr spcFirstLastPara="1" wrap="square" lIns="91425" tIns="91425" rIns="91425" bIns="91425" anchor="b" anchorCtr="0">
            <a:no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marL="0" lvl="0" indent="0" algn="ct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1 column" type="tx">
  <p:cSld name="TITLE_AND_BODY">
    <p:spTree>
      <p:nvGrpSpPr>
        <p:cNvPr id="1" name="Shape 26"/>
        <p:cNvGrpSpPr/>
        <p:nvPr/>
      </p:nvGrpSpPr>
      <p:grpSpPr>
        <a:xfrm>
          <a:off x="0" y="0"/>
          <a:ext cx="0" cy="0"/>
          <a:chOff x="0" y="0"/>
          <a:chExt cx="0" cy="0"/>
        </a:xfrm>
      </p:grpSpPr>
      <p:sp>
        <p:nvSpPr>
          <p:cNvPr id="27" name="Google Shape;27;p5"/>
          <p:cNvSpPr/>
          <p:nvPr/>
        </p:nvSpPr>
        <p:spPr>
          <a:xfrm flipH="1">
            <a:off x="-75" y="0"/>
            <a:ext cx="669600" cy="51435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5"/>
          <p:cNvSpPr/>
          <p:nvPr/>
        </p:nvSpPr>
        <p:spPr>
          <a:xfrm flipH="1">
            <a:off x="-75" y="0"/>
            <a:ext cx="669600" cy="11400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5"/>
          <p:cNvSpPr txBox="1">
            <a:spLocks noGrp="1"/>
          </p:cNvSpPr>
          <p:nvPr>
            <p:ph type="title"/>
          </p:nvPr>
        </p:nvSpPr>
        <p:spPr>
          <a:xfrm>
            <a:off x="844425" y="5598"/>
            <a:ext cx="3552600" cy="11400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30" name="Google Shape;30;p5"/>
          <p:cNvSpPr txBox="1">
            <a:spLocks noGrp="1"/>
          </p:cNvSpPr>
          <p:nvPr>
            <p:ph type="body" idx="1"/>
          </p:nvPr>
        </p:nvSpPr>
        <p:spPr>
          <a:xfrm>
            <a:off x="844425" y="1538075"/>
            <a:ext cx="5169000" cy="3387900"/>
          </a:xfrm>
          <a:prstGeom prst="rect">
            <a:avLst/>
          </a:prstGeom>
        </p:spPr>
        <p:txBody>
          <a:bodyPr spcFirstLastPara="1" wrap="square" lIns="91425" tIns="91425" rIns="91425" bIns="91425" anchor="t" anchorCtr="0">
            <a:noAutofit/>
          </a:bodyPr>
          <a:lstStyle>
            <a:lvl1pPr marL="457200" lvl="0" indent="-381000">
              <a:spcBef>
                <a:spcPts val="600"/>
              </a:spcBef>
              <a:spcAft>
                <a:spcPts val="0"/>
              </a:spcAft>
              <a:buSzPts val="2400"/>
              <a:buChar char="▹"/>
              <a:defRPr sz="2400"/>
            </a:lvl1pPr>
            <a:lvl2pPr marL="914400" lvl="1" indent="-381000">
              <a:spcBef>
                <a:spcPts val="0"/>
              </a:spcBef>
              <a:spcAft>
                <a:spcPts val="0"/>
              </a:spcAft>
              <a:buSzPts val="2400"/>
              <a:buChar char="▸"/>
              <a:defRPr/>
            </a:lvl2pPr>
            <a:lvl3pPr marL="1371600" lvl="2" indent="-381000">
              <a:spcBef>
                <a:spcPts val="0"/>
              </a:spcBef>
              <a:spcAft>
                <a:spcPts val="0"/>
              </a:spcAft>
              <a:buSzPts val="2400"/>
              <a:buChar char="⬩"/>
              <a:defRPr/>
            </a:lvl3pPr>
            <a:lvl4pPr marL="1828800" lvl="3" indent="-381000">
              <a:spcBef>
                <a:spcPts val="0"/>
              </a:spcBef>
              <a:spcAft>
                <a:spcPts val="0"/>
              </a:spcAft>
              <a:buSzPts val="2400"/>
              <a:buChar char="⬞"/>
              <a:defRPr sz="2400"/>
            </a:lvl4pPr>
            <a:lvl5pPr marL="2286000" lvl="4" indent="-381000">
              <a:spcBef>
                <a:spcPts val="0"/>
              </a:spcBef>
              <a:spcAft>
                <a:spcPts val="0"/>
              </a:spcAft>
              <a:buSzPts val="2400"/>
              <a:buChar char="○"/>
              <a:defRPr sz="2400"/>
            </a:lvl5pPr>
            <a:lvl6pPr marL="2743200" lvl="5" indent="-381000">
              <a:spcBef>
                <a:spcPts val="0"/>
              </a:spcBef>
              <a:spcAft>
                <a:spcPts val="0"/>
              </a:spcAft>
              <a:buSzPts val="2400"/>
              <a:buChar char="■"/>
              <a:defRPr sz="2400"/>
            </a:lvl6pPr>
            <a:lvl7pPr marL="3200400" lvl="6" indent="-381000">
              <a:spcBef>
                <a:spcPts val="0"/>
              </a:spcBef>
              <a:spcAft>
                <a:spcPts val="0"/>
              </a:spcAft>
              <a:buSzPts val="2400"/>
              <a:buChar char="●"/>
              <a:defRPr sz="2400"/>
            </a:lvl7pPr>
            <a:lvl8pPr marL="3657600" lvl="7" indent="-381000">
              <a:spcBef>
                <a:spcPts val="0"/>
              </a:spcBef>
              <a:spcAft>
                <a:spcPts val="0"/>
              </a:spcAft>
              <a:buSzPts val="2400"/>
              <a:buChar char="○"/>
              <a:defRPr sz="2400"/>
            </a:lvl8pPr>
            <a:lvl9pPr marL="4114800" lvl="8" indent="-381000">
              <a:spcBef>
                <a:spcPts val="0"/>
              </a:spcBef>
              <a:spcAft>
                <a:spcPts val="0"/>
              </a:spcAft>
              <a:buSzPts val="2400"/>
              <a:buChar char="■"/>
              <a:defRPr sz="2400"/>
            </a:lvl9pPr>
          </a:lstStyle>
          <a:p>
            <a:endParaRPr/>
          </a:p>
        </p:txBody>
      </p:sp>
      <p:sp>
        <p:nvSpPr>
          <p:cNvPr id="31" name="Google Shape;31;p5"/>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 2 columns" type="twoColTx">
  <p:cSld name="TITLE_AND_TWO_COLUMNS">
    <p:spTree>
      <p:nvGrpSpPr>
        <p:cNvPr id="1" name="Shape 32"/>
        <p:cNvGrpSpPr/>
        <p:nvPr/>
      </p:nvGrpSpPr>
      <p:grpSpPr>
        <a:xfrm>
          <a:off x="0" y="0"/>
          <a:ext cx="0" cy="0"/>
          <a:chOff x="0" y="0"/>
          <a:chExt cx="0" cy="0"/>
        </a:xfrm>
      </p:grpSpPr>
      <p:sp>
        <p:nvSpPr>
          <p:cNvPr id="33" name="Google Shape;33;p6"/>
          <p:cNvSpPr/>
          <p:nvPr/>
        </p:nvSpPr>
        <p:spPr>
          <a:xfrm flipH="1">
            <a:off x="-75" y="0"/>
            <a:ext cx="6696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6"/>
          <p:cNvSpPr/>
          <p:nvPr/>
        </p:nvSpPr>
        <p:spPr>
          <a:xfrm flipH="1">
            <a:off x="-75" y="0"/>
            <a:ext cx="669600" cy="11400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a:spLocks noGrp="1"/>
          </p:cNvSpPr>
          <p:nvPr>
            <p:ph type="title"/>
          </p:nvPr>
        </p:nvSpPr>
        <p:spPr>
          <a:xfrm>
            <a:off x="844425" y="5598"/>
            <a:ext cx="3552600" cy="11400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36" name="Google Shape;36;p6"/>
          <p:cNvSpPr txBox="1">
            <a:spLocks noGrp="1"/>
          </p:cNvSpPr>
          <p:nvPr>
            <p:ph type="body" idx="1"/>
          </p:nvPr>
        </p:nvSpPr>
        <p:spPr>
          <a:xfrm>
            <a:off x="844425" y="1534257"/>
            <a:ext cx="2804700" cy="3321600"/>
          </a:xfrm>
          <a:prstGeom prst="rect">
            <a:avLst/>
          </a:prstGeom>
        </p:spPr>
        <p:txBody>
          <a:bodyPr spcFirstLastPara="1" wrap="square" lIns="91425" tIns="91425" rIns="91425" bIns="91425" anchor="t" anchorCtr="0">
            <a:noAutofit/>
          </a:bodyPr>
          <a:lstStyle>
            <a:lvl1pPr marL="457200" lvl="0" indent="-355600">
              <a:spcBef>
                <a:spcPts val="600"/>
              </a:spcBef>
              <a:spcAft>
                <a:spcPts val="0"/>
              </a:spcAft>
              <a:buSzPts val="2000"/>
              <a:buChar char="▹"/>
              <a:defRPr sz="2000"/>
            </a:lvl1pPr>
            <a:lvl2pPr marL="914400" lvl="1" indent="-355600">
              <a:spcBef>
                <a:spcPts val="0"/>
              </a:spcBef>
              <a:spcAft>
                <a:spcPts val="0"/>
              </a:spcAft>
              <a:buSzPts val="2000"/>
              <a:buChar char="▸"/>
              <a:defRPr sz="2000"/>
            </a:lvl2pPr>
            <a:lvl3pPr marL="1371600" lvl="2" indent="-355600">
              <a:spcBef>
                <a:spcPts val="0"/>
              </a:spcBef>
              <a:spcAft>
                <a:spcPts val="0"/>
              </a:spcAft>
              <a:buSzPts val="2000"/>
              <a:buChar char="⬩"/>
              <a:defRPr sz="2000"/>
            </a:lvl3pPr>
            <a:lvl4pPr marL="1828800" lvl="3" indent="-355600">
              <a:spcBef>
                <a:spcPts val="0"/>
              </a:spcBef>
              <a:spcAft>
                <a:spcPts val="0"/>
              </a:spcAft>
              <a:buSzPts val="2000"/>
              <a:buChar char="⬞"/>
              <a:defRPr sz="2000"/>
            </a:lvl4pPr>
            <a:lvl5pPr marL="2286000" lvl="4" indent="-355600">
              <a:spcBef>
                <a:spcPts val="0"/>
              </a:spcBef>
              <a:spcAft>
                <a:spcPts val="0"/>
              </a:spcAft>
              <a:buSzPts val="2000"/>
              <a:buChar char="○"/>
              <a:defRPr sz="2000"/>
            </a:lvl5pPr>
            <a:lvl6pPr marL="2743200" lvl="5" indent="-355600">
              <a:spcBef>
                <a:spcPts val="0"/>
              </a:spcBef>
              <a:spcAft>
                <a:spcPts val="0"/>
              </a:spcAft>
              <a:buSzPts val="2000"/>
              <a:buChar char="■"/>
              <a:defRPr sz="2000"/>
            </a:lvl6pPr>
            <a:lvl7pPr marL="3200400" lvl="6" indent="-355600">
              <a:spcBef>
                <a:spcPts val="0"/>
              </a:spcBef>
              <a:spcAft>
                <a:spcPts val="0"/>
              </a:spcAft>
              <a:buSzPts val="2000"/>
              <a:buChar char="●"/>
              <a:defRPr sz="2000"/>
            </a:lvl7pPr>
            <a:lvl8pPr marL="3657600" lvl="7" indent="-355600">
              <a:spcBef>
                <a:spcPts val="0"/>
              </a:spcBef>
              <a:spcAft>
                <a:spcPts val="0"/>
              </a:spcAft>
              <a:buSzPts val="2000"/>
              <a:buChar char="○"/>
              <a:defRPr sz="2000"/>
            </a:lvl8pPr>
            <a:lvl9pPr marL="4114800" lvl="8" indent="-355600">
              <a:spcBef>
                <a:spcPts val="0"/>
              </a:spcBef>
              <a:spcAft>
                <a:spcPts val="0"/>
              </a:spcAft>
              <a:buSzPts val="2000"/>
              <a:buChar char="■"/>
              <a:defRPr sz="2000"/>
            </a:lvl9pPr>
          </a:lstStyle>
          <a:p>
            <a:endParaRPr/>
          </a:p>
        </p:txBody>
      </p:sp>
      <p:sp>
        <p:nvSpPr>
          <p:cNvPr id="37" name="Google Shape;37;p6"/>
          <p:cNvSpPr txBox="1">
            <a:spLocks noGrp="1"/>
          </p:cNvSpPr>
          <p:nvPr>
            <p:ph type="body" idx="2"/>
          </p:nvPr>
        </p:nvSpPr>
        <p:spPr>
          <a:xfrm>
            <a:off x="3818123" y="1534257"/>
            <a:ext cx="2804700" cy="3321600"/>
          </a:xfrm>
          <a:prstGeom prst="rect">
            <a:avLst/>
          </a:prstGeom>
        </p:spPr>
        <p:txBody>
          <a:bodyPr spcFirstLastPara="1" wrap="square" lIns="91425" tIns="91425" rIns="91425" bIns="91425" anchor="t" anchorCtr="0">
            <a:noAutofit/>
          </a:bodyPr>
          <a:lstStyle>
            <a:lvl1pPr marL="457200" lvl="0" indent="-355600">
              <a:spcBef>
                <a:spcPts val="600"/>
              </a:spcBef>
              <a:spcAft>
                <a:spcPts val="0"/>
              </a:spcAft>
              <a:buSzPts val="2000"/>
              <a:buChar char="▹"/>
              <a:defRPr sz="2000"/>
            </a:lvl1pPr>
            <a:lvl2pPr marL="914400" lvl="1" indent="-355600">
              <a:spcBef>
                <a:spcPts val="0"/>
              </a:spcBef>
              <a:spcAft>
                <a:spcPts val="0"/>
              </a:spcAft>
              <a:buSzPts val="2000"/>
              <a:buChar char="▸"/>
              <a:defRPr sz="2000"/>
            </a:lvl2pPr>
            <a:lvl3pPr marL="1371600" lvl="2" indent="-355600">
              <a:spcBef>
                <a:spcPts val="0"/>
              </a:spcBef>
              <a:spcAft>
                <a:spcPts val="0"/>
              </a:spcAft>
              <a:buSzPts val="2000"/>
              <a:buChar char="⬩"/>
              <a:defRPr sz="2000"/>
            </a:lvl3pPr>
            <a:lvl4pPr marL="1828800" lvl="3" indent="-355600">
              <a:spcBef>
                <a:spcPts val="0"/>
              </a:spcBef>
              <a:spcAft>
                <a:spcPts val="0"/>
              </a:spcAft>
              <a:buSzPts val="2000"/>
              <a:buChar char="⬞"/>
              <a:defRPr sz="2000"/>
            </a:lvl4pPr>
            <a:lvl5pPr marL="2286000" lvl="4" indent="-355600">
              <a:spcBef>
                <a:spcPts val="0"/>
              </a:spcBef>
              <a:spcAft>
                <a:spcPts val="0"/>
              </a:spcAft>
              <a:buSzPts val="2000"/>
              <a:buChar char="○"/>
              <a:defRPr sz="2000"/>
            </a:lvl5pPr>
            <a:lvl6pPr marL="2743200" lvl="5" indent="-355600">
              <a:spcBef>
                <a:spcPts val="0"/>
              </a:spcBef>
              <a:spcAft>
                <a:spcPts val="0"/>
              </a:spcAft>
              <a:buSzPts val="2000"/>
              <a:buChar char="■"/>
              <a:defRPr sz="2000"/>
            </a:lvl6pPr>
            <a:lvl7pPr marL="3200400" lvl="6" indent="-355600">
              <a:spcBef>
                <a:spcPts val="0"/>
              </a:spcBef>
              <a:spcAft>
                <a:spcPts val="0"/>
              </a:spcAft>
              <a:buSzPts val="2000"/>
              <a:buChar char="●"/>
              <a:defRPr sz="2000"/>
            </a:lvl7pPr>
            <a:lvl8pPr marL="3657600" lvl="7" indent="-355600">
              <a:spcBef>
                <a:spcPts val="0"/>
              </a:spcBef>
              <a:spcAft>
                <a:spcPts val="0"/>
              </a:spcAft>
              <a:buSzPts val="2000"/>
              <a:buChar char="○"/>
              <a:defRPr sz="2000"/>
            </a:lvl8pPr>
            <a:lvl9pPr marL="4114800" lvl="8" indent="-355600">
              <a:spcBef>
                <a:spcPts val="0"/>
              </a:spcBef>
              <a:spcAft>
                <a:spcPts val="0"/>
              </a:spcAft>
              <a:buSzPts val="2000"/>
              <a:buChar char="■"/>
              <a:defRPr sz="2000"/>
            </a:lvl9pPr>
          </a:lstStyle>
          <a:p>
            <a:endParaRPr/>
          </a:p>
        </p:txBody>
      </p:sp>
      <p:sp>
        <p:nvSpPr>
          <p:cNvPr id="38" name="Google Shape;38;p6"/>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lvl1pPr lvl="0">
              <a:buNone/>
              <a:defRPr sz="2400"/>
            </a:lvl1pPr>
            <a:lvl2pPr lvl="1">
              <a:buNone/>
              <a:defRPr sz="2400"/>
            </a:lvl2pPr>
            <a:lvl3pPr lvl="2">
              <a:buNone/>
              <a:defRPr sz="2400"/>
            </a:lvl3pPr>
            <a:lvl4pPr lvl="3">
              <a:buNone/>
              <a:defRPr sz="2400"/>
            </a:lvl4pPr>
            <a:lvl5pPr lvl="4">
              <a:buNone/>
              <a:defRPr sz="2400"/>
            </a:lvl5pPr>
            <a:lvl6pPr lvl="5">
              <a:buNone/>
              <a:defRPr sz="2400"/>
            </a:lvl6pPr>
            <a:lvl7pPr lvl="6">
              <a:buNone/>
              <a:defRPr sz="2400"/>
            </a:lvl7pPr>
            <a:lvl8pPr lvl="7">
              <a:buNone/>
              <a:defRPr sz="2400"/>
            </a:lvl8pPr>
            <a:lvl9pPr lvl="8">
              <a:buNone/>
              <a:defRPr sz="2400"/>
            </a:lvl9pPr>
          </a:lstStyle>
          <a:p>
            <a:pPr marL="0" lvl="0" indent="0" algn="ctr" rtl="0">
              <a:spcBef>
                <a:spcPts val="0"/>
              </a:spcBef>
              <a:spcAft>
                <a:spcPts val="0"/>
              </a:spcAft>
              <a:buNone/>
            </a:pPr>
            <a:fld id="{00000000-1234-1234-1234-123412341234}" type="slidenum">
              <a:rPr lang="fr"/>
              <a:t>‹N°›</a:t>
            </a:fld>
            <a:endParaRPr/>
          </a:p>
        </p:txBody>
      </p:sp>
      <p:sp>
        <p:nvSpPr>
          <p:cNvPr id="39" name="Google Shape;39;p6"/>
          <p:cNvSpPr/>
          <p:nvPr/>
        </p:nvSpPr>
        <p:spPr>
          <a:xfrm flipH="1">
            <a:off x="-75" y="0"/>
            <a:ext cx="669600" cy="51435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6"/>
          <p:cNvSpPr/>
          <p:nvPr/>
        </p:nvSpPr>
        <p:spPr>
          <a:xfrm flipH="1">
            <a:off x="-75" y="0"/>
            <a:ext cx="669600" cy="11400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6"/>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3 columns">
  <p:cSld name="TITLE_AND_TWO_COLUMNS_1">
    <p:spTree>
      <p:nvGrpSpPr>
        <p:cNvPr id="1" name="Shape 42"/>
        <p:cNvGrpSpPr/>
        <p:nvPr/>
      </p:nvGrpSpPr>
      <p:grpSpPr>
        <a:xfrm>
          <a:off x="0" y="0"/>
          <a:ext cx="0" cy="0"/>
          <a:chOff x="0" y="0"/>
          <a:chExt cx="0" cy="0"/>
        </a:xfrm>
      </p:grpSpPr>
      <p:sp>
        <p:nvSpPr>
          <p:cNvPr id="43" name="Google Shape;43;p7"/>
          <p:cNvSpPr/>
          <p:nvPr/>
        </p:nvSpPr>
        <p:spPr>
          <a:xfrm flipH="1">
            <a:off x="-75" y="0"/>
            <a:ext cx="6696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7"/>
          <p:cNvSpPr/>
          <p:nvPr/>
        </p:nvSpPr>
        <p:spPr>
          <a:xfrm flipH="1">
            <a:off x="-75" y="0"/>
            <a:ext cx="669600" cy="11400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7"/>
          <p:cNvSpPr txBox="1">
            <a:spLocks noGrp="1"/>
          </p:cNvSpPr>
          <p:nvPr>
            <p:ph type="title"/>
          </p:nvPr>
        </p:nvSpPr>
        <p:spPr>
          <a:xfrm>
            <a:off x="844425" y="5598"/>
            <a:ext cx="3552600" cy="11400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
        <p:nvSpPr>
          <p:cNvPr id="46" name="Google Shape;46;p7"/>
          <p:cNvSpPr txBox="1">
            <a:spLocks noGrp="1"/>
          </p:cNvSpPr>
          <p:nvPr>
            <p:ph type="body" idx="1"/>
          </p:nvPr>
        </p:nvSpPr>
        <p:spPr>
          <a:xfrm>
            <a:off x="844425" y="1548525"/>
            <a:ext cx="1918800" cy="3225000"/>
          </a:xfrm>
          <a:prstGeom prst="rect">
            <a:avLst/>
          </a:prstGeom>
        </p:spPr>
        <p:txBody>
          <a:bodyPr spcFirstLastPara="1" wrap="square" lIns="91425" tIns="91425" rIns="91425" bIns="91425" anchor="t" anchorCtr="0">
            <a:noAutofit/>
          </a:bodyPr>
          <a:lstStyle>
            <a:lvl1pPr marL="457200" lvl="0" indent="-342900" rtl="0">
              <a:spcBef>
                <a:spcPts val="600"/>
              </a:spcBef>
              <a:spcAft>
                <a:spcPts val="0"/>
              </a:spcAft>
              <a:buSzPts val="1800"/>
              <a:buChar char="▹"/>
              <a:defRPr sz="1800"/>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a:lvl4pPr>
            <a:lvl5pPr marL="2286000" lvl="4" indent="-342900" rtl="0">
              <a:spcBef>
                <a:spcPts val="0"/>
              </a:spcBef>
              <a:spcAft>
                <a:spcPts val="0"/>
              </a:spcAft>
              <a:buSzPts val="1800"/>
              <a:buChar char="○"/>
              <a:defRPr/>
            </a:lvl5pPr>
            <a:lvl6pPr marL="2743200" lvl="5" indent="-342900" rtl="0">
              <a:spcBef>
                <a:spcPts val="0"/>
              </a:spcBef>
              <a:spcAft>
                <a:spcPts val="0"/>
              </a:spcAft>
              <a:buSzPts val="1800"/>
              <a:buChar char="■"/>
              <a:defRPr/>
            </a:lvl6pPr>
            <a:lvl7pPr marL="3200400" lvl="6" indent="-342900" rtl="0">
              <a:spcBef>
                <a:spcPts val="0"/>
              </a:spcBef>
              <a:spcAft>
                <a:spcPts val="0"/>
              </a:spcAft>
              <a:buSzPts val="1800"/>
              <a:buChar char="●"/>
              <a:defRPr/>
            </a:lvl7pPr>
            <a:lvl8pPr marL="3657600" lvl="7" indent="-342900" rtl="0">
              <a:spcBef>
                <a:spcPts val="0"/>
              </a:spcBef>
              <a:spcAft>
                <a:spcPts val="0"/>
              </a:spcAft>
              <a:buSzPts val="1800"/>
              <a:buChar char="○"/>
              <a:defRPr/>
            </a:lvl8pPr>
            <a:lvl9pPr marL="4114800" lvl="8" indent="-342900" rtl="0">
              <a:spcBef>
                <a:spcPts val="0"/>
              </a:spcBef>
              <a:spcAft>
                <a:spcPts val="0"/>
              </a:spcAft>
              <a:buSzPts val="1800"/>
              <a:buChar char="■"/>
              <a:defRPr/>
            </a:lvl9pPr>
          </a:lstStyle>
          <a:p>
            <a:endParaRPr/>
          </a:p>
        </p:txBody>
      </p:sp>
      <p:sp>
        <p:nvSpPr>
          <p:cNvPr id="47" name="Google Shape;47;p7"/>
          <p:cNvSpPr txBox="1">
            <a:spLocks noGrp="1"/>
          </p:cNvSpPr>
          <p:nvPr>
            <p:ph type="body" idx="2"/>
          </p:nvPr>
        </p:nvSpPr>
        <p:spPr>
          <a:xfrm>
            <a:off x="2861613" y="1548525"/>
            <a:ext cx="1918800" cy="3225000"/>
          </a:xfrm>
          <a:prstGeom prst="rect">
            <a:avLst/>
          </a:prstGeom>
        </p:spPr>
        <p:txBody>
          <a:bodyPr spcFirstLastPara="1" wrap="square" lIns="91425" tIns="91425" rIns="91425" bIns="91425" anchor="t" anchorCtr="0">
            <a:noAutofit/>
          </a:bodyPr>
          <a:lstStyle>
            <a:lvl1pPr marL="457200" lvl="0" indent="-342900" rtl="0">
              <a:spcBef>
                <a:spcPts val="600"/>
              </a:spcBef>
              <a:spcAft>
                <a:spcPts val="0"/>
              </a:spcAft>
              <a:buSzPts val="1800"/>
              <a:buChar char="▹"/>
              <a:defRPr sz="1800"/>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a:lvl4pPr>
            <a:lvl5pPr marL="2286000" lvl="4" indent="-342900" rtl="0">
              <a:spcBef>
                <a:spcPts val="0"/>
              </a:spcBef>
              <a:spcAft>
                <a:spcPts val="0"/>
              </a:spcAft>
              <a:buSzPts val="1800"/>
              <a:buChar char="○"/>
              <a:defRPr/>
            </a:lvl5pPr>
            <a:lvl6pPr marL="2743200" lvl="5" indent="-342900" rtl="0">
              <a:spcBef>
                <a:spcPts val="0"/>
              </a:spcBef>
              <a:spcAft>
                <a:spcPts val="0"/>
              </a:spcAft>
              <a:buSzPts val="1800"/>
              <a:buChar char="■"/>
              <a:defRPr/>
            </a:lvl6pPr>
            <a:lvl7pPr marL="3200400" lvl="6" indent="-342900" rtl="0">
              <a:spcBef>
                <a:spcPts val="0"/>
              </a:spcBef>
              <a:spcAft>
                <a:spcPts val="0"/>
              </a:spcAft>
              <a:buSzPts val="1800"/>
              <a:buChar char="●"/>
              <a:defRPr/>
            </a:lvl7pPr>
            <a:lvl8pPr marL="3657600" lvl="7" indent="-342900" rtl="0">
              <a:spcBef>
                <a:spcPts val="0"/>
              </a:spcBef>
              <a:spcAft>
                <a:spcPts val="0"/>
              </a:spcAft>
              <a:buSzPts val="1800"/>
              <a:buChar char="○"/>
              <a:defRPr/>
            </a:lvl8pPr>
            <a:lvl9pPr marL="4114800" lvl="8" indent="-342900" rtl="0">
              <a:spcBef>
                <a:spcPts val="0"/>
              </a:spcBef>
              <a:spcAft>
                <a:spcPts val="0"/>
              </a:spcAft>
              <a:buSzPts val="1800"/>
              <a:buChar char="■"/>
              <a:defRPr/>
            </a:lvl9pPr>
          </a:lstStyle>
          <a:p>
            <a:endParaRPr/>
          </a:p>
        </p:txBody>
      </p:sp>
      <p:sp>
        <p:nvSpPr>
          <p:cNvPr id="48" name="Google Shape;48;p7"/>
          <p:cNvSpPr txBox="1">
            <a:spLocks noGrp="1"/>
          </p:cNvSpPr>
          <p:nvPr>
            <p:ph type="body" idx="3"/>
          </p:nvPr>
        </p:nvSpPr>
        <p:spPr>
          <a:xfrm>
            <a:off x="4878801" y="1548525"/>
            <a:ext cx="1918800" cy="3225000"/>
          </a:xfrm>
          <a:prstGeom prst="rect">
            <a:avLst/>
          </a:prstGeom>
        </p:spPr>
        <p:txBody>
          <a:bodyPr spcFirstLastPara="1" wrap="square" lIns="91425" tIns="91425" rIns="91425" bIns="91425" anchor="t" anchorCtr="0">
            <a:noAutofit/>
          </a:bodyPr>
          <a:lstStyle>
            <a:lvl1pPr marL="457200" lvl="0" indent="-342900" rtl="0">
              <a:spcBef>
                <a:spcPts val="600"/>
              </a:spcBef>
              <a:spcAft>
                <a:spcPts val="0"/>
              </a:spcAft>
              <a:buSzPts val="1800"/>
              <a:buChar char="▹"/>
              <a:defRPr sz="1800"/>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a:lvl4pPr>
            <a:lvl5pPr marL="2286000" lvl="4" indent="-342900" rtl="0">
              <a:spcBef>
                <a:spcPts val="0"/>
              </a:spcBef>
              <a:spcAft>
                <a:spcPts val="0"/>
              </a:spcAft>
              <a:buSzPts val="1800"/>
              <a:buChar char="○"/>
              <a:defRPr/>
            </a:lvl5pPr>
            <a:lvl6pPr marL="2743200" lvl="5" indent="-342900" rtl="0">
              <a:spcBef>
                <a:spcPts val="0"/>
              </a:spcBef>
              <a:spcAft>
                <a:spcPts val="0"/>
              </a:spcAft>
              <a:buSzPts val="1800"/>
              <a:buChar char="■"/>
              <a:defRPr/>
            </a:lvl6pPr>
            <a:lvl7pPr marL="3200400" lvl="6" indent="-342900" rtl="0">
              <a:spcBef>
                <a:spcPts val="0"/>
              </a:spcBef>
              <a:spcAft>
                <a:spcPts val="0"/>
              </a:spcAft>
              <a:buSzPts val="1800"/>
              <a:buChar char="●"/>
              <a:defRPr/>
            </a:lvl7pPr>
            <a:lvl8pPr marL="3657600" lvl="7" indent="-342900" rtl="0">
              <a:spcBef>
                <a:spcPts val="0"/>
              </a:spcBef>
              <a:spcAft>
                <a:spcPts val="0"/>
              </a:spcAft>
              <a:buSzPts val="1800"/>
              <a:buChar char="○"/>
              <a:defRPr/>
            </a:lvl8pPr>
            <a:lvl9pPr marL="4114800" lvl="8" indent="-342900" rtl="0">
              <a:spcBef>
                <a:spcPts val="0"/>
              </a:spcBef>
              <a:spcAft>
                <a:spcPts val="0"/>
              </a:spcAft>
              <a:buSzPts val="1800"/>
              <a:buChar char="■"/>
              <a:defRPr/>
            </a:lvl9pPr>
          </a:lstStyle>
          <a:p>
            <a:endParaRPr/>
          </a:p>
        </p:txBody>
      </p:sp>
      <p:sp>
        <p:nvSpPr>
          <p:cNvPr id="49" name="Google Shape;49;p7"/>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ctr" rtl="0">
              <a:spcBef>
                <a:spcPts val="0"/>
              </a:spcBef>
              <a:spcAft>
                <a:spcPts val="0"/>
              </a:spcAft>
              <a:buNone/>
            </a:pPr>
            <a:fld id="{00000000-1234-1234-1234-123412341234}" type="slidenum">
              <a:rPr lang="fr"/>
              <a:t>‹N°›</a:t>
            </a:fld>
            <a:endParaRPr/>
          </a:p>
        </p:txBody>
      </p:sp>
      <p:sp>
        <p:nvSpPr>
          <p:cNvPr id="50" name="Google Shape;50;p7"/>
          <p:cNvSpPr/>
          <p:nvPr/>
        </p:nvSpPr>
        <p:spPr>
          <a:xfrm flipH="1">
            <a:off x="-75" y="0"/>
            <a:ext cx="669600" cy="51435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7"/>
          <p:cNvSpPr/>
          <p:nvPr/>
        </p:nvSpPr>
        <p:spPr>
          <a:xfrm flipH="1">
            <a:off x="-75" y="0"/>
            <a:ext cx="669600" cy="11400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7"/>
          <p:cNvSpPr txBox="1">
            <a:spLocks noGrp="1"/>
          </p:cNvSpPr>
          <p:nvPr>
            <p:ph type="sldNum" idx="4"/>
          </p:nvPr>
        </p:nvSpPr>
        <p:spPr>
          <a:xfrm>
            <a:off x="-75" y="0"/>
            <a:ext cx="669600" cy="1140000"/>
          </a:xfrm>
          <a:prstGeom prst="rect">
            <a:avLst/>
          </a:prstGeom>
        </p:spPr>
        <p:txBody>
          <a:bodyPr spcFirstLastPara="1" wrap="square" lIns="91425" tIns="91425" rIns="91425" bIns="91425" anchor="b"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3"/>
        <p:cNvGrpSpPr/>
        <p:nvPr/>
      </p:nvGrpSpPr>
      <p:grpSpPr>
        <a:xfrm>
          <a:off x="0" y="0"/>
          <a:ext cx="0" cy="0"/>
          <a:chOff x="0" y="0"/>
          <a:chExt cx="0" cy="0"/>
        </a:xfrm>
      </p:grpSpPr>
      <p:sp>
        <p:nvSpPr>
          <p:cNvPr id="54" name="Google Shape;54;p8"/>
          <p:cNvSpPr/>
          <p:nvPr/>
        </p:nvSpPr>
        <p:spPr>
          <a:xfrm flipH="1">
            <a:off x="-75" y="0"/>
            <a:ext cx="6696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8"/>
          <p:cNvSpPr/>
          <p:nvPr/>
        </p:nvSpPr>
        <p:spPr>
          <a:xfrm flipH="1">
            <a:off x="-75" y="0"/>
            <a:ext cx="669600" cy="11400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8"/>
          <p:cNvSpPr txBox="1">
            <a:spLocks noGrp="1"/>
          </p:cNvSpPr>
          <p:nvPr>
            <p:ph type="title"/>
          </p:nvPr>
        </p:nvSpPr>
        <p:spPr>
          <a:xfrm>
            <a:off x="844425" y="5598"/>
            <a:ext cx="3552600" cy="11400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57" name="Google Shape;57;p8"/>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ctr" rtl="0">
              <a:spcBef>
                <a:spcPts val="0"/>
              </a:spcBef>
              <a:spcAft>
                <a:spcPts val="0"/>
              </a:spcAft>
              <a:buNone/>
            </a:pPr>
            <a:fld id="{00000000-1234-1234-1234-123412341234}" type="slidenum">
              <a:rPr lang="fr"/>
              <a:t>‹N°›</a:t>
            </a:fld>
            <a:endParaRPr/>
          </a:p>
        </p:txBody>
      </p:sp>
      <p:sp>
        <p:nvSpPr>
          <p:cNvPr id="58" name="Google Shape;58;p8"/>
          <p:cNvSpPr/>
          <p:nvPr/>
        </p:nvSpPr>
        <p:spPr>
          <a:xfrm flipH="1">
            <a:off x="-75" y="0"/>
            <a:ext cx="669600" cy="51435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8"/>
          <p:cNvSpPr/>
          <p:nvPr/>
        </p:nvSpPr>
        <p:spPr>
          <a:xfrm flipH="1">
            <a:off x="-75" y="0"/>
            <a:ext cx="669600" cy="11400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8"/>
          <p:cNvSpPr txBox="1">
            <a:spLocks noGrp="1"/>
          </p:cNvSpPr>
          <p:nvPr>
            <p:ph type="sldNum" idx="2"/>
          </p:nvPr>
        </p:nvSpPr>
        <p:spPr>
          <a:xfrm>
            <a:off x="-75" y="0"/>
            <a:ext cx="669600" cy="1140000"/>
          </a:xfrm>
          <a:prstGeom prst="rect">
            <a:avLst/>
          </a:prstGeom>
        </p:spPr>
        <p:txBody>
          <a:bodyPr spcFirstLastPara="1" wrap="square" lIns="91425" tIns="91425" rIns="91425" bIns="91425" anchor="b"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image background">
  <p:cSld name="TITLE_ONLY_1">
    <p:spTree>
      <p:nvGrpSpPr>
        <p:cNvPr id="1" name="Shape 61"/>
        <p:cNvGrpSpPr/>
        <p:nvPr/>
      </p:nvGrpSpPr>
      <p:grpSpPr>
        <a:xfrm>
          <a:off x="0" y="0"/>
          <a:ext cx="0" cy="0"/>
          <a:chOff x="0" y="0"/>
          <a:chExt cx="0" cy="0"/>
        </a:xfrm>
      </p:grpSpPr>
      <p:sp>
        <p:nvSpPr>
          <p:cNvPr id="62" name="Google Shape;62;p9"/>
          <p:cNvSpPr/>
          <p:nvPr/>
        </p:nvSpPr>
        <p:spPr>
          <a:xfrm flipH="1">
            <a:off x="-75" y="0"/>
            <a:ext cx="1851600" cy="5143500"/>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9"/>
          <p:cNvSpPr/>
          <p:nvPr/>
        </p:nvSpPr>
        <p:spPr>
          <a:xfrm flipH="1">
            <a:off x="-75" y="0"/>
            <a:ext cx="1851600" cy="11400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9"/>
          <p:cNvSpPr txBox="1">
            <a:spLocks noGrp="1"/>
          </p:cNvSpPr>
          <p:nvPr>
            <p:ph type="title"/>
          </p:nvPr>
        </p:nvSpPr>
        <p:spPr>
          <a:xfrm>
            <a:off x="235225" y="1292400"/>
            <a:ext cx="1381200" cy="11400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FFFFFF"/>
              </a:buClr>
              <a:buSzPts val="1800"/>
              <a:buNone/>
              <a:defRPr sz="1800">
                <a:solidFill>
                  <a:srgbClr val="FFFFFF"/>
                </a:solidFill>
              </a:defRPr>
            </a:lvl1pPr>
            <a:lvl2pPr lvl="1" rtl="0">
              <a:spcBef>
                <a:spcPts val="0"/>
              </a:spcBef>
              <a:spcAft>
                <a:spcPts val="0"/>
              </a:spcAft>
              <a:buClr>
                <a:srgbClr val="FFFFFF"/>
              </a:buClr>
              <a:buSzPts val="1800"/>
              <a:buNone/>
              <a:defRPr sz="1800">
                <a:solidFill>
                  <a:srgbClr val="FFFFFF"/>
                </a:solidFill>
              </a:defRPr>
            </a:lvl2pPr>
            <a:lvl3pPr lvl="2" rtl="0">
              <a:spcBef>
                <a:spcPts val="0"/>
              </a:spcBef>
              <a:spcAft>
                <a:spcPts val="0"/>
              </a:spcAft>
              <a:buClr>
                <a:srgbClr val="FFFFFF"/>
              </a:buClr>
              <a:buSzPts val="1800"/>
              <a:buNone/>
              <a:defRPr sz="1800">
                <a:solidFill>
                  <a:srgbClr val="FFFFFF"/>
                </a:solidFill>
              </a:defRPr>
            </a:lvl3pPr>
            <a:lvl4pPr lvl="3" rtl="0">
              <a:spcBef>
                <a:spcPts val="0"/>
              </a:spcBef>
              <a:spcAft>
                <a:spcPts val="0"/>
              </a:spcAft>
              <a:buClr>
                <a:srgbClr val="FFFFFF"/>
              </a:buClr>
              <a:buSzPts val="1800"/>
              <a:buNone/>
              <a:defRPr sz="1800">
                <a:solidFill>
                  <a:srgbClr val="FFFFFF"/>
                </a:solidFill>
              </a:defRPr>
            </a:lvl4pPr>
            <a:lvl5pPr lvl="4" rtl="0">
              <a:spcBef>
                <a:spcPts val="0"/>
              </a:spcBef>
              <a:spcAft>
                <a:spcPts val="0"/>
              </a:spcAft>
              <a:buClr>
                <a:srgbClr val="FFFFFF"/>
              </a:buClr>
              <a:buSzPts val="1800"/>
              <a:buNone/>
              <a:defRPr sz="1800">
                <a:solidFill>
                  <a:srgbClr val="FFFFFF"/>
                </a:solidFill>
              </a:defRPr>
            </a:lvl5pPr>
            <a:lvl6pPr lvl="5" rtl="0">
              <a:spcBef>
                <a:spcPts val="0"/>
              </a:spcBef>
              <a:spcAft>
                <a:spcPts val="0"/>
              </a:spcAft>
              <a:buClr>
                <a:srgbClr val="FFFFFF"/>
              </a:buClr>
              <a:buSzPts val="1800"/>
              <a:buNone/>
              <a:defRPr sz="1800">
                <a:solidFill>
                  <a:srgbClr val="FFFFFF"/>
                </a:solidFill>
              </a:defRPr>
            </a:lvl6pPr>
            <a:lvl7pPr lvl="6" rtl="0">
              <a:spcBef>
                <a:spcPts val="0"/>
              </a:spcBef>
              <a:spcAft>
                <a:spcPts val="0"/>
              </a:spcAft>
              <a:buClr>
                <a:srgbClr val="FFFFFF"/>
              </a:buClr>
              <a:buSzPts val="1800"/>
              <a:buNone/>
              <a:defRPr sz="1800">
                <a:solidFill>
                  <a:srgbClr val="FFFFFF"/>
                </a:solidFill>
              </a:defRPr>
            </a:lvl7pPr>
            <a:lvl8pPr lvl="7" rtl="0">
              <a:spcBef>
                <a:spcPts val="0"/>
              </a:spcBef>
              <a:spcAft>
                <a:spcPts val="0"/>
              </a:spcAft>
              <a:buClr>
                <a:srgbClr val="FFFFFF"/>
              </a:buClr>
              <a:buSzPts val="1800"/>
              <a:buNone/>
              <a:defRPr sz="1800">
                <a:solidFill>
                  <a:srgbClr val="FFFFFF"/>
                </a:solidFill>
              </a:defRPr>
            </a:lvl8pPr>
            <a:lvl9pPr lvl="8" rtl="0">
              <a:spcBef>
                <a:spcPts val="0"/>
              </a:spcBef>
              <a:spcAft>
                <a:spcPts val="0"/>
              </a:spcAft>
              <a:buClr>
                <a:srgbClr val="FFFFFF"/>
              </a:buClr>
              <a:buSzPts val="1800"/>
              <a:buNone/>
              <a:defRPr sz="1800">
                <a:solidFill>
                  <a:srgbClr val="FFFFFF"/>
                </a:solidFill>
              </a:defRPr>
            </a:lvl9pPr>
          </a:lstStyle>
          <a:p>
            <a:endParaRPr/>
          </a:p>
        </p:txBody>
      </p:sp>
      <p:sp>
        <p:nvSpPr>
          <p:cNvPr id="65" name="Google Shape;65;p9"/>
          <p:cNvSpPr txBox="1">
            <a:spLocks noGrp="1"/>
          </p:cNvSpPr>
          <p:nvPr>
            <p:ph type="sldNum" idx="12"/>
          </p:nvPr>
        </p:nvSpPr>
        <p:spPr>
          <a:xfrm>
            <a:off x="-75" y="0"/>
            <a:ext cx="1851600" cy="1140000"/>
          </a:xfrm>
          <a:prstGeom prst="rect">
            <a:avLst/>
          </a:prstGeom>
          <a:noFill/>
        </p:spPr>
        <p:txBody>
          <a:bodyPr spcFirstLastPara="1" wrap="square" lIns="91425" tIns="91425" rIns="91425" bIns="91425" anchor="b"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66"/>
        <p:cNvGrpSpPr/>
        <p:nvPr/>
      </p:nvGrpSpPr>
      <p:grpSpPr>
        <a:xfrm>
          <a:off x="0" y="0"/>
          <a:ext cx="0" cy="0"/>
          <a:chOff x="0" y="0"/>
          <a:chExt cx="0" cy="0"/>
        </a:xfrm>
      </p:grpSpPr>
      <p:sp>
        <p:nvSpPr>
          <p:cNvPr id="67" name="Google Shape;67;p10"/>
          <p:cNvSpPr/>
          <p:nvPr/>
        </p:nvSpPr>
        <p:spPr>
          <a:xfrm flipH="1">
            <a:off x="-75" y="0"/>
            <a:ext cx="1851600" cy="51435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10"/>
          <p:cNvSpPr/>
          <p:nvPr/>
        </p:nvSpPr>
        <p:spPr>
          <a:xfrm flipH="1">
            <a:off x="-75" y="0"/>
            <a:ext cx="1851600" cy="11400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10"/>
          <p:cNvSpPr txBox="1">
            <a:spLocks noGrp="1"/>
          </p:cNvSpPr>
          <p:nvPr>
            <p:ph type="body" idx="1"/>
          </p:nvPr>
        </p:nvSpPr>
        <p:spPr>
          <a:xfrm>
            <a:off x="223150" y="1284100"/>
            <a:ext cx="1393200" cy="1932900"/>
          </a:xfrm>
          <a:prstGeom prst="rect">
            <a:avLst/>
          </a:prstGeom>
        </p:spPr>
        <p:txBody>
          <a:bodyPr spcFirstLastPara="1" wrap="square" lIns="91425" tIns="91425" rIns="91425" bIns="91425" anchor="t" anchorCtr="0">
            <a:noAutofit/>
          </a:bodyPr>
          <a:lstStyle>
            <a:lvl1pPr marL="457200" lvl="0" indent="-228600">
              <a:spcBef>
                <a:spcPts val="360"/>
              </a:spcBef>
              <a:spcAft>
                <a:spcPts val="0"/>
              </a:spcAft>
              <a:buClr>
                <a:schemeClr val="dk1"/>
              </a:buClr>
              <a:buSzPts val="1200"/>
              <a:buNone/>
              <a:defRPr sz="1200"/>
            </a:lvl1pPr>
          </a:lstStyle>
          <a:p>
            <a:endParaRPr/>
          </a:p>
        </p:txBody>
      </p:sp>
      <p:sp>
        <p:nvSpPr>
          <p:cNvPr id="70" name="Google Shape;70;p10"/>
          <p:cNvSpPr txBox="1">
            <a:spLocks noGrp="1"/>
          </p:cNvSpPr>
          <p:nvPr>
            <p:ph type="sldNum" idx="12"/>
          </p:nvPr>
        </p:nvSpPr>
        <p:spPr>
          <a:xfrm>
            <a:off x="-75" y="0"/>
            <a:ext cx="1851600" cy="1140000"/>
          </a:xfrm>
          <a:prstGeom prst="rect">
            <a:avLst/>
          </a:prstGeom>
        </p:spPr>
        <p:txBody>
          <a:bodyPr spcFirstLastPara="1" wrap="square" lIns="91425" tIns="91425" rIns="91425" bIns="91425" anchor="b"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fr"/>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844425" y="5598"/>
            <a:ext cx="3552600" cy="1140000"/>
          </a:xfrm>
          <a:prstGeom prst="rect">
            <a:avLst/>
          </a:prstGeom>
          <a:noFill/>
          <a:ln>
            <a:noFill/>
          </a:ln>
        </p:spPr>
        <p:txBody>
          <a:bodyPr spcFirstLastPara="1" wrap="square" lIns="91425" tIns="91425" rIns="91425" bIns="91425" anchor="b" anchorCtr="0">
            <a:noAutofit/>
          </a:bodyPr>
          <a:lstStyle>
            <a:lvl1pPr lvl="0">
              <a:spcBef>
                <a:spcPts val="0"/>
              </a:spcBef>
              <a:spcAft>
                <a:spcPts val="0"/>
              </a:spcAft>
              <a:buClr>
                <a:schemeClr val="accent2"/>
              </a:buClr>
              <a:buSzPts val="2400"/>
              <a:buFont typeface="Dosis"/>
              <a:buNone/>
              <a:defRPr sz="2400">
                <a:solidFill>
                  <a:schemeClr val="accent2"/>
                </a:solidFill>
                <a:latin typeface="Dosis"/>
                <a:ea typeface="Dosis"/>
                <a:cs typeface="Dosis"/>
                <a:sym typeface="Dosis"/>
              </a:defRPr>
            </a:lvl1pPr>
            <a:lvl2pPr lvl="1">
              <a:spcBef>
                <a:spcPts val="0"/>
              </a:spcBef>
              <a:spcAft>
                <a:spcPts val="0"/>
              </a:spcAft>
              <a:buClr>
                <a:schemeClr val="dk2"/>
              </a:buClr>
              <a:buSzPts val="2400"/>
              <a:buFont typeface="Dosis"/>
              <a:buNone/>
              <a:defRPr sz="2400">
                <a:solidFill>
                  <a:schemeClr val="dk2"/>
                </a:solidFill>
                <a:latin typeface="Dosis"/>
                <a:ea typeface="Dosis"/>
                <a:cs typeface="Dosis"/>
                <a:sym typeface="Dosis"/>
              </a:defRPr>
            </a:lvl2pPr>
            <a:lvl3pPr lvl="2">
              <a:spcBef>
                <a:spcPts val="0"/>
              </a:spcBef>
              <a:spcAft>
                <a:spcPts val="0"/>
              </a:spcAft>
              <a:buClr>
                <a:schemeClr val="dk2"/>
              </a:buClr>
              <a:buSzPts val="2400"/>
              <a:buFont typeface="Dosis"/>
              <a:buNone/>
              <a:defRPr sz="2400">
                <a:solidFill>
                  <a:schemeClr val="dk2"/>
                </a:solidFill>
                <a:latin typeface="Dosis"/>
                <a:ea typeface="Dosis"/>
                <a:cs typeface="Dosis"/>
                <a:sym typeface="Dosis"/>
              </a:defRPr>
            </a:lvl3pPr>
            <a:lvl4pPr lvl="3">
              <a:spcBef>
                <a:spcPts val="0"/>
              </a:spcBef>
              <a:spcAft>
                <a:spcPts val="0"/>
              </a:spcAft>
              <a:buClr>
                <a:schemeClr val="dk2"/>
              </a:buClr>
              <a:buSzPts val="2400"/>
              <a:buFont typeface="Dosis"/>
              <a:buNone/>
              <a:defRPr sz="2400">
                <a:solidFill>
                  <a:schemeClr val="dk2"/>
                </a:solidFill>
                <a:latin typeface="Dosis"/>
                <a:ea typeface="Dosis"/>
                <a:cs typeface="Dosis"/>
                <a:sym typeface="Dosis"/>
              </a:defRPr>
            </a:lvl4pPr>
            <a:lvl5pPr lvl="4">
              <a:spcBef>
                <a:spcPts val="0"/>
              </a:spcBef>
              <a:spcAft>
                <a:spcPts val="0"/>
              </a:spcAft>
              <a:buClr>
                <a:schemeClr val="dk2"/>
              </a:buClr>
              <a:buSzPts val="2400"/>
              <a:buFont typeface="Dosis"/>
              <a:buNone/>
              <a:defRPr sz="2400">
                <a:solidFill>
                  <a:schemeClr val="dk2"/>
                </a:solidFill>
                <a:latin typeface="Dosis"/>
                <a:ea typeface="Dosis"/>
                <a:cs typeface="Dosis"/>
                <a:sym typeface="Dosis"/>
              </a:defRPr>
            </a:lvl5pPr>
            <a:lvl6pPr lvl="5">
              <a:spcBef>
                <a:spcPts val="0"/>
              </a:spcBef>
              <a:spcAft>
                <a:spcPts val="0"/>
              </a:spcAft>
              <a:buClr>
                <a:schemeClr val="dk2"/>
              </a:buClr>
              <a:buSzPts val="2400"/>
              <a:buFont typeface="Dosis"/>
              <a:buNone/>
              <a:defRPr sz="2400">
                <a:solidFill>
                  <a:schemeClr val="dk2"/>
                </a:solidFill>
                <a:latin typeface="Dosis"/>
                <a:ea typeface="Dosis"/>
                <a:cs typeface="Dosis"/>
                <a:sym typeface="Dosis"/>
              </a:defRPr>
            </a:lvl6pPr>
            <a:lvl7pPr lvl="6">
              <a:spcBef>
                <a:spcPts val="0"/>
              </a:spcBef>
              <a:spcAft>
                <a:spcPts val="0"/>
              </a:spcAft>
              <a:buClr>
                <a:schemeClr val="dk2"/>
              </a:buClr>
              <a:buSzPts val="2400"/>
              <a:buFont typeface="Dosis"/>
              <a:buNone/>
              <a:defRPr sz="2400">
                <a:solidFill>
                  <a:schemeClr val="dk2"/>
                </a:solidFill>
                <a:latin typeface="Dosis"/>
                <a:ea typeface="Dosis"/>
                <a:cs typeface="Dosis"/>
                <a:sym typeface="Dosis"/>
              </a:defRPr>
            </a:lvl7pPr>
            <a:lvl8pPr lvl="7">
              <a:spcBef>
                <a:spcPts val="0"/>
              </a:spcBef>
              <a:spcAft>
                <a:spcPts val="0"/>
              </a:spcAft>
              <a:buClr>
                <a:schemeClr val="dk2"/>
              </a:buClr>
              <a:buSzPts val="2400"/>
              <a:buFont typeface="Dosis"/>
              <a:buNone/>
              <a:defRPr sz="2400">
                <a:solidFill>
                  <a:schemeClr val="dk2"/>
                </a:solidFill>
                <a:latin typeface="Dosis"/>
                <a:ea typeface="Dosis"/>
                <a:cs typeface="Dosis"/>
                <a:sym typeface="Dosis"/>
              </a:defRPr>
            </a:lvl8pPr>
            <a:lvl9pPr lvl="8">
              <a:spcBef>
                <a:spcPts val="0"/>
              </a:spcBef>
              <a:spcAft>
                <a:spcPts val="0"/>
              </a:spcAft>
              <a:buClr>
                <a:schemeClr val="dk2"/>
              </a:buClr>
              <a:buSzPts val="2400"/>
              <a:buFont typeface="Dosis"/>
              <a:buNone/>
              <a:defRPr sz="2400">
                <a:solidFill>
                  <a:schemeClr val="dk2"/>
                </a:solidFill>
                <a:latin typeface="Dosis"/>
                <a:ea typeface="Dosis"/>
                <a:cs typeface="Dosis"/>
                <a:sym typeface="Dosis"/>
              </a:defRPr>
            </a:lvl9pPr>
          </a:lstStyle>
          <a:p>
            <a:endParaRPr/>
          </a:p>
        </p:txBody>
      </p:sp>
      <p:sp>
        <p:nvSpPr>
          <p:cNvPr id="7" name="Google Shape;7;p1"/>
          <p:cNvSpPr txBox="1">
            <a:spLocks noGrp="1"/>
          </p:cNvSpPr>
          <p:nvPr>
            <p:ph type="body" idx="1"/>
          </p:nvPr>
        </p:nvSpPr>
        <p:spPr>
          <a:xfrm>
            <a:off x="844425" y="1538075"/>
            <a:ext cx="5169000" cy="3387900"/>
          </a:xfrm>
          <a:prstGeom prst="rect">
            <a:avLst/>
          </a:prstGeom>
          <a:noFill/>
          <a:ln>
            <a:noFill/>
          </a:ln>
        </p:spPr>
        <p:txBody>
          <a:bodyPr spcFirstLastPara="1" wrap="square" lIns="91425" tIns="91425" rIns="91425" bIns="91425" anchor="t" anchorCtr="0">
            <a:noAutofit/>
          </a:bodyPr>
          <a:lstStyle>
            <a:lvl1pPr marL="457200" lvl="0" indent="-419100">
              <a:spcBef>
                <a:spcPts val="600"/>
              </a:spcBef>
              <a:spcAft>
                <a:spcPts val="0"/>
              </a:spcAft>
              <a:buClr>
                <a:schemeClr val="dk1"/>
              </a:buClr>
              <a:buSzPts val="3000"/>
              <a:buFont typeface="Source Sans Pro"/>
              <a:buChar char="▹"/>
              <a:defRPr sz="3000">
                <a:solidFill>
                  <a:schemeClr val="dk1"/>
                </a:solidFill>
                <a:latin typeface="Source Sans Pro"/>
                <a:ea typeface="Source Sans Pro"/>
                <a:cs typeface="Source Sans Pro"/>
                <a:sym typeface="Source Sans Pro"/>
              </a:defRPr>
            </a:lvl1pPr>
            <a:lvl2pPr marL="914400" lvl="1" indent="-381000">
              <a:spcBef>
                <a:spcPts val="0"/>
              </a:spcBef>
              <a:spcAft>
                <a:spcPts val="0"/>
              </a:spcAft>
              <a:buClr>
                <a:schemeClr val="dk1"/>
              </a:buClr>
              <a:buSzPts val="2400"/>
              <a:buFont typeface="Source Sans Pro"/>
              <a:buChar char="▸"/>
              <a:defRPr sz="2400">
                <a:solidFill>
                  <a:schemeClr val="dk1"/>
                </a:solidFill>
                <a:latin typeface="Source Sans Pro"/>
                <a:ea typeface="Source Sans Pro"/>
                <a:cs typeface="Source Sans Pro"/>
                <a:sym typeface="Source Sans Pro"/>
              </a:defRPr>
            </a:lvl2pPr>
            <a:lvl3pPr marL="1371600" lvl="2" indent="-381000">
              <a:spcBef>
                <a:spcPts val="0"/>
              </a:spcBef>
              <a:spcAft>
                <a:spcPts val="0"/>
              </a:spcAft>
              <a:buClr>
                <a:schemeClr val="dk1"/>
              </a:buClr>
              <a:buSzPts val="2400"/>
              <a:buFont typeface="Source Sans Pro"/>
              <a:buChar char="⬩"/>
              <a:defRPr sz="2400">
                <a:solidFill>
                  <a:schemeClr val="dk1"/>
                </a:solidFill>
                <a:latin typeface="Source Sans Pro"/>
                <a:ea typeface="Source Sans Pro"/>
                <a:cs typeface="Source Sans Pro"/>
                <a:sym typeface="Source Sans Pro"/>
              </a:defRPr>
            </a:lvl3pPr>
            <a:lvl4pPr marL="1828800" lvl="3" indent="-3429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4pPr>
            <a:lvl5pPr marL="2286000" lvl="4" indent="-3429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5pPr>
            <a:lvl6pPr marL="2743200" lvl="5" indent="-3429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6pPr>
            <a:lvl7pPr marL="3200400" lvl="6" indent="-3429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7pPr>
            <a:lvl8pPr marL="3657600" lvl="7" indent="-3429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8pPr>
            <a:lvl9pPr marL="4114800" lvl="8" indent="-3429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9pPr>
          </a:lstStyle>
          <a:p>
            <a:endParaRPr/>
          </a:p>
        </p:txBody>
      </p:sp>
      <p:sp>
        <p:nvSpPr>
          <p:cNvPr id="8" name="Google Shape;8;p1"/>
          <p:cNvSpPr txBox="1">
            <a:spLocks noGrp="1"/>
          </p:cNvSpPr>
          <p:nvPr>
            <p:ph type="sldNum" idx="12"/>
          </p:nvPr>
        </p:nvSpPr>
        <p:spPr>
          <a:xfrm>
            <a:off x="-75" y="0"/>
            <a:ext cx="669600" cy="1140000"/>
          </a:xfrm>
          <a:prstGeom prst="rect">
            <a:avLst/>
          </a:prstGeom>
          <a:noFill/>
          <a:ln>
            <a:noFill/>
          </a:ln>
        </p:spPr>
        <p:txBody>
          <a:bodyPr spcFirstLastPara="1" wrap="square" lIns="91425" tIns="91425" rIns="91425" bIns="91425" anchor="b" anchorCtr="0">
            <a:noAutofit/>
          </a:bodyPr>
          <a:lstStyle>
            <a:lvl1pPr lvl="0" algn="ctr" rtl="0">
              <a:buNone/>
              <a:defRPr sz="2400">
                <a:solidFill>
                  <a:schemeClr val="lt1"/>
                </a:solidFill>
                <a:latin typeface="Dosis"/>
                <a:ea typeface="Dosis"/>
                <a:cs typeface="Dosis"/>
                <a:sym typeface="Dosis"/>
              </a:defRPr>
            </a:lvl1pPr>
            <a:lvl2pPr lvl="1" algn="ctr" rtl="0">
              <a:buNone/>
              <a:defRPr sz="2400">
                <a:solidFill>
                  <a:schemeClr val="lt1"/>
                </a:solidFill>
                <a:latin typeface="Dosis"/>
                <a:ea typeface="Dosis"/>
                <a:cs typeface="Dosis"/>
                <a:sym typeface="Dosis"/>
              </a:defRPr>
            </a:lvl2pPr>
            <a:lvl3pPr lvl="2" algn="ctr" rtl="0">
              <a:buNone/>
              <a:defRPr sz="2400">
                <a:solidFill>
                  <a:schemeClr val="lt1"/>
                </a:solidFill>
                <a:latin typeface="Dosis"/>
                <a:ea typeface="Dosis"/>
                <a:cs typeface="Dosis"/>
                <a:sym typeface="Dosis"/>
              </a:defRPr>
            </a:lvl3pPr>
            <a:lvl4pPr lvl="3" algn="ctr" rtl="0">
              <a:buNone/>
              <a:defRPr sz="2400">
                <a:solidFill>
                  <a:schemeClr val="lt1"/>
                </a:solidFill>
                <a:latin typeface="Dosis"/>
                <a:ea typeface="Dosis"/>
                <a:cs typeface="Dosis"/>
                <a:sym typeface="Dosis"/>
              </a:defRPr>
            </a:lvl4pPr>
            <a:lvl5pPr lvl="4" algn="ctr" rtl="0">
              <a:buNone/>
              <a:defRPr sz="2400">
                <a:solidFill>
                  <a:schemeClr val="lt1"/>
                </a:solidFill>
                <a:latin typeface="Dosis"/>
                <a:ea typeface="Dosis"/>
                <a:cs typeface="Dosis"/>
                <a:sym typeface="Dosis"/>
              </a:defRPr>
            </a:lvl5pPr>
            <a:lvl6pPr lvl="5" algn="ctr" rtl="0">
              <a:buNone/>
              <a:defRPr sz="2400">
                <a:solidFill>
                  <a:schemeClr val="lt1"/>
                </a:solidFill>
                <a:latin typeface="Dosis"/>
                <a:ea typeface="Dosis"/>
                <a:cs typeface="Dosis"/>
                <a:sym typeface="Dosis"/>
              </a:defRPr>
            </a:lvl6pPr>
            <a:lvl7pPr lvl="6" algn="ctr" rtl="0">
              <a:buNone/>
              <a:defRPr sz="2400">
                <a:solidFill>
                  <a:schemeClr val="lt1"/>
                </a:solidFill>
                <a:latin typeface="Dosis"/>
                <a:ea typeface="Dosis"/>
                <a:cs typeface="Dosis"/>
                <a:sym typeface="Dosis"/>
              </a:defRPr>
            </a:lvl7pPr>
            <a:lvl8pPr lvl="7" algn="ctr" rtl="0">
              <a:buNone/>
              <a:defRPr sz="2400">
                <a:solidFill>
                  <a:schemeClr val="lt1"/>
                </a:solidFill>
                <a:latin typeface="Dosis"/>
                <a:ea typeface="Dosis"/>
                <a:cs typeface="Dosis"/>
                <a:sym typeface="Dosis"/>
              </a:defRPr>
            </a:lvl8pPr>
            <a:lvl9pPr lvl="8" algn="ctr" rtl="0">
              <a:buNone/>
              <a:defRPr sz="2400">
                <a:solidFill>
                  <a:schemeClr val="lt1"/>
                </a:solidFill>
                <a:latin typeface="Dosis"/>
                <a:ea typeface="Dosis"/>
                <a:cs typeface="Dosis"/>
                <a:sym typeface="Dosis"/>
              </a:defRPr>
            </a:lvl9pPr>
          </a:lstStyle>
          <a:p>
            <a:pPr marL="0" lvl="0" indent="0" algn="ctr" rtl="0">
              <a:spcBef>
                <a:spcPts val="0"/>
              </a:spcBef>
              <a:spcAft>
                <a:spcPts val="0"/>
              </a:spcAft>
              <a:buNone/>
            </a:pPr>
            <a:fld id="{00000000-1234-1234-1234-123412341234}" type="slidenum">
              <a:rPr lang="fr"/>
              <a:t>‹N°›</a:t>
            </a:fld>
            <a:endParaRPr/>
          </a:p>
        </p:txBody>
      </p:sp>
      <p:pic>
        <p:nvPicPr>
          <p:cNvPr id="9" name="Google Shape;9;p1"/>
          <p:cNvPicPr preferRelativeResize="0"/>
          <p:nvPr/>
        </p:nvPicPr>
        <p:blipFill>
          <a:blip r:embed="rId13">
            <a:alphaModFix/>
          </a:blip>
          <a:stretch>
            <a:fillRect/>
          </a:stretch>
        </p:blipFill>
        <p:spPr>
          <a:xfrm>
            <a:off x="7481328" y="4852899"/>
            <a:ext cx="1432221" cy="1200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3" Type="http://schemas.openxmlformats.org/officeDocument/2006/relationships/hyperlink" Target="https://storyset.com/" TargetMode="External"/><Relationship Id="rId2" Type="http://schemas.openxmlformats.org/officeDocument/2006/relationships/notesSlide" Target="../notesSlides/notesSlide100.xml"/><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2.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hyperlink" Target="https://fr.lipsum.com/" TargetMode="External"/><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hyperlink" Target="https://aqoci.qc.ca/wp-content/uploads/2020/06/AQOCI_MODULE3_FR_.pdf" TargetMode="External"/><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hyperlink" Target="https://gender.jhpiego.org/analysistoolkit/" TargetMode="External"/><Relationship Id="rId2" Type="http://schemas.openxmlformats.org/officeDocument/2006/relationships/notesSlide" Target="../notesSlides/notesSlide23.xml"/><Relationship Id="rId1" Type="http://schemas.openxmlformats.org/officeDocument/2006/relationships/slideLayout" Target="../slideLayouts/slideLayout5.xml"/><Relationship Id="rId5" Type="http://schemas.openxmlformats.org/officeDocument/2006/relationships/hyperlink" Target="https://fabo.org/pluginfile.php/55349/mod_resource/content/4/Gender%20Analysis_DDC_French_2018.pdf" TargetMode="External"/><Relationship Id="rId4" Type="http://schemas.openxmlformats.org/officeDocument/2006/relationships/hyperlink" Target="https://gender.jhpiego.org/docs/Jhpiego-Gender-Analysis-Toolkit-for-Health-Systems-french.pdf"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hyperlink" Target="https://docs.google.com/presentation/d/1lb2DJsoYNyu0BIRyW-J2qIA3F6JMj1R8ofFpM89NNLI/edit?usp=sharing" TargetMode="External"/><Relationship Id="rId2" Type="http://schemas.openxmlformats.org/officeDocument/2006/relationships/notesSlide" Target="../notesSlides/notesSlide26.xml"/><Relationship Id="rId1" Type="http://schemas.openxmlformats.org/officeDocument/2006/relationships/slideLayout" Target="../slideLayouts/slideLayout5.xml"/><Relationship Id="rId5" Type="http://schemas.openxmlformats.org/officeDocument/2006/relationships/hyperlink" Target="https://www.ong-aida.org/wp-content/uploads/2016/06/Etnograf%C3%ADa-con-enfoque-de-g%C3%A9nero-Countima-y-Diouma-Senegal-2015-FR.pdf" TargetMode="External"/><Relationship Id="rId4" Type="http://schemas.openxmlformats.org/officeDocument/2006/relationships/hyperlink" Target="https://www.shareweb.ch/site/Gender/Documents/Gendernet%20Toolbox/Knowledge%20Sharing/Analysis_Diagnostic%20Genre%20Programme%20appui%20sant%C3%A9%20Sud%20Kivu_%20C.Bardet_Nov%202019.pdf"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hyperlink" Target="https://www.eval.fr/methodes-et-outils/cadrelogique/analyse-des-parties-prenantes/" TargetMode="External"/><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hyperlink" Target="http://www.ofarcy.net/outils.php?id=59&amp;p1=50&amp;p2=51" TargetMode="External"/><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hyperlink" Target="https://www.cairn.info/critiques-du-savoir-sociologique--9782130453413-page-87.htm" TargetMode="External"/><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0.xml"/><Relationship Id="rId1" Type="http://schemas.openxmlformats.org/officeDocument/2006/relationships/slideLayout" Target="../slideLayouts/slideLayout5.xml"/><Relationship Id="rId6" Type="http://schemas.openxmlformats.org/officeDocument/2006/relationships/image" Target="../media/image14.png"/><Relationship Id="rId5" Type="http://schemas.openxmlformats.org/officeDocument/2006/relationships/image" Target="../media/image13.jpg"/><Relationship Id="rId4" Type="http://schemas.openxmlformats.org/officeDocument/2006/relationships/image" Target="../media/image12.jpg"/></Relationships>
</file>

<file path=ppt/slides/_rels/slide4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hyperlink" Target="https://plateforme-elsa.org/wp-content/uploads/2014/04/FAITguide_genre_pratique.pdf" TargetMode="External"/><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hyperlink" Target="http://www.gestionorienteeverslimpact.org/tool/calendriers-saisonniers-marp-aseg" TargetMode="External"/><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hyperlink" Target="https://www.unwomen.org/sites/default/files/Headquarters/Attachments/Sections/CSW/BPA_F_Final_WEB.pdf" TargetMode="External"/><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hyperlink" Target="https://www.ritimo.org/Genre-et-developpement#:~:text=L'approche%20%C2%AB%20Genre%20et%20d%C3%A9veloppement%20%C2%BB%20a%20%C3%A9t%C3%A9%20adopt%C3%A9e%20%C3%A0,de%20pouvoir%20entre%20les%20sexes."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hyperlink" Target="https://plateforme-elsa.org/wp-content/uploads/2014/04/FAITguide_genre_pratique.pdf" TargetMode="External"/><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hyperlink" Target="http://www.gestionorienteeverslimpact.org/sites/default/files/resource/6empowermentapprentissagesocial.pdf" TargetMode="External"/><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image" Target="../media/image23.jpg"/><Relationship Id="rId7" Type="http://schemas.openxmlformats.org/officeDocument/2006/relationships/hyperlink" Target="https://www.legrainasbl.org/index.php?option=com_content&amp;view=article&amp;id=461:l-empowerment-de-quoi-s-agit-il&amp;catid=9&amp;Itemid=103" TargetMode="External"/><Relationship Id="rId2" Type="http://schemas.openxmlformats.org/officeDocument/2006/relationships/notesSlide" Target="../notesSlides/notesSlide58.xml"/><Relationship Id="rId1" Type="http://schemas.openxmlformats.org/officeDocument/2006/relationships/slideLayout" Target="../slideLayouts/slideLayout5.xml"/><Relationship Id="rId6" Type="http://schemas.openxmlformats.org/officeDocument/2006/relationships/image" Target="../media/image26.jpg"/><Relationship Id="rId5" Type="http://schemas.openxmlformats.org/officeDocument/2006/relationships/image" Target="../media/image25.jpg"/><Relationship Id="rId4" Type="http://schemas.openxmlformats.org/officeDocument/2006/relationships/image" Target="../media/image24.jpg"/></Relationships>
</file>

<file path=ppt/slides/_rels/slide5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hyperlink" Target="http://madadoc.irenala.edu.mg/documents/v01504_FAO.pdf" TargetMode="External"/><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3" Type="http://schemas.openxmlformats.org/officeDocument/2006/relationships/hyperlink" Target="https://iknowpolitics.org/sites/default/files/generalisation20de20l27analyse20genre.pdf" TargetMode="External"/><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9.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hyperlink" Target="https://www.globalprotectioncluster.org/_assets/files/tools_and_guidance/Gender_Handbook_FR.pdf" TargetMode="External"/><Relationship Id="rId2" Type="http://schemas.openxmlformats.org/officeDocument/2006/relationships/notesSlide" Target="../notesSlides/notesSlide70.xm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3" Type="http://schemas.openxmlformats.org/officeDocument/2006/relationships/hyperlink" Target="https://www.humanitarianresponse.info/sites/www.humanitarianresponse.info/files/documents/files/adapter_et_agir_collectivement_pour_l_education.pdf" TargetMode="External"/><Relationship Id="rId2" Type="http://schemas.openxmlformats.org/officeDocument/2006/relationships/notesSlide" Target="../notesSlides/notesSlide71.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3" Type="http://schemas.openxmlformats.org/officeDocument/2006/relationships/hyperlink" Target="https://unsdg.un.org/sites/default/files/UNDG-UNDAF-Companion-Pieces-7-Theorie_du_Changement.pdf" TargetMode="External"/><Relationship Id="rId2" Type="http://schemas.openxmlformats.org/officeDocument/2006/relationships/notesSlide" Target="../notesSlides/notesSlide72.xml"/><Relationship Id="rId1" Type="http://schemas.openxmlformats.org/officeDocument/2006/relationships/slideLayout" Target="../slideLayouts/slideLayout5.xml"/><Relationship Id="rId4" Type="http://schemas.openxmlformats.org/officeDocument/2006/relationships/image" Target="../media/image31.pn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hyperlink" Target="https://unsdg.un.org/sites/default/files/UNDG-UNDAF-Companion-Pieces-7-Theorie_du_Changement.pdf" TargetMode="External"/><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6.xml"/><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7.xml"/><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3" Type="http://schemas.openxmlformats.org/officeDocument/2006/relationships/hyperlink" Target="https://www.eval.fr/methodes-et-outils/cadrelogique/" TargetMode="External"/><Relationship Id="rId2" Type="http://schemas.openxmlformats.org/officeDocument/2006/relationships/notesSlide" Target="../notesSlides/notesSlide78.xml"/><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1.xml"/></Relationships>
</file>

<file path=ppt/slides/_rels/slide8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3.xml"/><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6.xml"/><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3" Type="http://schemas.openxmlformats.org/officeDocument/2006/relationships/hyperlink" Target="http://www.adequations.org/spip.php?article1134#outil_sommaire_1" TargetMode="External"/><Relationship Id="rId2" Type="http://schemas.openxmlformats.org/officeDocument/2006/relationships/notesSlide" Target="../notesSlides/notesSlide87.xml"/><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9.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2.xml"/><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3" Type="http://schemas.openxmlformats.org/officeDocument/2006/relationships/hyperlink" Target="http://gender.careinternationalwikis.org/_media/note_explicative_care_le_marqueur_genre.pdf" TargetMode="External"/><Relationship Id="rId2" Type="http://schemas.openxmlformats.org/officeDocument/2006/relationships/notesSlide" Target="../notesSlides/notesSlide93.xml"/><Relationship Id="rId1" Type="http://schemas.openxmlformats.org/officeDocument/2006/relationships/slideLayout" Target="../slideLayouts/slideLayout5.xml"/><Relationship Id="rId4" Type="http://schemas.openxmlformats.org/officeDocument/2006/relationships/hyperlink" Target="http://gender.careinternationalwikis.org/_media/enquete_care_le_marqueur_genre.pdf" TargetMode="External"/></Relationships>
</file>

<file path=ppt/slides/_rels/slide9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94.xml"/><Relationship Id="rId1" Type="http://schemas.openxmlformats.org/officeDocument/2006/relationships/slideLayout" Target="../slideLayouts/slideLayout5.xml"/><Relationship Id="rId4" Type="http://schemas.openxmlformats.org/officeDocument/2006/relationships/image" Target="../media/image39.png"/></Relationships>
</file>

<file path=ppt/slides/_rels/slide9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95.xml"/><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5.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3" Type="http://schemas.openxmlformats.org/officeDocument/2006/relationships/hyperlink" Target="https://www.nutritionintl.org/wp-content/uploads/2018/06/NI-Liste-de-v%C3%A9rification-%E2%80%93-Int%C3%A9gration-des-consid%C3%A9rations-de-genre-FR-2018-06-01.docx" TargetMode="External"/><Relationship Id="rId2" Type="http://schemas.openxmlformats.org/officeDocument/2006/relationships/notesSlide" Target="../notesSlides/notesSlide99.xml"/><Relationship Id="rId1" Type="http://schemas.openxmlformats.org/officeDocument/2006/relationships/slideLayout" Target="../slideLayouts/slideLayout5.xml"/><Relationship Id="rId6" Type="http://schemas.openxmlformats.org/officeDocument/2006/relationships/hyperlink" Target="https://mediatheque.agencemicroprojets.org/wp-content/uploads/Fiche-outil-2_La-the%CC%81matique-genre-dans-les-projets_AFD_OSC.pdf" TargetMode="External"/><Relationship Id="rId5" Type="http://schemas.openxmlformats.org/officeDocument/2006/relationships/hyperlink" Target="http://www.adequations.org/IMG/article_PDF/article_a1268.pdf" TargetMode="External"/><Relationship Id="rId4" Type="http://schemas.openxmlformats.org/officeDocument/2006/relationships/hyperlink" Target="https://portailqualite.acodev.be/fr/system/files/node/160/check-list_pour_lintegration_de_la_dimension_genre_dans_les_programmes_et_projets.pdf"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pic>
        <p:nvPicPr>
          <p:cNvPr id="85" name="Google Shape;85;p13"/>
          <p:cNvPicPr preferRelativeResize="0"/>
          <p:nvPr/>
        </p:nvPicPr>
        <p:blipFill>
          <a:blip r:embed="rId3">
            <a:alphaModFix/>
          </a:blip>
          <a:stretch>
            <a:fillRect/>
          </a:stretch>
        </p:blipFill>
        <p:spPr>
          <a:xfrm>
            <a:off x="3325026" y="0"/>
            <a:ext cx="5818977" cy="4145475"/>
          </a:xfrm>
          <a:prstGeom prst="rect">
            <a:avLst/>
          </a:prstGeom>
          <a:noFill/>
          <a:ln>
            <a:noFill/>
          </a:ln>
        </p:spPr>
      </p:pic>
      <p:sp>
        <p:nvSpPr>
          <p:cNvPr id="86" name="Google Shape;86;p13"/>
          <p:cNvSpPr txBox="1">
            <a:spLocks noGrp="1"/>
          </p:cNvSpPr>
          <p:nvPr>
            <p:ph type="ctrTitle"/>
          </p:nvPr>
        </p:nvSpPr>
        <p:spPr>
          <a:xfrm>
            <a:off x="685800" y="2525225"/>
            <a:ext cx="6525000" cy="1159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fr" sz="4900"/>
              <a:t>Montage de Projets intégrant l'Égalité entre les Femmes et les Hommes</a:t>
            </a:r>
            <a:endParaRPr sz="4900"/>
          </a:p>
          <a:p>
            <a:pPr marL="0" lvl="0" indent="0" algn="l" rtl="0">
              <a:spcBef>
                <a:spcPts val="0"/>
              </a:spcBef>
              <a:spcAft>
                <a:spcPts val="0"/>
              </a:spcAft>
              <a:buNone/>
            </a:pPr>
            <a:r>
              <a:rPr lang="fr" sz="2400"/>
              <a:t>Guide pratique</a:t>
            </a:r>
            <a:endParaRPr sz="2400"/>
          </a:p>
        </p:txBody>
      </p:sp>
      <p:sp>
        <p:nvSpPr>
          <p:cNvPr id="87" name="Google Shape;87;p13"/>
          <p:cNvSpPr txBox="1"/>
          <p:nvPr/>
        </p:nvSpPr>
        <p:spPr>
          <a:xfrm>
            <a:off x="752475" y="4766450"/>
            <a:ext cx="1293300" cy="32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900">
                <a:solidFill>
                  <a:schemeClr val="accent1"/>
                </a:solidFill>
                <a:latin typeface="Source Sans Pro"/>
                <a:ea typeface="Source Sans Pro"/>
                <a:cs typeface="Source Sans Pro"/>
                <a:sym typeface="Source Sans Pro"/>
              </a:rPr>
              <a:t>Version 1.0</a:t>
            </a:r>
            <a:endParaRPr sz="900">
              <a:solidFill>
                <a:schemeClr val="accent1"/>
              </a:solidFill>
              <a:latin typeface="Source Sans Pro"/>
              <a:ea typeface="Source Sans Pro"/>
              <a:cs typeface="Source Sans Pro"/>
              <a:sym typeface="Source Sans Pro"/>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22"/>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10</a:t>
            </a:fld>
            <a:endParaRPr/>
          </a:p>
        </p:txBody>
      </p:sp>
      <p:sp>
        <p:nvSpPr>
          <p:cNvPr id="186" name="Google Shape;186;p22"/>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10</a:t>
            </a:fld>
            <a:endParaRPr/>
          </a:p>
        </p:txBody>
      </p:sp>
      <p:sp>
        <p:nvSpPr>
          <p:cNvPr id="187" name="Google Shape;187;p22"/>
          <p:cNvSpPr/>
          <p:nvPr/>
        </p:nvSpPr>
        <p:spPr>
          <a:xfrm>
            <a:off x="3305975" y="1103579"/>
            <a:ext cx="2540100" cy="2540100"/>
          </a:xfrm>
          <a:prstGeom prst="donut">
            <a:avLst>
              <a:gd name="adj" fmla="val 16067"/>
            </a:avLst>
          </a:prstGeom>
          <a:solidFill>
            <a:srgbClr val="000000">
              <a:alpha val="107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8" name="Google Shape;188;p22"/>
          <p:cNvGrpSpPr/>
          <p:nvPr/>
        </p:nvGrpSpPr>
        <p:grpSpPr>
          <a:xfrm>
            <a:off x="5222525" y="789538"/>
            <a:ext cx="2105801" cy="680372"/>
            <a:chOff x="5214050" y="851700"/>
            <a:chExt cx="2105801" cy="680372"/>
          </a:xfrm>
        </p:grpSpPr>
        <p:cxnSp>
          <p:nvCxnSpPr>
            <p:cNvPr id="189" name="Google Shape;189;p22"/>
            <p:cNvCxnSpPr/>
            <p:nvPr/>
          </p:nvCxnSpPr>
          <p:spPr>
            <a:xfrm flipH="1">
              <a:off x="5214050" y="1153772"/>
              <a:ext cx="273000" cy="378300"/>
            </a:xfrm>
            <a:prstGeom prst="straightConnector1">
              <a:avLst/>
            </a:prstGeom>
            <a:noFill/>
            <a:ln w="19050" cap="flat" cmpd="sng">
              <a:solidFill>
                <a:srgbClr val="802017"/>
              </a:solidFill>
              <a:prstDash val="solid"/>
              <a:round/>
              <a:headEnd type="oval" w="med" len="med"/>
              <a:tailEnd type="none" w="sm" len="sm"/>
            </a:ln>
          </p:spPr>
        </p:cxnSp>
        <p:sp>
          <p:nvSpPr>
            <p:cNvPr id="190" name="Google Shape;190;p22"/>
            <p:cNvSpPr txBox="1"/>
            <p:nvPr/>
          </p:nvSpPr>
          <p:spPr>
            <a:xfrm>
              <a:off x="5514151" y="851700"/>
              <a:ext cx="1805700" cy="669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fr" sz="800" b="1">
                  <a:solidFill>
                    <a:schemeClr val="accent3"/>
                  </a:solidFill>
                  <a:latin typeface="Source Sans Pro"/>
                  <a:ea typeface="Source Sans Pro"/>
                  <a:cs typeface="Source Sans Pro"/>
                  <a:sym typeface="Source Sans Pro"/>
                </a:rPr>
                <a:t>Identification</a:t>
              </a:r>
              <a:endParaRPr sz="800" b="1">
                <a:solidFill>
                  <a:schemeClr val="accent3"/>
                </a:solidFill>
                <a:latin typeface="Source Sans Pro"/>
                <a:ea typeface="Source Sans Pro"/>
                <a:cs typeface="Source Sans Pro"/>
                <a:sym typeface="Source Sans Pro"/>
              </a:endParaRPr>
            </a:p>
            <a:p>
              <a:pPr marL="0" lvl="0" indent="0" algn="l" rtl="0">
                <a:lnSpc>
                  <a:spcPct val="115000"/>
                </a:lnSpc>
                <a:spcBef>
                  <a:spcPts val="0"/>
                </a:spcBef>
                <a:spcAft>
                  <a:spcPts val="0"/>
                </a:spcAft>
                <a:buNone/>
              </a:pPr>
              <a:endParaRPr sz="100">
                <a:latin typeface="Source Sans Pro"/>
                <a:ea typeface="Source Sans Pro"/>
                <a:cs typeface="Source Sans Pro"/>
                <a:sym typeface="Source Sans Pro"/>
              </a:endParaRPr>
            </a:p>
            <a:p>
              <a:pPr marL="0" lvl="0" indent="0" algn="l" rtl="0">
                <a:lnSpc>
                  <a:spcPct val="115000"/>
                </a:lnSpc>
                <a:spcBef>
                  <a:spcPts val="0"/>
                </a:spcBef>
                <a:spcAft>
                  <a:spcPts val="0"/>
                </a:spcAft>
                <a:buNone/>
              </a:pPr>
              <a:r>
                <a:rPr lang="fr" sz="800">
                  <a:latin typeface="Source Sans Pro"/>
                  <a:ea typeface="Source Sans Pro"/>
                  <a:cs typeface="Source Sans Pro"/>
                  <a:sym typeface="Source Sans Pro"/>
                </a:rPr>
                <a:t>Enoncé de l'idée initiale associée à une orientation globale et une analyse de situation.</a:t>
              </a:r>
              <a:endParaRPr sz="800" b="1">
                <a:latin typeface="Source Sans Pro"/>
                <a:ea typeface="Source Sans Pro"/>
                <a:cs typeface="Source Sans Pro"/>
                <a:sym typeface="Source Sans Pro"/>
              </a:endParaRPr>
            </a:p>
          </p:txBody>
        </p:sp>
      </p:grpSp>
      <p:grpSp>
        <p:nvGrpSpPr>
          <p:cNvPr id="191" name="Google Shape;191;p22"/>
          <p:cNvGrpSpPr/>
          <p:nvPr/>
        </p:nvGrpSpPr>
        <p:grpSpPr>
          <a:xfrm>
            <a:off x="1650749" y="789538"/>
            <a:ext cx="2265687" cy="680372"/>
            <a:chOff x="1642274" y="851700"/>
            <a:chExt cx="2265687" cy="680372"/>
          </a:xfrm>
        </p:grpSpPr>
        <p:cxnSp>
          <p:nvCxnSpPr>
            <p:cNvPr id="192" name="Google Shape;192;p22"/>
            <p:cNvCxnSpPr/>
            <p:nvPr/>
          </p:nvCxnSpPr>
          <p:spPr>
            <a:xfrm>
              <a:off x="3634961" y="1153772"/>
              <a:ext cx="273000" cy="378300"/>
            </a:xfrm>
            <a:prstGeom prst="straightConnector1">
              <a:avLst/>
            </a:prstGeom>
            <a:noFill/>
            <a:ln w="19050" cap="flat" cmpd="sng">
              <a:solidFill>
                <a:srgbClr val="EDA29B"/>
              </a:solidFill>
              <a:prstDash val="solid"/>
              <a:round/>
              <a:headEnd type="oval" w="med" len="med"/>
              <a:tailEnd type="none" w="sm" len="sm"/>
            </a:ln>
          </p:spPr>
        </p:cxnSp>
        <p:sp>
          <p:nvSpPr>
            <p:cNvPr id="193" name="Google Shape;193;p22"/>
            <p:cNvSpPr txBox="1"/>
            <p:nvPr/>
          </p:nvSpPr>
          <p:spPr>
            <a:xfrm>
              <a:off x="1642274" y="851700"/>
              <a:ext cx="1955100" cy="669600"/>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fr" sz="800" b="1">
                  <a:solidFill>
                    <a:schemeClr val="accent3"/>
                  </a:solidFill>
                  <a:latin typeface="Source Sans Pro"/>
                  <a:ea typeface="Source Sans Pro"/>
                  <a:cs typeface="Source Sans Pro"/>
                  <a:sym typeface="Source Sans Pro"/>
                </a:rPr>
                <a:t>Évaluation</a:t>
              </a:r>
              <a:endParaRPr sz="800" b="1">
                <a:solidFill>
                  <a:schemeClr val="accent3"/>
                </a:solidFill>
                <a:latin typeface="Source Sans Pro"/>
                <a:ea typeface="Source Sans Pro"/>
                <a:cs typeface="Source Sans Pro"/>
                <a:sym typeface="Source Sans Pro"/>
              </a:endParaRPr>
            </a:p>
            <a:p>
              <a:pPr marL="0" lvl="0" indent="0" algn="r" rtl="0">
                <a:lnSpc>
                  <a:spcPct val="115000"/>
                </a:lnSpc>
                <a:spcBef>
                  <a:spcPts val="0"/>
                </a:spcBef>
                <a:spcAft>
                  <a:spcPts val="0"/>
                </a:spcAft>
                <a:buNone/>
              </a:pPr>
              <a:endParaRPr sz="100">
                <a:latin typeface="Source Sans Pro"/>
                <a:ea typeface="Source Sans Pro"/>
                <a:cs typeface="Source Sans Pro"/>
                <a:sym typeface="Source Sans Pro"/>
              </a:endParaRPr>
            </a:p>
            <a:p>
              <a:pPr marL="0" lvl="0" indent="0" algn="r" rtl="0">
                <a:lnSpc>
                  <a:spcPct val="115000"/>
                </a:lnSpc>
                <a:spcBef>
                  <a:spcPts val="0"/>
                </a:spcBef>
                <a:spcAft>
                  <a:spcPts val="0"/>
                </a:spcAft>
                <a:buNone/>
              </a:pPr>
              <a:r>
                <a:rPr lang="fr" sz="800">
                  <a:latin typeface="Source Sans Pro"/>
                  <a:ea typeface="Source Sans Pro"/>
                  <a:cs typeface="Source Sans Pro"/>
                  <a:sym typeface="Source Sans Pro"/>
                </a:rPr>
                <a:t>Bilans réguliers et/ou ponctuels pour</a:t>
              </a:r>
              <a:endParaRPr sz="800">
                <a:latin typeface="Source Sans Pro"/>
                <a:ea typeface="Source Sans Pro"/>
                <a:cs typeface="Source Sans Pro"/>
                <a:sym typeface="Source Sans Pro"/>
              </a:endParaRPr>
            </a:p>
            <a:p>
              <a:pPr marL="0" lvl="0" indent="0" algn="r" rtl="0">
                <a:lnSpc>
                  <a:spcPct val="115000"/>
                </a:lnSpc>
                <a:spcBef>
                  <a:spcPts val="0"/>
                </a:spcBef>
                <a:spcAft>
                  <a:spcPts val="0"/>
                </a:spcAft>
                <a:buNone/>
              </a:pPr>
              <a:r>
                <a:rPr lang="fr" sz="800">
                  <a:latin typeface="Source Sans Pro"/>
                  <a:ea typeface="Source Sans Pro"/>
                  <a:cs typeface="Source Sans Pro"/>
                  <a:sym typeface="Source Sans Pro"/>
                </a:rPr>
                <a:t>apprécier et mesurer l'atteinte des objectifs et faire des recommandations.</a:t>
              </a:r>
              <a:endParaRPr sz="800">
                <a:latin typeface="Source Sans Pro"/>
                <a:ea typeface="Source Sans Pro"/>
                <a:cs typeface="Source Sans Pro"/>
                <a:sym typeface="Source Sans Pro"/>
              </a:endParaRPr>
            </a:p>
          </p:txBody>
        </p:sp>
      </p:grpSp>
      <p:grpSp>
        <p:nvGrpSpPr>
          <p:cNvPr id="194" name="Google Shape;194;p22"/>
          <p:cNvGrpSpPr/>
          <p:nvPr/>
        </p:nvGrpSpPr>
        <p:grpSpPr>
          <a:xfrm>
            <a:off x="5633950" y="2524000"/>
            <a:ext cx="2031375" cy="669600"/>
            <a:chOff x="5625475" y="2586163"/>
            <a:chExt cx="2031375" cy="669600"/>
          </a:xfrm>
        </p:grpSpPr>
        <p:cxnSp>
          <p:nvCxnSpPr>
            <p:cNvPr id="195" name="Google Shape;195;p22"/>
            <p:cNvCxnSpPr/>
            <p:nvPr/>
          </p:nvCxnSpPr>
          <p:spPr>
            <a:xfrm rot="10800000">
              <a:off x="5625475" y="2771675"/>
              <a:ext cx="442200" cy="153300"/>
            </a:xfrm>
            <a:prstGeom prst="straightConnector1">
              <a:avLst/>
            </a:prstGeom>
            <a:noFill/>
            <a:ln w="19050" cap="flat" cmpd="sng">
              <a:solidFill>
                <a:srgbClr val="D83829"/>
              </a:solidFill>
              <a:prstDash val="solid"/>
              <a:round/>
              <a:headEnd type="oval" w="med" len="med"/>
              <a:tailEnd type="none" w="sm" len="sm"/>
            </a:ln>
          </p:spPr>
        </p:cxnSp>
        <p:sp>
          <p:nvSpPr>
            <p:cNvPr id="196" name="Google Shape;196;p22"/>
            <p:cNvSpPr txBox="1"/>
            <p:nvPr/>
          </p:nvSpPr>
          <p:spPr>
            <a:xfrm>
              <a:off x="6077350" y="2586163"/>
              <a:ext cx="1579500" cy="669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fr" sz="800" b="1">
                  <a:solidFill>
                    <a:schemeClr val="accent3"/>
                  </a:solidFill>
                  <a:latin typeface="Source Sans Pro"/>
                  <a:ea typeface="Source Sans Pro"/>
                  <a:cs typeface="Source Sans Pro"/>
                  <a:sym typeface="Source Sans Pro"/>
                </a:rPr>
                <a:t>Conception et formulation</a:t>
              </a:r>
              <a:endParaRPr sz="800" b="1">
                <a:solidFill>
                  <a:schemeClr val="accent3"/>
                </a:solidFill>
                <a:latin typeface="Source Sans Pro"/>
                <a:ea typeface="Source Sans Pro"/>
                <a:cs typeface="Source Sans Pro"/>
                <a:sym typeface="Source Sans Pro"/>
              </a:endParaRPr>
            </a:p>
            <a:p>
              <a:pPr marL="0" lvl="0" indent="0" algn="l" rtl="0">
                <a:lnSpc>
                  <a:spcPct val="115000"/>
                </a:lnSpc>
                <a:spcBef>
                  <a:spcPts val="0"/>
                </a:spcBef>
                <a:spcAft>
                  <a:spcPts val="0"/>
                </a:spcAft>
                <a:buNone/>
              </a:pPr>
              <a:endParaRPr sz="100">
                <a:latin typeface="Source Sans Pro"/>
                <a:ea typeface="Source Sans Pro"/>
                <a:cs typeface="Source Sans Pro"/>
                <a:sym typeface="Source Sans Pro"/>
              </a:endParaRPr>
            </a:p>
            <a:p>
              <a:pPr marL="0" lvl="0" indent="0" algn="l" rtl="0">
                <a:lnSpc>
                  <a:spcPct val="115000"/>
                </a:lnSpc>
                <a:spcBef>
                  <a:spcPts val="0"/>
                </a:spcBef>
                <a:spcAft>
                  <a:spcPts val="0"/>
                </a:spcAft>
                <a:buNone/>
              </a:pPr>
              <a:r>
                <a:rPr lang="fr" sz="800">
                  <a:latin typeface="Source Sans Pro"/>
                  <a:ea typeface="Source Sans Pro"/>
                  <a:cs typeface="Source Sans Pro"/>
                  <a:sym typeface="Source Sans Pro"/>
                </a:rPr>
                <a:t>Élaboration détaillée et rédaction du projet prenant en compte les aspects techniques et opérationnels, la faisabilité sociale et économique, y compris le contexte institutionnel et environnemental ; recherche de financement.</a:t>
              </a:r>
              <a:endParaRPr sz="800">
                <a:latin typeface="Source Sans Pro"/>
                <a:ea typeface="Source Sans Pro"/>
                <a:cs typeface="Source Sans Pro"/>
                <a:sym typeface="Source Sans Pro"/>
              </a:endParaRPr>
            </a:p>
          </p:txBody>
        </p:sp>
      </p:grpSp>
      <p:grpSp>
        <p:nvGrpSpPr>
          <p:cNvPr id="197" name="Google Shape;197;p22"/>
          <p:cNvGrpSpPr/>
          <p:nvPr/>
        </p:nvGrpSpPr>
        <p:grpSpPr>
          <a:xfrm>
            <a:off x="1562965" y="2509505"/>
            <a:ext cx="1955185" cy="669600"/>
            <a:chOff x="1554490" y="2571667"/>
            <a:chExt cx="1955185" cy="669600"/>
          </a:xfrm>
        </p:grpSpPr>
        <p:cxnSp>
          <p:nvCxnSpPr>
            <p:cNvPr id="198" name="Google Shape;198;p22"/>
            <p:cNvCxnSpPr/>
            <p:nvPr/>
          </p:nvCxnSpPr>
          <p:spPr>
            <a:xfrm rot="10800000" flipH="1">
              <a:off x="3059375" y="2771675"/>
              <a:ext cx="450300" cy="145200"/>
            </a:xfrm>
            <a:prstGeom prst="straightConnector1">
              <a:avLst/>
            </a:prstGeom>
            <a:noFill/>
            <a:ln w="19050" cap="flat" cmpd="sng">
              <a:solidFill>
                <a:srgbClr val="D83829"/>
              </a:solidFill>
              <a:prstDash val="solid"/>
              <a:round/>
              <a:headEnd type="oval" w="med" len="med"/>
              <a:tailEnd type="none" w="sm" len="sm"/>
            </a:ln>
          </p:spPr>
        </p:cxnSp>
        <p:sp>
          <p:nvSpPr>
            <p:cNvPr id="199" name="Google Shape;199;p22"/>
            <p:cNvSpPr txBox="1"/>
            <p:nvPr/>
          </p:nvSpPr>
          <p:spPr>
            <a:xfrm>
              <a:off x="1554490" y="2571667"/>
              <a:ext cx="1495200" cy="669600"/>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fr" sz="800" b="1">
                  <a:solidFill>
                    <a:schemeClr val="accent3"/>
                  </a:solidFill>
                  <a:latin typeface="Source Sans Pro"/>
                  <a:ea typeface="Source Sans Pro"/>
                  <a:cs typeface="Source Sans Pro"/>
                  <a:sym typeface="Source Sans Pro"/>
                </a:rPr>
                <a:t>Suivi</a:t>
              </a:r>
              <a:endParaRPr sz="800" b="1">
                <a:solidFill>
                  <a:schemeClr val="accent3"/>
                </a:solidFill>
                <a:latin typeface="Source Sans Pro"/>
                <a:ea typeface="Source Sans Pro"/>
                <a:cs typeface="Source Sans Pro"/>
                <a:sym typeface="Source Sans Pro"/>
              </a:endParaRPr>
            </a:p>
            <a:p>
              <a:pPr marL="0" lvl="0" indent="0" algn="r" rtl="0">
                <a:lnSpc>
                  <a:spcPct val="115000"/>
                </a:lnSpc>
                <a:spcBef>
                  <a:spcPts val="0"/>
                </a:spcBef>
                <a:spcAft>
                  <a:spcPts val="0"/>
                </a:spcAft>
                <a:buNone/>
              </a:pPr>
              <a:endParaRPr sz="100">
                <a:latin typeface="Source Sans Pro"/>
                <a:ea typeface="Source Sans Pro"/>
                <a:cs typeface="Source Sans Pro"/>
                <a:sym typeface="Source Sans Pro"/>
              </a:endParaRPr>
            </a:p>
            <a:p>
              <a:pPr marL="0" lvl="0" indent="0" algn="r" rtl="0">
                <a:lnSpc>
                  <a:spcPct val="115000"/>
                </a:lnSpc>
                <a:spcBef>
                  <a:spcPts val="0"/>
                </a:spcBef>
                <a:spcAft>
                  <a:spcPts val="0"/>
                </a:spcAft>
                <a:buNone/>
              </a:pPr>
              <a:r>
                <a:rPr lang="fr" sz="800">
                  <a:latin typeface="Source Sans Pro"/>
                  <a:ea typeface="Source Sans Pro"/>
                  <a:cs typeface="Source Sans Pro"/>
                  <a:sym typeface="Source Sans Pro"/>
                </a:rPr>
                <a:t>Vérification régulière et continue de la progression du projet afin d’apporter des corrections si nécessaire.</a:t>
              </a:r>
              <a:endParaRPr sz="800">
                <a:latin typeface="Source Sans Pro"/>
                <a:ea typeface="Source Sans Pro"/>
                <a:cs typeface="Source Sans Pro"/>
                <a:sym typeface="Source Sans Pro"/>
              </a:endParaRPr>
            </a:p>
          </p:txBody>
        </p:sp>
      </p:grpSp>
      <p:grpSp>
        <p:nvGrpSpPr>
          <p:cNvPr id="200" name="Google Shape;200;p22"/>
          <p:cNvGrpSpPr/>
          <p:nvPr/>
        </p:nvGrpSpPr>
        <p:grpSpPr>
          <a:xfrm>
            <a:off x="3816701" y="3478838"/>
            <a:ext cx="1495200" cy="1137936"/>
            <a:chOff x="3808226" y="3541000"/>
            <a:chExt cx="1495200" cy="1137936"/>
          </a:xfrm>
        </p:grpSpPr>
        <p:cxnSp>
          <p:nvCxnSpPr>
            <p:cNvPr id="201" name="Google Shape;201;p22"/>
            <p:cNvCxnSpPr/>
            <p:nvPr/>
          </p:nvCxnSpPr>
          <p:spPr>
            <a:xfrm rot="10800000">
              <a:off x="4563402" y="3541000"/>
              <a:ext cx="0" cy="489600"/>
            </a:xfrm>
            <a:prstGeom prst="straightConnector1">
              <a:avLst/>
            </a:prstGeom>
            <a:noFill/>
            <a:ln w="19050" cap="flat" cmpd="sng">
              <a:solidFill>
                <a:srgbClr val="802017"/>
              </a:solidFill>
              <a:prstDash val="solid"/>
              <a:round/>
              <a:headEnd type="oval" w="med" len="med"/>
              <a:tailEnd type="none" w="sm" len="sm"/>
            </a:ln>
          </p:spPr>
        </p:cxnSp>
        <p:sp>
          <p:nvSpPr>
            <p:cNvPr id="202" name="Google Shape;202;p22"/>
            <p:cNvSpPr txBox="1"/>
            <p:nvPr/>
          </p:nvSpPr>
          <p:spPr>
            <a:xfrm>
              <a:off x="3808226" y="4009336"/>
              <a:ext cx="1495200" cy="6696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fr" sz="800" b="1">
                  <a:solidFill>
                    <a:schemeClr val="accent3"/>
                  </a:solidFill>
                  <a:latin typeface="Source Sans Pro"/>
                  <a:ea typeface="Source Sans Pro"/>
                  <a:cs typeface="Source Sans Pro"/>
                  <a:sym typeface="Source Sans Pro"/>
                </a:rPr>
                <a:t>Mise en œuvre</a:t>
              </a:r>
              <a:endParaRPr sz="800" b="1">
                <a:solidFill>
                  <a:schemeClr val="accent3"/>
                </a:solidFill>
                <a:latin typeface="Source Sans Pro"/>
                <a:ea typeface="Source Sans Pro"/>
                <a:cs typeface="Source Sans Pro"/>
                <a:sym typeface="Source Sans Pro"/>
              </a:endParaRPr>
            </a:p>
            <a:p>
              <a:pPr marL="0" lvl="0" indent="0" algn="ctr" rtl="0">
                <a:lnSpc>
                  <a:spcPct val="115000"/>
                </a:lnSpc>
                <a:spcBef>
                  <a:spcPts val="0"/>
                </a:spcBef>
                <a:spcAft>
                  <a:spcPts val="0"/>
                </a:spcAft>
                <a:buNone/>
              </a:pPr>
              <a:endParaRPr sz="100">
                <a:latin typeface="Source Sans Pro"/>
                <a:ea typeface="Source Sans Pro"/>
                <a:cs typeface="Source Sans Pro"/>
                <a:sym typeface="Source Sans Pro"/>
              </a:endParaRPr>
            </a:p>
            <a:p>
              <a:pPr marL="0" lvl="0" indent="0" algn="ctr" rtl="0">
                <a:lnSpc>
                  <a:spcPct val="115000"/>
                </a:lnSpc>
                <a:spcBef>
                  <a:spcPts val="0"/>
                </a:spcBef>
                <a:spcAft>
                  <a:spcPts val="0"/>
                </a:spcAft>
                <a:buNone/>
              </a:pPr>
              <a:r>
                <a:rPr lang="fr" sz="800">
                  <a:latin typeface="Source Sans Pro"/>
                  <a:ea typeface="Source Sans Pro"/>
                  <a:cs typeface="Source Sans Pro"/>
                  <a:sym typeface="Source Sans Pro"/>
                </a:rPr>
                <a:t>Lancement et conduite des</a:t>
              </a:r>
              <a:endParaRPr sz="800">
                <a:latin typeface="Source Sans Pro"/>
                <a:ea typeface="Source Sans Pro"/>
                <a:cs typeface="Source Sans Pro"/>
                <a:sym typeface="Source Sans Pro"/>
              </a:endParaRPr>
            </a:p>
            <a:p>
              <a:pPr marL="0" lvl="0" indent="0" algn="ctr" rtl="0">
                <a:lnSpc>
                  <a:spcPct val="115000"/>
                </a:lnSpc>
                <a:spcBef>
                  <a:spcPts val="0"/>
                </a:spcBef>
                <a:spcAft>
                  <a:spcPts val="0"/>
                </a:spcAft>
                <a:buNone/>
              </a:pPr>
              <a:r>
                <a:rPr lang="fr" sz="800">
                  <a:latin typeface="Source Sans Pro"/>
                  <a:ea typeface="Source Sans Pro"/>
                  <a:cs typeface="Source Sans Pro"/>
                  <a:sym typeface="Source Sans Pro"/>
                </a:rPr>
                <a:t>activités prévues visant des</a:t>
              </a:r>
              <a:endParaRPr sz="800">
                <a:latin typeface="Source Sans Pro"/>
                <a:ea typeface="Source Sans Pro"/>
                <a:cs typeface="Source Sans Pro"/>
                <a:sym typeface="Source Sans Pro"/>
              </a:endParaRPr>
            </a:p>
            <a:p>
              <a:pPr marL="0" lvl="0" indent="0" algn="ctr" rtl="0">
                <a:lnSpc>
                  <a:spcPct val="115000"/>
                </a:lnSpc>
                <a:spcBef>
                  <a:spcPts val="0"/>
                </a:spcBef>
                <a:spcAft>
                  <a:spcPts val="0"/>
                </a:spcAft>
                <a:buNone/>
              </a:pPr>
              <a:r>
                <a:rPr lang="fr" sz="800">
                  <a:latin typeface="Source Sans Pro"/>
                  <a:ea typeface="Source Sans Pro"/>
                  <a:cs typeface="Source Sans Pro"/>
                  <a:sym typeface="Source Sans Pro"/>
                </a:rPr>
                <a:t>résultats précis.</a:t>
              </a:r>
              <a:endParaRPr sz="800">
                <a:latin typeface="Source Sans Pro"/>
                <a:ea typeface="Source Sans Pro"/>
                <a:cs typeface="Source Sans Pro"/>
                <a:sym typeface="Source Sans Pro"/>
              </a:endParaRPr>
            </a:p>
          </p:txBody>
        </p:sp>
      </p:grpSp>
      <p:sp>
        <p:nvSpPr>
          <p:cNvPr id="203" name="Google Shape;203;p22"/>
          <p:cNvSpPr/>
          <p:nvPr/>
        </p:nvSpPr>
        <p:spPr>
          <a:xfrm rot="1800047">
            <a:off x="3228318" y="1024272"/>
            <a:ext cx="2690936" cy="2690936"/>
          </a:xfrm>
          <a:prstGeom prst="blockArc">
            <a:avLst>
              <a:gd name="adj1" fmla="val 14414370"/>
              <a:gd name="adj2" fmla="val 18998613"/>
              <a:gd name="adj3" fmla="val 8907"/>
            </a:avLst>
          </a:prstGeom>
          <a:solidFill>
            <a:srgbClr val="802017"/>
          </a:solidFill>
          <a:ln>
            <a:noFill/>
          </a:ln>
          <a:effectLst>
            <a:outerShdw blurRad="71438" dist="9525" dir="5400000" algn="b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22"/>
          <p:cNvSpPr/>
          <p:nvPr/>
        </p:nvSpPr>
        <p:spPr>
          <a:xfrm rot="-9000757" flipH="1">
            <a:off x="3234191" y="1022646"/>
            <a:ext cx="2690226" cy="2690226"/>
          </a:xfrm>
          <a:prstGeom prst="blockArc">
            <a:avLst>
              <a:gd name="adj1" fmla="val 20178804"/>
              <a:gd name="adj2" fmla="val 2623923"/>
              <a:gd name="adj3" fmla="val 8858"/>
            </a:avLst>
          </a:prstGeom>
          <a:solidFill>
            <a:srgbClr val="D83829"/>
          </a:solidFill>
          <a:ln>
            <a:noFill/>
          </a:ln>
          <a:effectLst>
            <a:outerShdw blurRad="71438" dist="9525" dir="5400000" algn="b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22"/>
          <p:cNvSpPr txBox="1"/>
          <p:nvPr/>
        </p:nvSpPr>
        <p:spPr>
          <a:xfrm>
            <a:off x="3854259" y="1994298"/>
            <a:ext cx="1443600" cy="804300"/>
          </a:xfrm>
          <a:prstGeom prst="rect">
            <a:avLst/>
          </a:prstGeom>
          <a:no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fr" sz="1200" b="1">
                <a:solidFill>
                  <a:srgbClr val="020202"/>
                </a:solidFill>
                <a:latin typeface="Source Sans Pro"/>
                <a:ea typeface="Source Sans Pro"/>
                <a:cs typeface="Source Sans Pro"/>
                <a:sym typeface="Source Sans Pro"/>
              </a:rPr>
              <a:t>Apprentissage</a:t>
            </a:r>
            <a:endParaRPr sz="1200" b="1">
              <a:solidFill>
                <a:srgbClr val="020202"/>
              </a:solidFill>
              <a:latin typeface="Source Sans Pro"/>
              <a:ea typeface="Source Sans Pro"/>
              <a:cs typeface="Source Sans Pro"/>
              <a:sym typeface="Source Sans Pro"/>
            </a:endParaRPr>
          </a:p>
          <a:p>
            <a:pPr marL="0" lvl="0" indent="0" algn="ctr" rtl="0">
              <a:lnSpc>
                <a:spcPct val="115000"/>
              </a:lnSpc>
              <a:spcBef>
                <a:spcPts val="0"/>
              </a:spcBef>
              <a:spcAft>
                <a:spcPts val="0"/>
              </a:spcAft>
              <a:buNone/>
            </a:pPr>
            <a:r>
              <a:rPr lang="fr" sz="1000">
                <a:solidFill>
                  <a:srgbClr val="020202"/>
                </a:solidFill>
                <a:latin typeface="Source Sans Pro"/>
                <a:ea typeface="Source Sans Pro"/>
                <a:cs typeface="Source Sans Pro"/>
                <a:sym typeface="Source Sans Pro"/>
              </a:rPr>
              <a:t>Tirer des leçons</a:t>
            </a:r>
            <a:endParaRPr sz="1000">
              <a:solidFill>
                <a:srgbClr val="020202"/>
              </a:solidFill>
              <a:latin typeface="Source Sans Pro"/>
              <a:ea typeface="Source Sans Pro"/>
              <a:cs typeface="Source Sans Pro"/>
              <a:sym typeface="Source Sans Pro"/>
            </a:endParaRPr>
          </a:p>
          <a:p>
            <a:pPr marL="0" lvl="0" indent="0" algn="ctr" rtl="0">
              <a:lnSpc>
                <a:spcPct val="115000"/>
              </a:lnSpc>
              <a:spcBef>
                <a:spcPts val="0"/>
              </a:spcBef>
              <a:spcAft>
                <a:spcPts val="0"/>
              </a:spcAft>
              <a:buNone/>
            </a:pPr>
            <a:r>
              <a:rPr lang="fr" sz="1000">
                <a:solidFill>
                  <a:srgbClr val="020202"/>
                </a:solidFill>
                <a:latin typeface="Source Sans Pro"/>
                <a:ea typeface="Source Sans Pro"/>
                <a:cs typeface="Source Sans Pro"/>
                <a:sym typeface="Source Sans Pro"/>
              </a:rPr>
              <a:t>de l’expérience</a:t>
            </a:r>
            <a:endParaRPr sz="1000">
              <a:solidFill>
                <a:srgbClr val="020202"/>
              </a:solidFill>
              <a:latin typeface="Source Sans Pro"/>
              <a:ea typeface="Source Sans Pro"/>
              <a:cs typeface="Source Sans Pro"/>
              <a:sym typeface="Source Sans Pro"/>
            </a:endParaRPr>
          </a:p>
        </p:txBody>
      </p:sp>
      <p:sp>
        <p:nvSpPr>
          <p:cNvPr id="206" name="Google Shape;206;p22"/>
          <p:cNvSpPr/>
          <p:nvPr/>
        </p:nvSpPr>
        <p:spPr>
          <a:xfrm rot="-3781968">
            <a:off x="5565240" y="1795822"/>
            <a:ext cx="363191" cy="363191"/>
          </a:xfrm>
          <a:prstGeom prst="rtTriangle">
            <a:avLst/>
          </a:prstGeom>
          <a:solidFill>
            <a:srgbClr val="80201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22"/>
          <p:cNvSpPr/>
          <p:nvPr/>
        </p:nvSpPr>
        <p:spPr>
          <a:xfrm rot="-1800109" flipH="1">
            <a:off x="3223505" y="1020311"/>
            <a:ext cx="2696852" cy="2696852"/>
          </a:xfrm>
          <a:prstGeom prst="blockArc">
            <a:avLst>
              <a:gd name="adj1" fmla="val 14334136"/>
              <a:gd name="adj2" fmla="val 18854681"/>
              <a:gd name="adj3" fmla="val 8846"/>
            </a:avLst>
          </a:prstGeom>
          <a:solidFill>
            <a:srgbClr val="EDA29B"/>
          </a:solidFill>
          <a:ln>
            <a:noFill/>
          </a:ln>
          <a:effectLst>
            <a:outerShdw blurRad="71438" dist="9525" dir="5400000" algn="b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22"/>
          <p:cNvSpPr/>
          <p:nvPr/>
        </p:nvSpPr>
        <p:spPr>
          <a:xfrm rot="9000757">
            <a:off x="3215907" y="1025471"/>
            <a:ext cx="2690226" cy="2690226"/>
          </a:xfrm>
          <a:prstGeom prst="blockArc">
            <a:avLst>
              <a:gd name="adj1" fmla="val 20184517"/>
              <a:gd name="adj2" fmla="val 3007258"/>
              <a:gd name="adj3" fmla="val 9336"/>
            </a:avLst>
          </a:prstGeom>
          <a:solidFill>
            <a:srgbClr val="D83829"/>
          </a:solidFill>
          <a:ln w="9525" cap="flat" cmpd="sng">
            <a:solidFill>
              <a:srgbClr val="D83829"/>
            </a:solidFill>
            <a:prstDash val="solid"/>
            <a:round/>
            <a:headEnd type="none" w="sm" len="sm"/>
            <a:tailEnd type="none" w="sm" len="sm"/>
          </a:ln>
          <a:effectLst>
            <a:outerShdw blurRad="71438" dist="9525" dir="5400000" algn="b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22"/>
          <p:cNvSpPr/>
          <p:nvPr/>
        </p:nvSpPr>
        <p:spPr>
          <a:xfrm rot="-9000757" flipH="1">
            <a:off x="3216003" y="1026996"/>
            <a:ext cx="2690226" cy="2690226"/>
          </a:xfrm>
          <a:prstGeom prst="blockArc">
            <a:avLst>
              <a:gd name="adj1" fmla="val 15738599"/>
              <a:gd name="adj2" fmla="val 20008131"/>
              <a:gd name="adj3" fmla="val 9063"/>
            </a:avLst>
          </a:prstGeom>
          <a:solidFill>
            <a:srgbClr val="802017"/>
          </a:solidFill>
          <a:ln>
            <a:noFill/>
          </a:ln>
          <a:effectLst>
            <a:outerShdw blurRad="71438" dist="9525" dir="5400000" algn="bl"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22"/>
          <p:cNvSpPr/>
          <p:nvPr/>
        </p:nvSpPr>
        <p:spPr>
          <a:xfrm rot="9240359">
            <a:off x="3221986" y="1795527"/>
            <a:ext cx="363469" cy="363469"/>
          </a:xfrm>
          <a:prstGeom prst="rtTriangle">
            <a:avLst/>
          </a:prstGeom>
          <a:solidFill>
            <a:srgbClr val="D838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22"/>
          <p:cNvSpPr/>
          <p:nvPr/>
        </p:nvSpPr>
        <p:spPr>
          <a:xfrm rot="476150">
            <a:off x="5128433" y="3177037"/>
            <a:ext cx="362875" cy="362875"/>
          </a:xfrm>
          <a:prstGeom prst="rtTriangle">
            <a:avLst/>
          </a:prstGeom>
          <a:solidFill>
            <a:srgbClr val="D838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22"/>
          <p:cNvSpPr/>
          <p:nvPr/>
        </p:nvSpPr>
        <p:spPr>
          <a:xfrm rot="4857950">
            <a:off x="3662198" y="3176988"/>
            <a:ext cx="363003" cy="363003"/>
          </a:xfrm>
          <a:prstGeom prst="rtTriangle">
            <a:avLst/>
          </a:prstGeom>
          <a:solidFill>
            <a:srgbClr val="80201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22"/>
          <p:cNvSpPr/>
          <p:nvPr/>
        </p:nvSpPr>
        <p:spPr>
          <a:xfrm rot="-8100000">
            <a:off x="4391190" y="965231"/>
            <a:ext cx="363170" cy="363170"/>
          </a:xfrm>
          <a:prstGeom prst="rtTriangle">
            <a:avLst/>
          </a:prstGeom>
          <a:solidFill>
            <a:srgbClr val="EDA2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22"/>
          <p:cNvSpPr txBox="1">
            <a:spLocks noGrp="1"/>
          </p:cNvSpPr>
          <p:nvPr>
            <p:ph type="title"/>
          </p:nvPr>
        </p:nvSpPr>
        <p:spPr>
          <a:xfrm>
            <a:off x="844425" y="5600"/>
            <a:ext cx="4250100" cy="1140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fr"/>
              <a:t>Cycle des projets</a:t>
            </a:r>
            <a:endParaRPr/>
          </a:p>
          <a:p>
            <a:pPr marL="0" lvl="0" indent="0" algn="l" rtl="0">
              <a:spcBef>
                <a:spcPts val="0"/>
              </a:spcBef>
              <a:spcAft>
                <a:spcPts val="0"/>
              </a:spcAft>
              <a:buNone/>
            </a:pPr>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Shape 1309"/>
        <p:cNvGrpSpPr/>
        <p:nvPr/>
      </p:nvGrpSpPr>
      <p:grpSpPr>
        <a:xfrm>
          <a:off x="0" y="0"/>
          <a:ext cx="0" cy="0"/>
          <a:chOff x="0" y="0"/>
          <a:chExt cx="0" cy="0"/>
        </a:xfrm>
      </p:grpSpPr>
      <p:sp>
        <p:nvSpPr>
          <p:cNvPr id="1310" name="Google Shape;1310;p112"/>
          <p:cNvSpPr txBox="1">
            <a:spLocks noGrp="1"/>
          </p:cNvSpPr>
          <p:nvPr>
            <p:ph type="title"/>
          </p:nvPr>
        </p:nvSpPr>
        <p:spPr>
          <a:xfrm>
            <a:off x="844425" y="5598"/>
            <a:ext cx="3552600" cy="1140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fr"/>
              <a:t>Références bibliographiques</a:t>
            </a:r>
            <a:endParaRPr/>
          </a:p>
        </p:txBody>
      </p:sp>
      <p:sp>
        <p:nvSpPr>
          <p:cNvPr id="1311" name="Google Shape;1311;p112"/>
          <p:cNvSpPr txBox="1">
            <a:spLocks noGrp="1"/>
          </p:cNvSpPr>
          <p:nvPr>
            <p:ph type="body" idx="1"/>
          </p:nvPr>
        </p:nvSpPr>
        <p:spPr>
          <a:xfrm>
            <a:off x="844425" y="1184600"/>
            <a:ext cx="6078000" cy="3665100"/>
          </a:xfrm>
          <a:prstGeom prst="rect">
            <a:avLst/>
          </a:prstGeom>
        </p:spPr>
        <p:txBody>
          <a:bodyPr spcFirstLastPara="1" wrap="square" lIns="91425" tIns="91425" rIns="91425" bIns="91425" anchor="t" anchorCtr="0">
            <a:noAutofit/>
          </a:bodyPr>
          <a:lstStyle/>
          <a:p>
            <a:pPr marL="0" lvl="0" indent="0" algn="l" rtl="0">
              <a:spcBef>
                <a:spcPts val="1000"/>
              </a:spcBef>
              <a:spcAft>
                <a:spcPts val="0"/>
              </a:spcAft>
              <a:buNone/>
            </a:pPr>
            <a:r>
              <a:rPr lang="fr" sz="1300"/>
              <a:t>Association Adéquations (2009), </a:t>
            </a:r>
            <a:r>
              <a:rPr lang="fr" sz="1300" i="1"/>
              <a:t>Fiche 5. Intégrer le genre dans le cycle de projet</a:t>
            </a:r>
            <a:r>
              <a:rPr lang="fr" sz="1300"/>
              <a:t>. 6 p.</a:t>
            </a:r>
            <a:endParaRPr sz="1300"/>
          </a:p>
          <a:p>
            <a:pPr marL="0" lvl="0" indent="0" algn="l" rtl="0">
              <a:spcBef>
                <a:spcPts val="1000"/>
              </a:spcBef>
              <a:spcAft>
                <a:spcPts val="0"/>
              </a:spcAft>
              <a:buNone/>
            </a:pPr>
            <a:r>
              <a:rPr lang="fr" sz="1300"/>
              <a:t>Association Tanmia.ma (2006), </a:t>
            </a:r>
            <a:r>
              <a:rPr lang="fr" sz="1300" i="1"/>
              <a:t>Guide pour l’intégration du genre dans les projets de développement.</a:t>
            </a:r>
            <a:r>
              <a:rPr lang="fr" sz="1300"/>
              <a:t> Volume 2, 43 p.</a:t>
            </a:r>
            <a:endParaRPr sz="1300"/>
          </a:p>
          <a:p>
            <a:pPr marL="0" lvl="0" indent="0" algn="l" rtl="0">
              <a:spcBef>
                <a:spcPts val="1000"/>
              </a:spcBef>
              <a:spcAft>
                <a:spcPts val="0"/>
              </a:spcAft>
              <a:buNone/>
            </a:pPr>
            <a:r>
              <a:rPr lang="fr" sz="1300"/>
              <a:t>CARE (2019), </a:t>
            </a:r>
            <a:r>
              <a:rPr lang="fr" sz="1300" i="1"/>
              <a:t>Guide du marqueur genre de CARE</a:t>
            </a:r>
            <a:r>
              <a:rPr lang="fr" sz="1300"/>
              <a:t>. 9 p.</a:t>
            </a:r>
            <a:endParaRPr sz="1300"/>
          </a:p>
          <a:p>
            <a:pPr marL="0" lvl="0" indent="0" algn="l" rtl="0">
              <a:spcBef>
                <a:spcPts val="1000"/>
              </a:spcBef>
              <a:spcAft>
                <a:spcPts val="0"/>
              </a:spcAft>
              <a:buNone/>
            </a:pPr>
            <a:r>
              <a:rPr lang="fr" sz="1300"/>
              <a:t>Confédération suisse, Direction du développement et de la coopération (2019), </a:t>
            </a:r>
            <a:r>
              <a:rPr lang="fr" sz="1300" i="1"/>
              <a:t>Analyse de genre : guide pratique</a:t>
            </a:r>
            <a:r>
              <a:rPr lang="fr" sz="1300"/>
              <a:t>. 7 p.</a:t>
            </a:r>
            <a:endParaRPr sz="1300"/>
          </a:p>
          <a:p>
            <a:pPr marL="0" lvl="0" indent="0" algn="l" rtl="0">
              <a:spcBef>
                <a:spcPts val="1000"/>
              </a:spcBef>
              <a:spcAft>
                <a:spcPts val="0"/>
              </a:spcAft>
              <a:buNone/>
            </a:pPr>
            <a:r>
              <a:rPr lang="fr" sz="1300"/>
              <a:t>Comité québécois femmes et développement (CQFD), Association québécoise des organismes de coopération internationale (AQOCI) (2020), </a:t>
            </a:r>
            <a:r>
              <a:rPr lang="fr" sz="1300" i="1"/>
              <a:t>Module 3 : intégration des droits des femmes et de l’égalité des genres dans les programmes.</a:t>
            </a:r>
            <a:r>
              <a:rPr lang="fr" sz="1300"/>
              <a:t> 60 p.</a:t>
            </a:r>
            <a:endParaRPr sz="1300"/>
          </a:p>
          <a:p>
            <a:pPr marL="0" lvl="0" indent="0" algn="l" rtl="0">
              <a:spcBef>
                <a:spcPts val="1000"/>
              </a:spcBef>
              <a:spcAft>
                <a:spcPts val="0"/>
              </a:spcAft>
              <a:buNone/>
            </a:pPr>
            <a:r>
              <a:rPr lang="fr" sz="1300"/>
              <a:t>Organisation Internationale de la Francophonie (2018), </a:t>
            </a:r>
            <a:r>
              <a:rPr lang="fr" sz="1300" i="1"/>
              <a:t>Stratégie de la Francophonie pour la promotion de l’égalité entre les femmes et les hommes, des droits et de l’autonomisation des femmes et des filles</a:t>
            </a:r>
            <a:r>
              <a:rPr lang="fr" sz="1300"/>
              <a:t>/ XVIIe Sommet de la Francophonie, Erevan, les 11 et 12 octobre 2018, 17 p.</a:t>
            </a:r>
            <a:endParaRPr sz="1300"/>
          </a:p>
          <a:p>
            <a:pPr marL="0" lvl="0" indent="0" algn="l" rtl="0">
              <a:spcBef>
                <a:spcPts val="1000"/>
              </a:spcBef>
              <a:spcAft>
                <a:spcPts val="0"/>
              </a:spcAft>
              <a:buNone/>
            </a:pPr>
            <a:endParaRPr sz="1300"/>
          </a:p>
          <a:p>
            <a:pPr marL="0" lvl="0" indent="0" algn="l" rtl="0">
              <a:spcBef>
                <a:spcPts val="1000"/>
              </a:spcBef>
              <a:spcAft>
                <a:spcPts val="0"/>
              </a:spcAft>
              <a:buNone/>
            </a:pPr>
            <a:endParaRPr sz="1300"/>
          </a:p>
          <a:p>
            <a:pPr marL="0" lvl="0" indent="0" algn="l" rtl="0">
              <a:spcBef>
                <a:spcPts val="1000"/>
              </a:spcBef>
              <a:spcAft>
                <a:spcPts val="0"/>
              </a:spcAft>
              <a:buNone/>
            </a:pPr>
            <a:endParaRPr sz="1300"/>
          </a:p>
          <a:p>
            <a:pPr marL="0" lvl="0" indent="0" algn="l" rtl="0">
              <a:spcBef>
                <a:spcPts val="1000"/>
              </a:spcBef>
              <a:spcAft>
                <a:spcPts val="0"/>
              </a:spcAft>
              <a:buNone/>
            </a:pPr>
            <a:endParaRPr sz="1300"/>
          </a:p>
          <a:p>
            <a:pPr marL="0" lvl="0" indent="0" algn="l" rtl="0">
              <a:spcBef>
                <a:spcPts val="1000"/>
              </a:spcBef>
              <a:spcAft>
                <a:spcPts val="0"/>
              </a:spcAft>
              <a:buNone/>
            </a:pPr>
            <a:endParaRPr sz="1300"/>
          </a:p>
          <a:p>
            <a:pPr marL="0" lvl="0" indent="0" algn="l" rtl="0">
              <a:spcBef>
                <a:spcPts val="1000"/>
              </a:spcBef>
              <a:spcAft>
                <a:spcPts val="0"/>
              </a:spcAft>
              <a:buNone/>
            </a:pPr>
            <a:endParaRPr/>
          </a:p>
        </p:txBody>
      </p:sp>
      <p:sp>
        <p:nvSpPr>
          <p:cNvPr id="1312" name="Google Shape;1312;p112"/>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100</a:t>
            </a:fld>
            <a:endParaRPr/>
          </a:p>
        </p:txBody>
      </p:sp>
      <p:sp>
        <p:nvSpPr>
          <p:cNvPr id="1313" name="Google Shape;1313;p112"/>
          <p:cNvSpPr txBox="1"/>
          <p:nvPr/>
        </p:nvSpPr>
        <p:spPr>
          <a:xfrm>
            <a:off x="7158125" y="1337000"/>
            <a:ext cx="1469700" cy="1200600"/>
          </a:xfrm>
          <a:prstGeom prst="rect">
            <a:avLst/>
          </a:prstGeom>
          <a:noFill/>
          <a:ln>
            <a:noFill/>
          </a:ln>
        </p:spPr>
        <p:txBody>
          <a:bodyPr spcFirstLastPara="1" wrap="square" lIns="91425" tIns="91425" rIns="91425" bIns="91425" anchor="t" anchorCtr="0">
            <a:spAutoFit/>
          </a:bodyPr>
          <a:lstStyle/>
          <a:p>
            <a:pPr marL="0" lvl="0" indent="0" algn="l" rtl="0">
              <a:spcBef>
                <a:spcPts val="1000"/>
              </a:spcBef>
              <a:spcAft>
                <a:spcPts val="1000"/>
              </a:spcAft>
              <a:buNone/>
            </a:pPr>
            <a:r>
              <a:rPr lang="fr" sz="1100" i="1">
                <a:solidFill>
                  <a:schemeClr val="dk1"/>
                </a:solidFill>
                <a:latin typeface="Source Sans Pro"/>
                <a:ea typeface="Source Sans Pro"/>
                <a:cs typeface="Source Sans Pro"/>
                <a:sym typeface="Source Sans Pro"/>
              </a:rPr>
              <a:t>Les illustrations présentes sur la page de résumé de chaque outil sont proposées par </a:t>
            </a:r>
            <a:r>
              <a:rPr lang="fr" sz="1100" i="1" u="sng">
                <a:solidFill>
                  <a:schemeClr val="hlink"/>
                </a:solidFill>
                <a:latin typeface="Source Sans Pro"/>
                <a:ea typeface="Source Sans Pro"/>
                <a:cs typeface="Source Sans Pro"/>
                <a:sym typeface="Source Sans Pro"/>
                <a:hlinkClick r:id="rId3"/>
              </a:rPr>
              <a:t>Storyset by Freepik</a:t>
            </a:r>
            <a:endParaRPr sz="1100" i="1">
              <a:solidFill>
                <a:schemeClr val="dk1"/>
              </a:solidFill>
              <a:latin typeface="Source Sans Pro"/>
              <a:ea typeface="Source Sans Pro"/>
              <a:cs typeface="Source Sans Pro"/>
              <a:sym typeface="Source Sans Pro"/>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Shape 1317"/>
        <p:cNvGrpSpPr/>
        <p:nvPr/>
      </p:nvGrpSpPr>
      <p:grpSpPr>
        <a:xfrm>
          <a:off x="0" y="0"/>
          <a:ext cx="0" cy="0"/>
          <a:chOff x="0" y="0"/>
          <a:chExt cx="0" cy="0"/>
        </a:xfrm>
      </p:grpSpPr>
      <p:sp>
        <p:nvSpPr>
          <p:cNvPr id="1318" name="Google Shape;1318;p113"/>
          <p:cNvSpPr txBox="1">
            <a:spLocks noGrp="1"/>
          </p:cNvSpPr>
          <p:nvPr>
            <p:ph type="title"/>
          </p:nvPr>
        </p:nvSpPr>
        <p:spPr>
          <a:xfrm>
            <a:off x="844425" y="5598"/>
            <a:ext cx="3552600" cy="1140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fr"/>
              <a:t>Équipes de rédaction</a:t>
            </a:r>
            <a:endParaRPr/>
          </a:p>
        </p:txBody>
      </p:sp>
      <p:sp>
        <p:nvSpPr>
          <p:cNvPr id="1319" name="Google Shape;1319;p113"/>
          <p:cNvSpPr txBox="1">
            <a:spLocks noGrp="1"/>
          </p:cNvSpPr>
          <p:nvPr>
            <p:ph type="body" idx="1"/>
          </p:nvPr>
        </p:nvSpPr>
        <p:spPr>
          <a:xfrm>
            <a:off x="844425" y="1184600"/>
            <a:ext cx="6078000" cy="3665100"/>
          </a:xfrm>
          <a:prstGeom prst="rect">
            <a:avLst/>
          </a:prstGeom>
        </p:spPr>
        <p:txBody>
          <a:bodyPr spcFirstLastPara="1" wrap="square" lIns="91425" tIns="91425" rIns="91425" bIns="91425" anchor="t" anchorCtr="0">
            <a:noAutofit/>
          </a:bodyPr>
          <a:lstStyle/>
          <a:p>
            <a:pPr marL="0" lvl="0" indent="0" algn="l" rtl="0">
              <a:spcBef>
                <a:spcPts val="1000"/>
              </a:spcBef>
              <a:spcAft>
                <a:spcPts val="0"/>
              </a:spcAft>
              <a:buNone/>
            </a:pPr>
            <a:r>
              <a:rPr lang="fr" sz="1300" b="1"/>
              <a:t>Coordination et supervision de la rédaction </a:t>
            </a:r>
            <a:r>
              <a:rPr lang="fr" sz="1300"/>
              <a:t>: M. Ulvick Houssou, Directeur p.i. du développement et de l’entrepreneuriat, Université Senghor</a:t>
            </a:r>
            <a:endParaRPr sz="1300"/>
          </a:p>
          <a:p>
            <a:pPr marL="0" lvl="0" indent="0" algn="l" rtl="0">
              <a:spcBef>
                <a:spcPts val="1000"/>
              </a:spcBef>
              <a:spcAft>
                <a:spcPts val="0"/>
              </a:spcAft>
              <a:buNone/>
            </a:pPr>
            <a:r>
              <a:rPr lang="fr" sz="1300" b="1"/>
              <a:t>Rédacteur en chef </a:t>
            </a:r>
            <a:r>
              <a:rPr lang="fr" sz="1300"/>
              <a:t>: M. Gaël Gbonsou, chargé de projets (Certificat MPEFH, IMdR, Matures Ton Idée !), Université Senghor</a:t>
            </a:r>
            <a:endParaRPr sz="1300"/>
          </a:p>
          <a:p>
            <a:pPr marL="0" lvl="0" indent="0" algn="l" rtl="0">
              <a:spcBef>
                <a:spcPts val="1000"/>
              </a:spcBef>
              <a:spcAft>
                <a:spcPts val="0"/>
              </a:spcAft>
              <a:buNone/>
            </a:pPr>
            <a:r>
              <a:rPr lang="fr" sz="1300" b="1"/>
              <a:t>Relecteurs </a:t>
            </a:r>
            <a:r>
              <a:rPr lang="fr" sz="1300"/>
              <a:t>: </a:t>
            </a:r>
            <a:endParaRPr sz="1300"/>
          </a:p>
          <a:p>
            <a:pPr marL="457200" lvl="0" indent="-311150" algn="l" rtl="0">
              <a:spcBef>
                <a:spcPts val="1000"/>
              </a:spcBef>
              <a:spcAft>
                <a:spcPts val="0"/>
              </a:spcAft>
              <a:buSzPts val="1300"/>
              <a:buChar char="-"/>
            </a:pPr>
            <a:r>
              <a:rPr lang="fr" sz="1300"/>
              <a:t>M. Amakoé Sitti, chargé de projet Transform’action, Université Senghor ;</a:t>
            </a:r>
            <a:endParaRPr sz="1300"/>
          </a:p>
          <a:p>
            <a:pPr marL="457200" lvl="0" indent="-311150" algn="l" rtl="0">
              <a:spcBef>
                <a:spcPts val="0"/>
              </a:spcBef>
              <a:spcAft>
                <a:spcPts val="0"/>
              </a:spcAft>
              <a:buSzPts val="1300"/>
              <a:buChar char="-"/>
            </a:pPr>
            <a:r>
              <a:rPr lang="fr" sz="1300"/>
              <a:t>Dr. Hugues Setho, coordonnateur du Programme SRAJ, ABMS/PSI</a:t>
            </a:r>
            <a:endParaRPr sz="1300"/>
          </a:p>
          <a:p>
            <a:pPr marL="0" lvl="0" indent="0" algn="l" rtl="0">
              <a:spcBef>
                <a:spcPts val="1000"/>
              </a:spcBef>
              <a:spcAft>
                <a:spcPts val="0"/>
              </a:spcAft>
              <a:buNone/>
            </a:pPr>
            <a:r>
              <a:rPr lang="fr" sz="1300" b="1"/>
              <a:t>Matériaux de base</a:t>
            </a:r>
            <a:r>
              <a:rPr lang="fr" sz="1300"/>
              <a:t> : APOLLON Christie ; AYEFOUNI Graciano ; ABEGA NDJANA Jean ; BEN YAMINE Mohamed Kassim Soule ; EZEBADA Charlotte Cyprienne Sèlingnan ; KOUSSOUHO Euphrem Biova ; NDUWAYO Marie Claude ; TOURE Awa (Université Senghor). </a:t>
            </a:r>
            <a:endParaRPr sz="1300"/>
          </a:p>
          <a:p>
            <a:pPr marL="0" lvl="0" indent="0" algn="l" rtl="0">
              <a:spcBef>
                <a:spcPts val="1000"/>
              </a:spcBef>
              <a:spcAft>
                <a:spcPts val="1000"/>
              </a:spcAft>
              <a:buNone/>
            </a:pPr>
            <a:endParaRPr sz="1300"/>
          </a:p>
        </p:txBody>
      </p:sp>
      <p:sp>
        <p:nvSpPr>
          <p:cNvPr id="1320" name="Google Shape;1320;p113"/>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101</a:t>
            </a:fld>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Shape 1324"/>
        <p:cNvGrpSpPr/>
        <p:nvPr/>
      </p:nvGrpSpPr>
      <p:grpSpPr>
        <a:xfrm>
          <a:off x="0" y="0"/>
          <a:ext cx="0" cy="0"/>
          <a:chOff x="0" y="0"/>
          <a:chExt cx="0" cy="0"/>
        </a:xfrm>
      </p:grpSpPr>
      <p:sp>
        <p:nvSpPr>
          <p:cNvPr id="1325" name="Google Shape;1325;p114"/>
          <p:cNvSpPr txBox="1">
            <a:spLocks noGrp="1"/>
          </p:cNvSpPr>
          <p:nvPr>
            <p:ph type="body" idx="1"/>
          </p:nvPr>
        </p:nvSpPr>
        <p:spPr>
          <a:xfrm>
            <a:off x="1616475" y="0"/>
            <a:ext cx="5910900" cy="3769800"/>
          </a:xfrm>
          <a:prstGeom prst="rect">
            <a:avLst/>
          </a:prstGeom>
        </p:spPr>
        <p:txBody>
          <a:bodyPr spcFirstLastPara="1" wrap="square" lIns="91425" tIns="91425" rIns="91425" bIns="91425" anchor="ctr" anchorCtr="0">
            <a:noAutofit/>
          </a:bodyPr>
          <a:lstStyle/>
          <a:p>
            <a:pPr marL="0" lvl="0" indent="0" algn="ctr" rtl="0">
              <a:spcBef>
                <a:spcPts val="600"/>
              </a:spcBef>
              <a:spcAft>
                <a:spcPts val="0"/>
              </a:spcAft>
              <a:buNone/>
            </a:pPr>
            <a:r>
              <a:rPr lang="fr"/>
              <a:t>“Il est plus facile de proclamer l'égalité que de la réaliser.”</a:t>
            </a:r>
            <a:endParaRPr/>
          </a:p>
          <a:p>
            <a:pPr marL="0" lvl="0" indent="0" algn="ctr" rtl="0">
              <a:spcBef>
                <a:spcPts val="600"/>
              </a:spcBef>
              <a:spcAft>
                <a:spcPts val="0"/>
              </a:spcAft>
              <a:buNone/>
            </a:pPr>
            <a:r>
              <a:rPr lang="fr" i="0"/>
              <a:t>Edouard Herriot</a:t>
            </a:r>
            <a:endParaRPr i="0"/>
          </a:p>
        </p:txBody>
      </p:sp>
      <p:sp>
        <p:nvSpPr>
          <p:cNvPr id="1326" name="Google Shape;1326;p114"/>
          <p:cNvSpPr txBox="1">
            <a:spLocks noGrp="1"/>
          </p:cNvSpPr>
          <p:nvPr>
            <p:ph type="sldNum" idx="12"/>
          </p:nvPr>
        </p:nvSpPr>
        <p:spPr>
          <a:xfrm>
            <a:off x="-75" y="3420000"/>
            <a:ext cx="669600" cy="17235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102</a:t>
            </a:fld>
            <a:endParaRPr/>
          </a:p>
        </p:txBody>
      </p:sp>
      <p:pic>
        <p:nvPicPr>
          <p:cNvPr id="1327" name="Google Shape;1327;p114"/>
          <p:cNvPicPr preferRelativeResize="0"/>
          <p:nvPr/>
        </p:nvPicPr>
        <p:blipFill rotWithShape="1">
          <a:blip r:embed="rId3">
            <a:alphaModFix/>
          </a:blip>
          <a:srcRect l="31034"/>
          <a:stretch/>
        </p:blipFill>
        <p:spPr>
          <a:xfrm>
            <a:off x="5494554" y="5600"/>
            <a:ext cx="3649444" cy="376980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23"/>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11</a:t>
            </a:fld>
            <a:endParaRPr/>
          </a:p>
        </p:txBody>
      </p:sp>
      <p:sp>
        <p:nvSpPr>
          <p:cNvPr id="220" name="Google Shape;220;p23"/>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11</a:t>
            </a:fld>
            <a:endParaRPr/>
          </a:p>
        </p:txBody>
      </p:sp>
      <p:sp>
        <p:nvSpPr>
          <p:cNvPr id="221" name="Google Shape;221;p23"/>
          <p:cNvSpPr txBox="1">
            <a:spLocks noGrp="1"/>
          </p:cNvSpPr>
          <p:nvPr>
            <p:ph type="title"/>
          </p:nvPr>
        </p:nvSpPr>
        <p:spPr>
          <a:xfrm>
            <a:off x="844425" y="5600"/>
            <a:ext cx="5622900" cy="1140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fr"/>
              <a:t>Liste des outils présentés dans ce document</a:t>
            </a:r>
            <a:endParaRPr/>
          </a:p>
        </p:txBody>
      </p:sp>
      <p:sp>
        <p:nvSpPr>
          <p:cNvPr id="222" name="Google Shape;222;p23"/>
          <p:cNvSpPr txBox="1">
            <a:spLocks noGrp="1"/>
          </p:cNvSpPr>
          <p:nvPr>
            <p:ph type="body" idx="2"/>
          </p:nvPr>
        </p:nvSpPr>
        <p:spPr>
          <a:xfrm>
            <a:off x="844425" y="1152525"/>
            <a:ext cx="4070400" cy="30108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Outils d’identification du projet (analyse des besoins)</a:t>
            </a:r>
            <a:endParaRPr sz="1300"/>
          </a:p>
          <a:p>
            <a:pPr marL="457200" lvl="0" indent="-311150" algn="l" rtl="0">
              <a:spcBef>
                <a:spcPts val="600"/>
              </a:spcBef>
              <a:spcAft>
                <a:spcPts val="0"/>
              </a:spcAft>
              <a:buSzPts val="1300"/>
              <a:buAutoNum type="arabicPeriod"/>
            </a:pPr>
            <a:r>
              <a:rPr lang="fr" sz="1300"/>
              <a:t>Arbre à problèmes </a:t>
            </a:r>
            <a:endParaRPr sz="1300"/>
          </a:p>
          <a:p>
            <a:pPr marL="457200" lvl="0" indent="-311150" algn="l" rtl="0">
              <a:spcBef>
                <a:spcPts val="0"/>
              </a:spcBef>
              <a:spcAft>
                <a:spcPts val="0"/>
              </a:spcAft>
              <a:buSzPts val="1300"/>
              <a:buAutoNum type="arabicPeriod"/>
            </a:pPr>
            <a:r>
              <a:rPr lang="fr" sz="1300"/>
              <a:t>Arbre à objectifs </a:t>
            </a:r>
            <a:endParaRPr sz="1300"/>
          </a:p>
          <a:p>
            <a:pPr marL="457200" lvl="0" indent="-311150" algn="l" rtl="0">
              <a:spcBef>
                <a:spcPts val="0"/>
              </a:spcBef>
              <a:spcAft>
                <a:spcPts val="0"/>
              </a:spcAft>
              <a:buSzPts val="1300"/>
              <a:buAutoNum type="arabicPeriod"/>
            </a:pPr>
            <a:r>
              <a:rPr lang="fr" sz="1300"/>
              <a:t>Analyse de genre </a:t>
            </a:r>
            <a:endParaRPr sz="1300"/>
          </a:p>
          <a:p>
            <a:pPr marL="457200" lvl="0" indent="-311150" algn="l" rtl="0">
              <a:spcBef>
                <a:spcPts val="0"/>
              </a:spcBef>
              <a:spcAft>
                <a:spcPts val="0"/>
              </a:spcAft>
              <a:buSzPts val="1300"/>
              <a:buAutoNum type="arabicPeriod"/>
            </a:pPr>
            <a:r>
              <a:rPr lang="fr" sz="1300"/>
              <a:t>Analyse des parties prenantes </a:t>
            </a:r>
            <a:endParaRPr sz="1300"/>
          </a:p>
          <a:p>
            <a:pPr marL="457200" lvl="0" indent="-311150" algn="l" rtl="0">
              <a:spcBef>
                <a:spcPts val="0"/>
              </a:spcBef>
              <a:spcAft>
                <a:spcPts val="0"/>
              </a:spcAft>
              <a:buSzPts val="1300"/>
              <a:buAutoNum type="arabicPeriod"/>
            </a:pPr>
            <a:r>
              <a:rPr lang="fr" sz="1300"/>
              <a:t>Le diagramme de venn </a:t>
            </a:r>
            <a:endParaRPr sz="1300"/>
          </a:p>
          <a:p>
            <a:pPr marL="457200" lvl="0" indent="-311150" algn="l" rtl="0">
              <a:spcBef>
                <a:spcPts val="0"/>
              </a:spcBef>
              <a:spcAft>
                <a:spcPts val="0"/>
              </a:spcAft>
              <a:buSzPts val="1300"/>
              <a:buAutoNum type="arabicPeriod"/>
            </a:pPr>
            <a:r>
              <a:rPr lang="fr" sz="1300"/>
              <a:t>La  théorie de trois rôles </a:t>
            </a:r>
            <a:endParaRPr sz="1300"/>
          </a:p>
          <a:p>
            <a:pPr marL="457200" lvl="0" indent="-311150" algn="l" rtl="0">
              <a:spcBef>
                <a:spcPts val="0"/>
              </a:spcBef>
              <a:spcAft>
                <a:spcPts val="0"/>
              </a:spcAft>
              <a:buSzPts val="1300"/>
              <a:buAutoNum type="arabicPeriod"/>
            </a:pPr>
            <a:r>
              <a:rPr lang="fr" sz="1300"/>
              <a:t>Le profil d'activités   </a:t>
            </a:r>
            <a:endParaRPr sz="1300"/>
          </a:p>
          <a:p>
            <a:pPr marL="457200" lvl="0" indent="-311150" algn="l" rtl="0">
              <a:spcBef>
                <a:spcPts val="0"/>
              </a:spcBef>
              <a:spcAft>
                <a:spcPts val="0"/>
              </a:spcAft>
              <a:buSzPts val="1300"/>
              <a:buAutoNum type="arabicPeriod"/>
            </a:pPr>
            <a:r>
              <a:rPr lang="fr" sz="1300"/>
              <a:t>L’horloge des activités journalières </a:t>
            </a:r>
            <a:endParaRPr sz="1300"/>
          </a:p>
          <a:p>
            <a:pPr marL="457200" lvl="0" indent="-311150" algn="l" rtl="0">
              <a:spcBef>
                <a:spcPts val="0"/>
              </a:spcBef>
              <a:spcAft>
                <a:spcPts val="0"/>
              </a:spcAft>
              <a:buSzPts val="1300"/>
              <a:buAutoNum type="arabicPeriod"/>
            </a:pPr>
            <a:r>
              <a:rPr lang="fr" sz="1300"/>
              <a:t>Le calendrier saisonnier </a:t>
            </a:r>
            <a:endParaRPr sz="1300"/>
          </a:p>
          <a:p>
            <a:pPr marL="457200" lvl="0" indent="-311150" algn="l" rtl="0">
              <a:spcBef>
                <a:spcPts val="0"/>
              </a:spcBef>
              <a:spcAft>
                <a:spcPts val="0"/>
              </a:spcAft>
              <a:buSzPts val="1300"/>
              <a:buAutoNum type="arabicPeriod"/>
            </a:pPr>
            <a:r>
              <a:rPr lang="fr" sz="1300"/>
              <a:t>La carte sociale </a:t>
            </a:r>
            <a:endParaRPr sz="1300"/>
          </a:p>
          <a:p>
            <a:pPr marL="457200" lvl="0" indent="-311150" algn="l" rtl="0">
              <a:spcBef>
                <a:spcPts val="0"/>
              </a:spcBef>
              <a:spcAft>
                <a:spcPts val="0"/>
              </a:spcAft>
              <a:buSzPts val="1300"/>
              <a:buAutoNum type="arabicPeriod"/>
            </a:pPr>
            <a:r>
              <a:rPr lang="fr" sz="1300"/>
              <a:t>Profil d’accès et de contrôle</a:t>
            </a:r>
            <a:endParaRPr sz="1300"/>
          </a:p>
          <a:p>
            <a:pPr marL="457200" lvl="0" indent="-311150" algn="l" rtl="0">
              <a:spcBef>
                <a:spcPts val="0"/>
              </a:spcBef>
              <a:spcAft>
                <a:spcPts val="0"/>
              </a:spcAft>
              <a:buSzPts val="1300"/>
              <a:buAutoNum type="arabicPeriod"/>
            </a:pPr>
            <a:r>
              <a:rPr lang="fr" sz="1300"/>
              <a:t>L’empowerment et les 5 domaines  </a:t>
            </a:r>
            <a:endParaRPr sz="1300"/>
          </a:p>
          <a:p>
            <a:pPr marL="457200" lvl="0" indent="-311150" algn="l" rtl="0">
              <a:spcBef>
                <a:spcPts val="0"/>
              </a:spcBef>
              <a:spcAft>
                <a:spcPts val="0"/>
              </a:spcAft>
              <a:buSzPts val="1300"/>
              <a:buAutoNum type="arabicPeriod"/>
            </a:pPr>
            <a:r>
              <a:rPr lang="fr" sz="1300"/>
              <a:t>L’analyse socio-économique selon le genre (ASEG) </a:t>
            </a:r>
            <a:endParaRPr sz="1300"/>
          </a:p>
          <a:p>
            <a:pPr marL="457200" lvl="0" indent="-311150" algn="l" rtl="0">
              <a:spcBef>
                <a:spcPts val="0"/>
              </a:spcBef>
              <a:spcAft>
                <a:spcPts val="0"/>
              </a:spcAft>
              <a:buSzPts val="1300"/>
              <a:buAutoNum type="arabicPeriod"/>
            </a:pPr>
            <a:r>
              <a:rPr lang="fr" sz="1300"/>
              <a:t>Les besoins pratiques et intérêts stratégiques </a:t>
            </a:r>
            <a:endParaRPr sz="1300"/>
          </a:p>
          <a:p>
            <a:pPr marL="0" lvl="0" indent="0" algn="l" rtl="0">
              <a:spcBef>
                <a:spcPts val="600"/>
              </a:spcBef>
              <a:spcAft>
                <a:spcPts val="0"/>
              </a:spcAft>
              <a:buNone/>
            </a:pPr>
            <a:r>
              <a:rPr lang="fr" sz="1300"/>
              <a:t>Liste de contrôle « analyse du contexte » </a:t>
            </a:r>
            <a:endParaRPr sz="1300"/>
          </a:p>
        </p:txBody>
      </p:sp>
      <p:sp>
        <p:nvSpPr>
          <p:cNvPr id="223" name="Google Shape;223;p23"/>
          <p:cNvSpPr txBox="1">
            <a:spLocks noGrp="1"/>
          </p:cNvSpPr>
          <p:nvPr>
            <p:ph type="body" idx="2"/>
          </p:nvPr>
        </p:nvSpPr>
        <p:spPr>
          <a:xfrm>
            <a:off x="5111625" y="1152523"/>
            <a:ext cx="3621600" cy="31632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Outils de formulation du projet</a:t>
            </a:r>
            <a:endParaRPr sz="1300"/>
          </a:p>
          <a:p>
            <a:pPr marL="457200" lvl="0" indent="-311150" algn="l" rtl="0">
              <a:spcBef>
                <a:spcPts val="600"/>
              </a:spcBef>
              <a:spcAft>
                <a:spcPts val="0"/>
              </a:spcAft>
              <a:buSzPts val="1300"/>
              <a:buAutoNum type="arabicPeriod" startAt="15"/>
            </a:pPr>
            <a:r>
              <a:rPr lang="fr" sz="1300"/>
              <a:t>ADAPTer et AGIR </a:t>
            </a:r>
            <a:endParaRPr sz="1300"/>
          </a:p>
          <a:p>
            <a:pPr marL="457200" lvl="0" indent="-311150" algn="l" rtl="0">
              <a:spcBef>
                <a:spcPts val="0"/>
              </a:spcBef>
              <a:spcAft>
                <a:spcPts val="0"/>
              </a:spcAft>
              <a:buSzPts val="1300"/>
              <a:buAutoNum type="arabicPeriod" startAt="15"/>
            </a:pPr>
            <a:r>
              <a:rPr lang="fr" sz="1300"/>
              <a:t>Théorie de changement</a:t>
            </a:r>
            <a:endParaRPr sz="1300"/>
          </a:p>
          <a:p>
            <a:pPr marL="457200" lvl="0" indent="-311150" algn="l" rtl="0">
              <a:spcBef>
                <a:spcPts val="0"/>
              </a:spcBef>
              <a:spcAft>
                <a:spcPts val="0"/>
              </a:spcAft>
              <a:buSzPts val="1300"/>
              <a:buAutoNum type="arabicPeriod" startAt="15"/>
            </a:pPr>
            <a:r>
              <a:rPr lang="fr" sz="1300"/>
              <a:t>Logique d'intervention du projet </a:t>
            </a:r>
            <a:endParaRPr sz="1300"/>
          </a:p>
          <a:p>
            <a:pPr marL="457200" lvl="0" indent="-311150" algn="l" rtl="0">
              <a:spcBef>
                <a:spcPts val="0"/>
              </a:spcBef>
              <a:spcAft>
                <a:spcPts val="0"/>
              </a:spcAft>
              <a:buSzPts val="1300"/>
              <a:buAutoNum type="arabicPeriod" startAt="15"/>
            </a:pPr>
            <a:r>
              <a:rPr lang="fr" sz="1300"/>
              <a:t>La matrice des priorités </a:t>
            </a:r>
            <a:endParaRPr sz="1300"/>
          </a:p>
          <a:p>
            <a:pPr marL="457200" lvl="0" indent="-311150" algn="l" rtl="0">
              <a:spcBef>
                <a:spcPts val="0"/>
              </a:spcBef>
              <a:spcAft>
                <a:spcPts val="0"/>
              </a:spcAft>
              <a:buSzPts val="1300"/>
              <a:buAutoNum type="arabicPeriod" startAt="15"/>
            </a:pPr>
            <a:r>
              <a:rPr lang="fr" sz="1300"/>
              <a:t>Indicateurs sensibles au genre </a:t>
            </a:r>
            <a:endParaRPr sz="1300"/>
          </a:p>
          <a:p>
            <a:pPr marL="457200" lvl="0" indent="-311150" algn="l" rtl="0">
              <a:spcBef>
                <a:spcPts val="0"/>
              </a:spcBef>
              <a:spcAft>
                <a:spcPts val="0"/>
              </a:spcAft>
              <a:buSzPts val="1300"/>
              <a:buAutoNum type="arabicPeriod" startAt="15"/>
            </a:pPr>
            <a:r>
              <a:rPr lang="fr" sz="1300"/>
              <a:t>Budgétisation sensible au genre (BSG)</a:t>
            </a:r>
            <a:endParaRPr sz="1300"/>
          </a:p>
          <a:p>
            <a:pPr marL="457200" lvl="0" indent="-311150" algn="l" rtl="0">
              <a:spcBef>
                <a:spcPts val="0"/>
              </a:spcBef>
              <a:spcAft>
                <a:spcPts val="0"/>
              </a:spcAft>
              <a:buSzPts val="1300"/>
              <a:buAutoNum type="arabicPeriod" startAt="15"/>
            </a:pPr>
            <a:r>
              <a:rPr lang="fr" sz="1300"/>
              <a:t>Marqueur genre </a:t>
            </a:r>
            <a:endParaRPr sz="1300"/>
          </a:p>
          <a:p>
            <a:pPr marL="457200" lvl="0" indent="-311150" algn="l" rtl="0">
              <a:spcBef>
                <a:spcPts val="0"/>
              </a:spcBef>
              <a:spcAft>
                <a:spcPts val="0"/>
              </a:spcAft>
              <a:buSzPts val="1300"/>
              <a:buAutoNum type="arabicPeriod" startAt="15"/>
            </a:pPr>
            <a:r>
              <a:rPr lang="fr" sz="1300"/>
              <a:t>Analyse des risques </a:t>
            </a:r>
            <a:endParaRPr sz="1300"/>
          </a:p>
          <a:p>
            <a:pPr marL="0" lvl="0" indent="0" algn="l" rtl="0">
              <a:spcBef>
                <a:spcPts val="600"/>
              </a:spcBef>
              <a:spcAft>
                <a:spcPts val="0"/>
              </a:spcAft>
              <a:buNone/>
            </a:pPr>
            <a:r>
              <a:rPr lang="fr" sz="1300"/>
              <a:t>Liste de contrôle pour l'intégration de la perspective genre dans la « conception des projets » </a:t>
            </a:r>
            <a:endParaRPr sz="1300"/>
          </a:p>
          <a:p>
            <a:pPr marL="0" lvl="0" indent="0" algn="l" rtl="0">
              <a:spcBef>
                <a:spcPts val="600"/>
              </a:spcBef>
              <a:spcAft>
                <a:spcPts val="0"/>
              </a:spcAft>
              <a:buNone/>
            </a:pPr>
            <a:r>
              <a:rPr lang="fr" sz="1300"/>
              <a:t>Liste de vérification (check-list) pour l'intégration de la perspective genre dans les projets </a:t>
            </a:r>
            <a:endParaRPr sz="13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24"/>
          <p:cNvSpPr txBox="1">
            <a:spLocks noGrp="1"/>
          </p:cNvSpPr>
          <p:nvPr>
            <p:ph type="ctrTitle"/>
          </p:nvPr>
        </p:nvSpPr>
        <p:spPr>
          <a:xfrm>
            <a:off x="685800" y="1907650"/>
            <a:ext cx="7470900" cy="10452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fr"/>
              <a:t>B.</a:t>
            </a:r>
            <a:endParaRPr/>
          </a:p>
          <a:p>
            <a:pPr marL="0" lvl="0" indent="0" algn="l" rtl="0">
              <a:spcBef>
                <a:spcPts val="0"/>
              </a:spcBef>
              <a:spcAft>
                <a:spcPts val="0"/>
              </a:spcAft>
              <a:buNone/>
            </a:pPr>
            <a:r>
              <a:rPr lang="fr"/>
              <a:t>IDENTIFICATION DU PROJET</a:t>
            </a:r>
            <a:endParaRPr/>
          </a:p>
        </p:txBody>
      </p:sp>
      <p:sp>
        <p:nvSpPr>
          <p:cNvPr id="229" name="Google Shape;229;p24"/>
          <p:cNvSpPr txBox="1">
            <a:spLocks noGrp="1"/>
          </p:cNvSpPr>
          <p:nvPr>
            <p:ph type="subTitle" idx="1"/>
          </p:nvPr>
        </p:nvSpPr>
        <p:spPr>
          <a:xfrm>
            <a:off x="685800" y="3082250"/>
            <a:ext cx="5505600" cy="687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fr"/>
              <a:t>Pour une prise en compte des besoins et priorités des femmes et des hommes dans les projets des OSC. </a:t>
            </a:r>
            <a:endParaRPr/>
          </a:p>
        </p:txBody>
      </p:sp>
      <p:sp>
        <p:nvSpPr>
          <p:cNvPr id="230" name="Google Shape;230;p24"/>
          <p:cNvSpPr txBox="1">
            <a:spLocks noGrp="1"/>
          </p:cNvSpPr>
          <p:nvPr>
            <p:ph type="sldNum" idx="12"/>
          </p:nvPr>
        </p:nvSpPr>
        <p:spPr>
          <a:xfrm>
            <a:off x="-75" y="3420000"/>
            <a:ext cx="669600" cy="17235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12</a:t>
            </a:fld>
            <a:endParaRPr/>
          </a:p>
        </p:txBody>
      </p:sp>
      <p:pic>
        <p:nvPicPr>
          <p:cNvPr id="231" name="Google Shape;231;p24"/>
          <p:cNvPicPr preferRelativeResize="0"/>
          <p:nvPr/>
        </p:nvPicPr>
        <p:blipFill>
          <a:blip r:embed="rId3">
            <a:alphaModFix/>
          </a:blip>
          <a:stretch>
            <a:fillRect/>
          </a:stretch>
        </p:blipFill>
        <p:spPr>
          <a:xfrm>
            <a:off x="4825326" y="5600"/>
            <a:ext cx="4318674" cy="3076652"/>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25"/>
          <p:cNvSpPr txBox="1">
            <a:spLocks noGrp="1"/>
          </p:cNvSpPr>
          <p:nvPr>
            <p:ph type="title"/>
          </p:nvPr>
        </p:nvSpPr>
        <p:spPr>
          <a:xfrm>
            <a:off x="844425" y="818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a:pPr>
            <a:r>
              <a:rPr lang="fr"/>
              <a:t>Arbre à problèmes</a:t>
            </a:r>
            <a:endParaRPr/>
          </a:p>
        </p:txBody>
      </p:sp>
      <p:sp>
        <p:nvSpPr>
          <p:cNvPr id="237" name="Google Shape;237;p25"/>
          <p:cNvSpPr txBox="1">
            <a:spLocks noGrp="1"/>
          </p:cNvSpPr>
          <p:nvPr>
            <p:ph type="body" idx="2"/>
          </p:nvPr>
        </p:nvSpPr>
        <p:spPr>
          <a:xfrm>
            <a:off x="870575" y="1049650"/>
            <a:ext cx="3794700" cy="18876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200" b="1"/>
              <a:t>En résumé</a:t>
            </a:r>
            <a:endParaRPr sz="1200" b="1"/>
          </a:p>
          <a:p>
            <a:pPr marL="0" lvl="0" indent="0" algn="l" rtl="0">
              <a:spcBef>
                <a:spcPts val="600"/>
              </a:spcBef>
              <a:spcAft>
                <a:spcPts val="0"/>
              </a:spcAft>
              <a:buNone/>
            </a:pPr>
            <a:r>
              <a:rPr lang="fr" sz="1200"/>
              <a:t>L’arbre à problème est un outil qui permet de schématiser une situation problématique pour mieux l’analyser. Cette analyse met en lumière le problème central, ses effets et causes premières. </a:t>
            </a:r>
            <a:endParaRPr sz="1200"/>
          </a:p>
          <a:p>
            <a:pPr marL="0" lvl="0" indent="0" algn="l" rtl="0">
              <a:spcBef>
                <a:spcPts val="600"/>
              </a:spcBef>
              <a:spcAft>
                <a:spcPts val="0"/>
              </a:spcAft>
              <a:buNone/>
            </a:pPr>
            <a:r>
              <a:rPr lang="fr" sz="1200"/>
              <a:t>Des causes et conséquences identifiées émerge la compréhension pour une élaboration des objectifs et actions à mettre en œuvre pour améliorer la situation.</a:t>
            </a:r>
            <a:endParaRPr sz="1200"/>
          </a:p>
          <a:p>
            <a:pPr marL="0" lvl="0" indent="0" algn="l" rtl="0">
              <a:spcBef>
                <a:spcPts val="600"/>
              </a:spcBef>
              <a:spcAft>
                <a:spcPts val="0"/>
              </a:spcAft>
              <a:buNone/>
            </a:pPr>
            <a:endParaRPr sz="1200"/>
          </a:p>
        </p:txBody>
      </p:sp>
      <p:sp>
        <p:nvSpPr>
          <p:cNvPr id="238" name="Google Shape;238;p25"/>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13</a:t>
            </a:fld>
            <a:endParaRPr/>
          </a:p>
        </p:txBody>
      </p:sp>
      <p:sp>
        <p:nvSpPr>
          <p:cNvPr id="239" name="Google Shape;239;p25"/>
          <p:cNvSpPr txBox="1">
            <a:spLocks noGrp="1"/>
          </p:cNvSpPr>
          <p:nvPr>
            <p:ph type="body" idx="2"/>
          </p:nvPr>
        </p:nvSpPr>
        <p:spPr>
          <a:xfrm>
            <a:off x="844425" y="2893400"/>
            <a:ext cx="3629100" cy="17469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200" b="1"/>
              <a:t>Avantages &amp; précautions à prendre</a:t>
            </a:r>
            <a:endParaRPr sz="1200"/>
          </a:p>
          <a:p>
            <a:pPr marL="0" lvl="0" indent="0" algn="l" rtl="0">
              <a:spcBef>
                <a:spcPts val="600"/>
              </a:spcBef>
              <a:spcAft>
                <a:spcPts val="0"/>
              </a:spcAft>
              <a:buNone/>
            </a:pPr>
            <a:r>
              <a:rPr lang="fr" sz="1200"/>
              <a:t>Lors de l'élaboration d'un arbre à problèmes, il est important de commencer le processus par l'identification du « problème central » qui peut être identifié soit par un processus ouvert de remue- méninges avec les parties prenantes, soit par une pré-identification basée sur une analyse préliminaire des informations existantes.</a:t>
            </a:r>
            <a:endParaRPr sz="1200"/>
          </a:p>
          <a:p>
            <a:pPr marL="0" lvl="0" indent="0" algn="l" rtl="0">
              <a:spcBef>
                <a:spcPts val="600"/>
              </a:spcBef>
              <a:spcAft>
                <a:spcPts val="0"/>
              </a:spcAft>
              <a:buNone/>
            </a:pPr>
            <a:endParaRPr sz="1200"/>
          </a:p>
          <a:p>
            <a:pPr marL="0" lvl="0" indent="0" algn="l" rtl="0">
              <a:spcBef>
                <a:spcPts val="600"/>
              </a:spcBef>
              <a:spcAft>
                <a:spcPts val="0"/>
              </a:spcAft>
              <a:buClr>
                <a:schemeClr val="dk1"/>
              </a:buClr>
              <a:buSzPts val="1100"/>
              <a:buFont typeface="Arial"/>
              <a:buNone/>
            </a:pPr>
            <a:endParaRPr sz="1200"/>
          </a:p>
          <a:p>
            <a:pPr marL="0" lvl="0" indent="0" algn="l" rtl="0">
              <a:spcBef>
                <a:spcPts val="600"/>
              </a:spcBef>
              <a:spcAft>
                <a:spcPts val="0"/>
              </a:spcAft>
              <a:buNone/>
            </a:pPr>
            <a:endParaRPr sz="1200"/>
          </a:p>
        </p:txBody>
      </p:sp>
      <p:sp>
        <p:nvSpPr>
          <p:cNvPr id="240" name="Google Shape;240;p25"/>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13</a:t>
            </a:fld>
            <a:endParaRPr/>
          </a:p>
        </p:txBody>
      </p:sp>
      <p:sp>
        <p:nvSpPr>
          <p:cNvPr id="241" name="Google Shape;241;p25"/>
          <p:cNvSpPr txBox="1">
            <a:spLocks noGrp="1"/>
          </p:cNvSpPr>
          <p:nvPr>
            <p:ph type="body" idx="2"/>
          </p:nvPr>
        </p:nvSpPr>
        <p:spPr>
          <a:xfrm>
            <a:off x="4866325" y="2388575"/>
            <a:ext cx="3868500" cy="24648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Pourquoi l’utiliser ?</a:t>
            </a:r>
            <a:endParaRPr sz="1300"/>
          </a:p>
          <a:p>
            <a:pPr marL="0" lvl="0" indent="0" algn="l" rtl="0">
              <a:spcBef>
                <a:spcPts val="600"/>
              </a:spcBef>
              <a:spcAft>
                <a:spcPts val="0"/>
              </a:spcAft>
              <a:buNone/>
            </a:pPr>
            <a:r>
              <a:rPr lang="fr" sz="1300"/>
              <a:t>Cet  outil méthodologique permet de hiérarchiser les besoins,  de schématiser la complexité des problèmes, leurs causes et leurs conséquences , de formaliser les différentes perceptions tout en identifiant les liens existants entre les problèmes.</a:t>
            </a:r>
            <a:endParaRPr sz="1300"/>
          </a:p>
          <a:p>
            <a:pPr marL="0" lvl="0" indent="0" algn="l" rtl="0">
              <a:spcBef>
                <a:spcPts val="600"/>
              </a:spcBef>
              <a:spcAft>
                <a:spcPts val="0"/>
              </a:spcAft>
              <a:buNone/>
            </a:pPr>
            <a:r>
              <a:rPr lang="fr" sz="1300"/>
              <a:t>Ainsi, il aide à la préparation d'objectifs et de stratégies diversifiées pour répondre aux situations identifiées. Il ouvre une piste pour l'arbre à objectifs. </a:t>
            </a:r>
            <a:endParaRPr sz="1300"/>
          </a:p>
          <a:p>
            <a:pPr marL="0" lvl="0" indent="0" algn="l" rtl="0">
              <a:spcBef>
                <a:spcPts val="600"/>
              </a:spcBef>
              <a:spcAft>
                <a:spcPts val="0"/>
              </a:spcAft>
              <a:buNone/>
            </a:pPr>
            <a:endParaRPr sz="1300"/>
          </a:p>
        </p:txBody>
      </p:sp>
      <p:pic>
        <p:nvPicPr>
          <p:cNvPr id="242" name="Google Shape;242;p25"/>
          <p:cNvPicPr preferRelativeResize="0"/>
          <p:nvPr/>
        </p:nvPicPr>
        <p:blipFill>
          <a:blip r:embed="rId3">
            <a:alphaModFix/>
          </a:blip>
          <a:stretch>
            <a:fillRect/>
          </a:stretch>
        </p:blipFill>
        <p:spPr>
          <a:xfrm>
            <a:off x="5588925" y="152400"/>
            <a:ext cx="2502000" cy="25020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26"/>
          <p:cNvSpPr txBox="1">
            <a:spLocks noGrp="1"/>
          </p:cNvSpPr>
          <p:nvPr>
            <p:ph type="body" idx="2"/>
          </p:nvPr>
        </p:nvSpPr>
        <p:spPr>
          <a:xfrm>
            <a:off x="844425" y="3984700"/>
            <a:ext cx="7568100" cy="826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b="1">
              <a:solidFill>
                <a:schemeClr val="dk2"/>
              </a:solidFill>
            </a:endParaRPr>
          </a:p>
          <a:p>
            <a:pPr marL="0" lvl="0" indent="0" algn="l" rtl="0">
              <a:spcBef>
                <a:spcPts val="1000"/>
              </a:spcBef>
              <a:spcAft>
                <a:spcPts val="0"/>
              </a:spcAft>
              <a:buNone/>
            </a:pPr>
            <a:r>
              <a:rPr lang="fr" sz="1200" b="1">
                <a:solidFill>
                  <a:schemeClr val="dk2"/>
                </a:solidFill>
              </a:rPr>
              <a:t>Pour aller aller loin</a:t>
            </a:r>
            <a:endParaRPr sz="1200" b="1">
              <a:solidFill>
                <a:schemeClr val="dk2"/>
              </a:solidFill>
            </a:endParaRPr>
          </a:p>
          <a:p>
            <a:pPr marL="0" marR="0" lvl="0" indent="0" algn="l" rtl="0">
              <a:lnSpc>
                <a:spcPct val="100000"/>
              </a:lnSpc>
              <a:spcBef>
                <a:spcPts val="0"/>
              </a:spcBef>
              <a:spcAft>
                <a:spcPts val="1000"/>
              </a:spcAft>
              <a:buNone/>
            </a:pPr>
            <a:r>
              <a:rPr lang="fr" sz="1200" i="1" u="sng">
                <a:solidFill>
                  <a:schemeClr val="hlink"/>
                </a:solidFill>
              </a:rPr>
              <a:t>http://www.gestionorienteeverslimpact.org/tool/arbre-à-problèmes-et-arbre-des-objectifs</a:t>
            </a:r>
            <a:endParaRPr sz="1200" i="1" u="sng">
              <a:solidFill>
                <a:schemeClr val="hlink"/>
              </a:solidFill>
            </a:endParaRPr>
          </a:p>
        </p:txBody>
      </p:sp>
      <p:sp>
        <p:nvSpPr>
          <p:cNvPr id="248" name="Google Shape;248;p26"/>
          <p:cNvSpPr txBox="1">
            <a:spLocks noGrp="1"/>
          </p:cNvSpPr>
          <p:nvPr>
            <p:ph type="title"/>
          </p:nvPr>
        </p:nvSpPr>
        <p:spPr>
          <a:xfrm>
            <a:off x="844425" y="5600"/>
            <a:ext cx="61014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a:pPr>
            <a:r>
              <a:rPr lang="fr"/>
              <a:t>Arbre à problèmes</a:t>
            </a:r>
            <a:endParaRPr/>
          </a:p>
        </p:txBody>
      </p:sp>
      <p:sp>
        <p:nvSpPr>
          <p:cNvPr id="249" name="Google Shape;249;p26"/>
          <p:cNvSpPr txBox="1">
            <a:spLocks noGrp="1"/>
          </p:cNvSpPr>
          <p:nvPr>
            <p:ph type="body" idx="2"/>
          </p:nvPr>
        </p:nvSpPr>
        <p:spPr>
          <a:xfrm>
            <a:off x="844425" y="1281600"/>
            <a:ext cx="3611100"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Comment l’utiliser ? </a:t>
            </a:r>
            <a:endParaRPr sz="1300"/>
          </a:p>
          <a:p>
            <a:pPr marL="0" lvl="0" indent="0" algn="l" rtl="0">
              <a:spcBef>
                <a:spcPts val="600"/>
              </a:spcBef>
              <a:spcAft>
                <a:spcPts val="0"/>
              </a:spcAft>
              <a:buNone/>
            </a:pPr>
            <a:r>
              <a:rPr lang="fr" sz="1300"/>
              <a:t>Le principe est de réfléchir aux relations de causes à effet entre les différents facteurs liés aux problèmes identifiés. En partant du problème énoncé, l’enchaînement des causes est présenté sous la forme de racines, et celui des conséquences de branches. </a:t>
            </a:r>
            <a:endParaRPr sz="1300"/>
          </a:p>
          <a:p>
            <a:pPr marL="0" lvl="0" indent="0" algn="l" rtl="0">
              <a:spcBef>
                <a:spcPts val="600"/>
              </a:spcBef>
              <a:spcAft>
                <a:spcPts val="0"/>
              </a:spcAft>
              <a:buNone/>
            </a:pPr>
            <a:r>
              <a:rPr lang="fr" sz="1300"/>
              <a:t>La procédure consiste à :</a:t>
            </a:r>
            <a:endParaRPr sz="1300"/>
          </a:p>
          <a:p>
            <a:pPr marL="0" lvl="0" indent="0" algn="l" rtl="0">
              <a:spcBef>
                <a:spcPts val="600"/>
              </a:spcBef>
              <a:spcAft>
                <a:spcPts val="0"/>
              </a:spcAft>
              <a:buNone/>
            </a:pPr>
            <a:r>
              <a:rPr lang="fr" sz="1300" b="1"/>
              <a:t>(i) énoncer avec précision le problème central</a:t>
            </a:r>
            <a:r>
              <a:rPr lang="fr" sz="1300"/>
              <a:t> qui représente la base du tronc de l’arbre, après une réflexion sur les problèmes majeurs identifiés. </a:t>
            </a:r>
            <a:endParaRPr sz="1300"/>
          </a:p>
        </p:txBody>
      </p:sp>
      <p:sp>
        <p:nvSpPr>
          <p:cNvPr id="250" name="Google Shape;250;p26"/>
          <p:cNvSpPr txBox="1">
            <a:spLocks noGrp="1"/>
          </p:cNvSpPr>
          <p:nvPr>
            <p:ph type="body" idx="2"/>
          </p:nvPr>
        </p:nvSpPr>
        <p:spPr>
          <a:xfrm>
            <a:off x="4543956" y="1281600"/>
            <a:ext cx="3868500"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(ii) déterminer les causes principales et secondaires</a:t>
            </a:r>
            <a:r>
              <a:rPr lang="fr" sz="1300"/>
              <a:t> du problème central sur la base de données existantes ou sur des observations directes (ces causes constituent les racines de l'arbre). </a:t>
            </a:r>
            <a:endParaRPr sz="1300"/>
          </a:p>
          <a:p>
            <a:pPr marL="0" lvl="0" indent="0" algn="l" rtl="0">
              <a:spcBef>
                <a:spcPts val="600"/>
              </a:spcBef>
              <a:spcAft>
                <a:spcPts val="0"/>
              </a:spcAft>
              <a:buNone/>
            </a:pPr>
            <a:r>
              <a:rPr lang="fr" sz="1300" b="1"/>
              <a:t>(iii) définir les conséquences du problème central </a:t>
            </a:r>
            <a:r>
              <a:rPr lang="fr" sz="1300"/>
              <a:t>qui représentent les branches de l'arbre et leurs effets secondaires en constituent les ramifications.</a:t>
            </a:r>
            <a:endParaRPr sz="1300"/>
          </a:p>
          <a:p>
            <a:pPr marL="0" lvl="0" indent="0" algn="l" rtl="0">
              <a:spcBef>
                <a:spcPts val="600"/>
              </a:spcBef>
              <a:spcAft>
                <a:spcPts val="0"/>
              </a:spcAft>
              <a:buNone/>
            </a:pPr>
            <a:r>
              <a:rPr lang="fr" sz="1300"/>
              <a:t>L’identification des causes et des conséquences facilite la formulation de propositions de solutions pertinentes. </a:t>
            </a:r>
            <a:endParaRPr sz="1300"/>
          </a:p>
          <a:p>
            <a:pPr marL="0" lvl="0" indent="0" algn="l" rtl="0">
              <a:spcBef>
                <a:spcPts val="600"/>
              </a:spcBef>
              <a:spcAft>
                <a:spcPts val="0"/>
              </a:spcAft>
              <a:buNone/>
            </a:pPr>
            <a:r>
              <a:rPr lang="fr" sz="1300"/>
              <a:t>L’arbre à problèmes offre notamment un cadre pour définir la stratégie du projet à concevoir.</a:t>
            </a:r>
            <a:endParaRPr sz="1200" i="1" u="sng">
              <a:solidFill>
                <a:schemeClr val="hlink"/>
              </a:solidFill>
            </a:endParaRPr>
          </a:p>
        </p:txBody>
      </p:sp>
      <p:sp>
        <p:nvSpPr>
          <p:cNvPr id="251" name="Google Shape;251;p26"/>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14</a:t>
            </a:fld>
            <a:endParaRPr/>
          </a:p>
        </p:txBody>
      </p:sp>
      <p:sp>
        <p:nvSpPr>
          <p:cNvPr id="252" name="Google Shape;252;p26"/>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14</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pic>
        <p:nvPicPr>
          <p:cNvPr id="257" name="Google Shape;257;p27"/>
          <p:cNvPicPr preferRelativeResize="0"/>
          <p:nvPr/>
        </p:nvPicPr>
        <p:blipFill>
          <a:blip r:embed="rId3">
            <a:alphaModFix/>
          </a:blip>
          <a:stretch>
            <a:fillRect/>
          </a:stretch>
        </p:blipFill>
        <p:spPr>
          <a:xfrm>
            <a:off x="2436876" y="773675"/>
            <a:ext cx="4590675" cy="4183549"/>
          </a:xfrm>
          <a:prstGeom prst="rect">
            <a:avLst/>
          </a:prstGeom>
          <a:noFill/>
          <a:ln>
            <a:noFill/>
          </a:ln>
        </p:spPr>
      </p:pic>
      <p:sp>
        <p:nvSpPr>
          <p:cNvPr id="258" name="Google Shape;258;p27"/>
          <p:cNvSpPr txBox="1">
            <a:spLocks noGrp="1"/>
          </p:cNvSpPr>
          <p:nvPr>
            <p:ph type="title"/>
          </p:nvPr>
        </p:nvSpPr>
        <p:spPr>
          <a:xfrm>
            <a:off x="844425" y="5600"/>
            <a:ext cx="61014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a:pPr>
            <a:r>
              <a:rPr lang="fr"/>
              <a:t>Arbre à problèmes</a:t>
            </a:r>
            <a:endParaRPr/>
          </a:p>
          <a:p>
            <a:pPr marL="457200" lvl="0" indent="0" algn="l" rtl="0">
              <a:spcBef>
                <a:spcPts val="0"/>
              </a:spcBef>
              <a:spcAft>
                <a:spcPts val="0"/>
              </a:spcAft>
              <a:buNone/>
            </a:pPr>
            <a:endParaRPr/>
          </a:p>
        </p:txBody>
      </p:sp>
      <p:sp>
        <p:nvSpPr>
          <p:cNvPr id="259" name="Google Shape;259;p27"/>
          <p:cNvSpPr txBox="1">
            <a:spLocks noGrp="1"/>
          </p:cNvSpPr>
          <p:nvPr>
            <p:ph type="body" idx="2"/>
          </p:nvPr>
        </p:nvSpPr>
        <p:spPr>
          <a:xfrm>
            <a:off x="844425" y="1140000"/>
            <a:ext cx="4670700" cy="407400"/>
          </a:xfrm>
          <a:prstGeom prst="rect">
            <a:avLst/>
          </a:prstGeom>
        </p:spPr>
        <p:txBody>
          <a:bodyPr spcFirstLastPara="1" wrap="square" lIns="91425" tIns="91425" rIns="90000" bIns="91425" anchor="t" anchorCtr="0">
            <a:noAutofit/>
          </a:bodyPr>
          <a:lstStyle/>
          <a:p>
            <a:pPr marL="0" lvl="0" indent="0" algn="l" rtl="0">
              <a:spcBef>
                <a:spcPts val="600"/>
              </a:spcBef>
              <a:spcAft>
                <a:spcPts val="0"/>
              </a:spcAft>
              <a:buNone/>
            </a:pPr>
            <a:r>
              <a:rPr lang="fr" sz="1300" b="1"/>
              <a:t>Illustration</a:t>
            </a:r>
            <a:endParaRPr sz="1300"/>
          </a:p>
        </p:txBody>
      </p:sp>
      <p:sp>
        <p:nvSpPr>
          <p:cNvPr id="260" name="Google Shape;260;p27"/>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15</a:t>
            </a:fld>
            <a:endParaRPr/>
          </a:p>
        </p:txBody>
      </p:sp>
      <p:sp>
        <p:nvSpPr>
          <p:cNvPr id="261" name="Google Shape;261;p27"/>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15</a:t>
            </a:fld>
            <a:endParaRPr/>
          </a:p>
        </p:txBody>
      </p:sp>
      <p:sp>
        <p:nvSpPr>
          <p:cNvPr id="262" name="Google Shape;262;p27"/>
          <p:cNvSpPr/>
          <p:nvPr/>
        </p:nvSpPr>
        <p:spPr>
          <a:xfrm>
            <a:off x="3885606" y="2986191"/>
            <a:ext cx="1964358" cy="305748"/>
          </a:xfrm>
          <a:prstGeom prst="flowChartTerminator">
            <a:avLst/>
          </a:prstGeom>
          <a:solidFill>
            <a:schemeClr val="lt1"/>
          </a:solidFill>
          <a:ln w="9525" cap="flat" cmpd="sng">
            <a:solidFill>
              <a:srgbClr val="333333"/>
            </a:solidFill>
            <a:prstDash val="dot"/>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 sz="1200" b="1">
                <a:solidFill>
                  <a:schemeClr val="dk1"/>
                </a:solidFill>
                <a:latin typeface="Source Sans Pro"/>
                <a:ea typeface="Source Sans Pro"/>
                <a:cs typeface="Source Sans Pro"/>
                <a:sym typeface="Source Sans Pro"/>
              </a:rPr>
              <a:t>Problème central</a:t>
            </a:r>
            <a:endParaRPr sz="1200" b="1">
              <a:solidFill>
                <a:schemeClr val="dk1"/>
              </a:solidFill>
              <a:latin typeface="Source Sans Pro"/>
              <a:ea typeface="Source Sans Pro"/>
              <a:cs typeface="Source Sans Pro"/>
              <a:sym typeface="Source Sans Pro"/>
            </a:endParaRPr>
          </a:p>
        </p:txBody>
      </p:sp>
      <p:sp>
        <p:nvSpPr>
          <p:cNvPr id="263" name="Google Shape;263;p27"/>
          <p:cNvSpPr/>
          <p:nvPr/>
        </p:nvSpPr>
        <p:spPr>
          <a:xfrm>
            <a:off x="6159110" y="1891836"/>
            <a:ext cx="668844" cy="365526"/>
          </a:xfrm>
          <a:prstGeom prst="flowChartTerminator">
            <a:avLst/>
          </a:prstGeom>
          <a:solidFill>
            <a:schemeClr val="lt1"/>
          </a:solidFill>
          <a:ln w="9525" cap="flat" cmpd="sng">
            <a:solidFill>
              <a:srgbClr val="333333"/>
            </a:solidFill>
            <a:prstDash val="dot"/>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 sz="1200" b="1">
                <a:solidFill>
                  <a:schemeClr val="dk1"/>
                </a:solidFill>
                <a:latin typeface="Source Sans Pro"/>
                <a:ea typeface="Source Sans Pro"/>
                <a:cs typeface="Source Sans Pro"/>
                <a:sym typeface="Source Sans Pro"/>
              </a:rPr>
              <a:t>Effet</a:t>
            </a:r>
            <a:endParaRPr sz="1200" b="1">
              <a:solidFill>
                <a:schemeClr val="dk1"/>
              </a:solidFill>
              <a:latin typeface="Source Sans Pro"/>
              <a:ea typeface="Source Sans Pro"/>
              <a:cs typeface="Source Sans Pro"/>
              <a:sym typeface="Source Sans Pro"/>
            </a:endParaRPr>
          </a:p>
        </p:txBody>
      </p:sp>
      <p:sp>
        <p:nvSpPr>
          <p:cNvPr id="264" name="Google Shape;264;p27"/>
          <p:cNvSpPr/>
          <p:nvPr/>
        </p:nvSpPr>
        <p:spPr>
          <a:xfrm>
            <a:off x="3733200" y="3835549"/>
            <a:ext cx="2175984" cy="570078"/>
          </a:xfrm>
          <a:prstGeom prst="flowChartTerminator">
            <a:avLst/>
          </a:prstGeom>
          <a:solidFill>
            <a:schemeClr val="lt1"/>
          </a:solidFill>
          <a:ln w="9525" cap="flat" cmpd="sng">
            <a:solidFill>
              <a:schemeClr val="dk1"/>
            </a:solidFill>
            <a:prstDash val="dot"/>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 sz="1200" b="1">
                <a:solidFill>
                  <a:schemeClr val="dk1"/>
                </a:solidFill>
                <a:latin typeface="Source Sans Pro"/>
                <a:ea typeface="Source Sans Pro"/>
                <a:cs typeface="Source Sans Pro"/>
                <a:sym typeface="Source Sans Pro"/>
              </a:rPr>
              <a:t>Causes et origines des problèmes</a:t>
            </a:r>
            <a:endParaRPr sz="1200" b="1">
              <a:solidFill>
                <a:schemeClr val="dk1"/>
              </a:solidFill>
              <a:latin typeface="Source Sans Pro"/>
              <a:ea typeface="Source Sans Pro"/>
              <a:cs typeface="Source Sans Pro"/>
              <a:sym typeface="Source Sans Pro"/>
            </a:endParaRPr>
          </a:p>
        </p:txBody>
      </p:sp>
      <p:sp>
        <p:nvSpPr>
          <p:cNvPr id="265" name="Google Shape;265;p27"/>
          <p:cNvSpPr/>
          <p:nvPr/>
        </p:nvSpPr>
        <p:spPr>
          <a:xfrm>
            <a:off x="5358760" y="1160949"/>
            <a:ext cx="668844" cy="365526"/>
          </a:xfrm>
          <a:prstGeom prst="flowChartTerminator">
            <a:avLst/>
          </a:prstGeom>
          <a:solidFill>
            <a:schemeClr val="lt1"/>
          </a:solidFill>
          <a:ln w="9525" cap="flat" cmpd="sng">
            <a:solidFill>
              <a:srgbClr val="333333"/>
            </a:solidFill>
            <a:prstDash val="dot"/>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 sz="1200" b="1">
                <a:solidFill>
                  <a:schemeClr val="dk1"/>
                </a:solidFill>
                <a:latin typeface="Source Sans Pro"/>
                <a:ea typeface="Source Sans Pro"/>
                <a:cs typeface="Source Sans Pro"/>
                <a:sym typeface="Source Sans Pro"/>
              </a:rPr>
              <a:t>Effet</a:t>
            </a:r>
            <a:endParaRPr sz="1200" b="1">
              <a:solidFill>
                <a:schemeClr val="dk1"/>
              </a:solidFill>
              <a:latin typeface="Source Sans Pro"/>
              <a:ea typeface="Source Sans Pro"/>
              <a:cs typeface="Source Sans Pro"/>
              <a:sym typeface="Source Sans Pro"/>
            </a:endParaRPr>
          </a:p>
        </p:txBody>
      </p:sp>
      <p:sp>
        <p:nvSpPr>
          <p:cNvPr id="266" name="Google Shape;266;p27"/>
          <p:cNvSpPr/>
          <p:nvPr/>
        </p:nvSpPr>
        <p:spPr>
          <a:xfrm>
            <a:off x="3560710" y="2460586"/>
            <a:ext cx="668844" cy="365526"/>
          </a:xfrm>
          <a:prstGeom prst="flowChartTerminator">
            <a:avLst/>
          </a:prstGeom>
          <a:solidFill>
            <a:schemeClr val="lt1"/>
          </a:solidFill>
          <a:ln w="9525" cap="flat" cmpd="sng">
            <a:solidFill>
              <a:srgbClr val="333333"/>
            </a:solidFill>
            <a:prstDash val="dot"/>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 sz="1200" b="1">
                <a:solidFill>
                  <a:schemeClr val="dk1"/>
                </a:solidFill>
                <a:latin typeface="Source Sans Pro"/>
                <a:ea typeface="Source Sans Pro"/>
                <a:cs typeface="Source Sans Pro"/>
                <a:sym typeface="Source Sans Pro"/>
              </a:rPr>
              <a:t>Effet</a:t>
            </a:r>
            <a:endParaRPr sz="1200" b="1">
              <a:solidFill>
                <a:schemeClr val="dk1"/>
              </a:solidFill>
              <a:latin typeface="Source Sans Pro"/>
              <a:ea typeface="Source Sans Pro"/>
              <a:cs typeface="Source Sans Pro"/>
              <a:sym typeface="Source Sans Pro"/>
            </a:endParaRPr>
          </a:p>
        </p:txBody>
      </p:sp>
      <p:sp>
        <p:nvSpPr>
          <p:cNvPr id="267" name="Google Shape;267;p27"/>
          <p:cNvSpPr/>
          <p:nvPr/>
        </p:nvSpPr>
        <p:spPr>
          <a:xfrm>
            <a:off x="4273785" y="1045236"/>
            <a:ext cx="668844" cy="365526"/>
          </a:xfrm>
          <a:prstGeom prst="flowChartTerminator">
            <a:avLst/>
          </a:prstGeom>
          <a:solidFill>
            <a:schemeClr val="lt1"/>
          </a:solidFill>
          <a:ln w="9525" cap="flat" cmpd="sng">
            <a:solidFill>
              <a:srgbClr val="333333"/>
            </a:solidFill>
            <a:prstDash val="dot"/>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 sz="1200" b="1">
                <a:solidFill>
                  <a:schemeClr val="dk1"/>
                </a:solidFill>
                <a:latin typeface="Source Sans Pro"/>
                <a:ea typeface="Source Sans Pro"/>
                <a:cs typeface="Source Sans Pro"/>
                <a:sym typeface="Source Sans Pro"/>
              </a:rPr>
              <a:t>Effet</a:t>
            </a:r>
            <a:endParaRPr sz="1200" b="1">
              <a:solidFill>
                <a:schemeClr val="dk1"/>
              </a:solidFill>
              <a:latin typeface="Source Sans Pro"/>
              <a:ea typeface="Source Sans Pro"/>
              <a:cs typeface="Source Sans Pro"/>
              <a:sym typeface="Source Sans Pro"/>
            </a:endParaRPr>
          </a:p>
        </p:txBody>
      </p:sp>
      <p:sp>
        <p:nvSpPr>
          <p:cNvPr id="268" name="Google Shape;268;p27"/>
          <p:cNvSpPr/>
          <p:nvPr/>
        </p:nvSpPr>
        <p:spPr>
          <a:xfrm>
            <a:off x="3093735" y="1160949"/>
            <a:ext cx="668844" cy="365526"/>
          </a:xfrm>
          <a:prstGeom prst="flowChartTerminator">
            <a:avLst/>
          </a:prstGeom>
          <a:solidFill>
            <a:schemeClr val="lt1"/>
          </a:solidFill>
          <a:ln w="9525" cap="flat" cmpd="sng">
            <a:solidFill>
              <a:srgbClr val="333333"/>
            </a:solidFill>
            <a:prstDash val="dot"/>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 sz="1200" b="1">
                <a:solidFill>
                  <a:schemeClr val="dk1"/>
                </a:solidFill>
                <a:latin typeface="Source Sans Pro"/>
                <a:ea typeface="Source Sans Pro"/>
                <a:cs typeface="Source Sans Pro"/>
                <a:sym typeface="Source Sans Pro"/>
              </a:rPr>
              <a:t>Effet</a:t>
            </a:r>
            <a:endParaRPr sz="1200" b="1">
              <a:solidFill>
                <a:schemeClr val="dk1"/>
              </a:solidFill>
              <a:latin typeface="Source Sans Pro"/>
              <a:ea typeface="Source Sans Pro"/>
              <a:cs typeface="Source Sans Pro"/>
              <a:sym typeface="Source Sans Pro"/>
            </a:endParaRPr>
          </a:p>
        </p:txBody>
      </p:sp>
      <p:sp>
        <p:nvSpPr>
          <p:cNvPr id="269" name="Google Shape;269;p27"/>
          <p:cNvSpPr/>
          <p:nvPr/>
        </p:nvSpPr>
        <p:spPr>
          <a:xfrm>
            <a:off x="2572760" y="2095061"/>
            <a:ext cx="668844" cy="365526"/>
          </a:xfrm>
          <a:prstGeom prst="flowChartTerminator">
            <a:avLst/>
          </a:prstGeom>
          <a:solidFill>
            <a:schemeClr val="lt1"/>
          </a:solidFill>
          <a:ln w="9525" cap="flat" cmpd="sng">
            <a:solidFill>
              <a:srgbClr val="333333"/>
            </a:solidFill>
            <a:prstDash val="dot"/>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 sz="1200" b="1">
                <a:solidFill>
                  <a:schemeClr val="dk1"/>
                </a:solidFill>
                <a:latin typeface="Source Sans Pro"/>
                <a:ea typeface="Source Sans Pro"/>
                <a:cs typeface="Source Sans Pro"/>
                <a:sym typeface="Source Sans Pro"/>
              </a:rPr>
              <a:t>Effet</a:t>
            </a:r>
            <a:endParaRPr sz="1200" b="1">
              <a:solidFill>
                <a:schemeClr val="dk1"/>
              </a:solidFill>
              <a:latin typeface="Source Sans Pro"/>
              <a:ea typeface="Source Sans Pro"/>
              <a:cs typeface="Source Sans Pro"/>
              <a:sym typeface="Source Sans Pro"/>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28"/>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16</a:t>
            </a:fld>
            <a:endParaRPr/>
          </a:p>
        </p:txBody>
      </p:sp>
      <p:sp>
        <p:nvSpPr>
          <p:cNvPr id="275" name="Google Shape;275;p28"/>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16</a:t>
            </a:fld>
            <a:endParaRPr/>
          </a:p>
        </p:txBody>
      </p:sp>
      <p:sp>
        <p:nvSpPr>
          <p:cNvPr id="276" name="Google Shape;276;p28"/>
          <p:cNvSpPr txBox="1">
            <a:spLocks noGrp="1"/>
          </p:cNvSpPr>
          <p:nvPr>
            <p:ph type="title"/>
          </p:nvPr>
        </p:nvSpPr>
        <p:spPr>
          <a:xfrm>
            <a:off x="844425" y="5600"/>
            <a:ext cx="6101400" cy="1140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endParaRPr/>
          </a:p>
          <a:p>
            <a:pPr marL="457200" lvl="0" indent="-381000" algn="l" rtl="0">
              <a:spcBef>
                <a:spcPts val="0"/>
              </a:spcBef>
              <a:spcAft>
                <a:spcPts val="0"/>
              </a:spcAft>
              <a:buSzPts val="2400"/>
              <a:buAutoNum type="arabicPeriod" startAt="2"/>
            </a:pPr>
            <a:r>
              <a:rPr lang="fr"/>
              <a:t>Arbre à objectifs</a:t>
            </a:r>
            <a:endParaRPr/>
          </a:p>
          <a:p>
            <a:pPr marL="0" lvl="0" indent="0" algn="l" rtl="0">
              <a:spcBef>
                <a:spcPts val="0"/>
              </a:spcBef>
              <a:spcAft>
                <a:spcPts val="0"/>
              </a:spcAft>
              <a:buNone/>
            </a:pPr>
            <a:endParaRPr/>
          </a:p>
        </p:txBody>
      </p:sp>
      <p:sp>
        <p:nvSpPr>
          <p:cNvPr id="277" name="Google Shape;277;p28"/>
          <p:cNvSpPr txBox="1">
            <a:spLocks noGrp="1"/>
          </p:cNvSpPr>
          <p:nvPr>
            <p:ph type="body" idx="2"/>
          </p:nvPr>
        </p:nvSpPr>
        <p:spPr>
          <a:xfrm>
            <a:off x="6386450" y="114675"/>
            <a:ext cx="2410800" cy="697800"/>
          </a:xfrm>
          <a:prstGeom prst="rect">
            <a:avLst/>
          </a:prstGeom>
          <a:solidFill>
            <a:schemeClr val="lt1"/>
          </a:solidFill>
        </p:spPr>
        <p:txBody>
          <a:bodyPr spcFirstLastPara="1" wrap="square" lIns="91425" tIns="91425" rIns="90000" bIns="91425" anchor="t" anchorCtr="0">
            <a:noAutofit/>
          </a:bodyPr>
          <a:lstStyle/>
          <a:p>
            <a:pPr marL="0" lvl="0" indent="0" algn="r" rtl="0">
              <a:spcBef>
                <a:spcPts val="600"/>
              </a:spcBef>
              <a:spcAft>
                <a:spcPts val="0"/>
              </a:spcAft>
              <a:buNone/>
            </a:pPr>
            <a:r>
              <a:rPr lang="fr" sz="1300" b="1"/>
              <a:t>Arbre à problèmes d’un projet de construction de latrines</a:t>
            </a:r>
            <a:endParaRPr sz="1300" b="1"/>
          </a:p>
        </p:txBody>
      </p:sp>
      <p:sp>
        <p:nvSpPr>
          <p:cNvPr id="278" name="Google Shape;278;p28"/>
          <p:cNvSpPr/>
          <p:nvPr/>
        </p:nvSpPr>
        <p:spPr>
          <a:xfrm>
            <a:off x="3760925" y="1981875"/>
            <a:ext cx="3116400" cy="515700"/>
          </a:xfrm>
          <a:prstGeom prst="roundRect">
            <a:avLst>
              <a:gd name="adj" fmla="val 16667"/>
            </a:avLst>
          </a:pr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 sz="700">
                <a:solidFill>
                  <a:schemeClr val="lt1"/>
                </a:solidFill>
                <a:latin typeface="Source Sans Pro"/>
                <a:ea typeface="Source Sans Pro"/>
                <a:cs typeface="Source Sans Pro"/>
                <a:sym typeface="Source Sans Pro"/>
              </a:rPr>
              <a:t>Problème de démarrage (central) : Les membres de la collectivité dans la rivière Delta contribuent à la mauvaise qualité de l'eau de la rivière en raison de pratiques non hygiéniques comme le déversement de déchets fécaux dans la rivière.</a:t>
            </a:r>
            <a:endParaRPr sz="700">
              <a:solidFill>
                <a:schemeClr val="lt1"/>
              </a:solidFill>
              <a:latin typeface="Source Sans Pro"/>
              <a:ea typeface="Source Sans Pro"/>
              <a:cs typeface="Source Sans Pro"/>
              <a:sym typeface="Source Sans Pro"/>
            </a:endParaRPr>
          </a:p>
        </p:txBody>
      </p:sp>
      <p:sp>
        <p:nvSpPr>
          <p:cNvPr id="279" name="Google Shape;279;p28"/>
          <p:cNvSpPr/>
          <p:nvPr/>
        </p:nvSpPr>
        <p:spPr>
          <a:xfrm>
            <a:off x="2236675" y="945600"/>
            <a:ext cx="1302000" cy="515700"/>
          </a:xfrm>
          <a:prstGeom prst="roundRect">
            <a:avLst>
              <a:gd name="adj" fmla="val 16667"/>
            </a:avLst>
          </a:pr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 sz="700">
                <a:solidFill>
                  <a:schemeClr val="lt1"/>
                </a:solidFill>
                <a:latin typeface="Source Sans Pro"/>
                <a:ea typeface="Source Sans Pro"/>
                <a:cs typeface="Source Sans Pro"/>
                <a:sym typeface="Source Sans Pro"/>
              </a:rPr>
              <a:t>Effet direct : incidence plus élevée des maladies  d'origine hydrique dans la</a:t>
            </a:r>
            <a:endParaRPr sz="700">
              <a:solidFill>
                <a:schemeClr val="lt1"/>
              </a:solidFill>
              <a:latin typeface="Source Sans Pro"/>
              <a:ea typeface="Source Sans Pro"/>
              <a:cs typeface="Source Sans Pro"/>
              <a:sym typeface="Source Sans Pro"/>
            </a:endParaRPr>
          </a:p>
          <a:p>
            <a:pPr marL="0" lvl="0" indent="0" algn="ctr" rtl="0">
              <a:spcBef>
                <a:spcPts val="0"/>
              </a:spcBef>
              <a:spcAft>
                <a:spcPts val="0"/>
              </a:spcAft>
              <a:buNone/>
            </a:pPr>
            <a:r>
              <a:rPr lang="fr" sz="700">
                <a:solidFill>
                  <a:schemeClr val="lt1"/>
                </a:solidFill>
                <a:latin typeface="Source Sans Pro"/>
                <a:ea typeface="Source Sans Pro"/>
                <a:cs typeface="Source Sans Pro"/>
                <a:sym typeface="Source Sans Pro"/>
              </a:rPr>
              <a:t>collectivité.</a:t>
            </a:r>
            <a:endParaRPr sz="700">
              <a:solidFill>
                <a:schemeClr val="lt1"/>
              </a:solidFill>
              <a:latin typeface="Source Sans Pro"/>
              <a:ea typeface="Source Sans Pro"/>
              <a:cs typeface="Source Sans Pro"/>
              <a:sym typeface="Source Sans Pro"/>
            </a:endParaRPr>
          </a:p>
        </p:txBody>
      </p:sp>
      <p:sp>
        <p:nvSpPr>
          <p:cNvPr id="280" name="Google Shape;280;p28"/>
          <p:cNvSpPr/>
          <p:nvPr/>
        </p:nvSpPr>
        <p:spPr>
          <a:xfrm>
            <a:off x="6343450" y="945600"/>
            <a:ext cx="1302000" cy="515700"/>
          </a:xfrm>
          <a:prstGeom prst="roundRect">
            <a:avLst>
              <a:gd name="adj" fmla="val 16667"/>
            </a:avLst>
          </a:pr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 sz="700">
                <a:solidFill>
                  <a:schemeClr val="lt1"/>
                </a:solidFill>
                <a:latin typeface="Source Sans Pro"/>
                <a:ea typeface="Source Sans Pro"/>
                <a:cs typeface="Source Sans Pro"/>
                <a:sym typeface="Source Sans Pro"/>
              </a:rPr>
              <a:t>Effet direct : l'écosystème est affecté par la baisse de la qualité de l'eau de la rivière.</a:t>
            </a:r>
            <a:endParaRPr sz="700">
              <a:solidFill>
                <a:schemeClr val="lt1"/>
              </a:solidFill>
              <a:latin typeface="Source Sans Pro"/>
              <a:ea typeface="Source Sans Pro"/>
              <a:cs typeface="Source Sans Pro"/>
              <a:sym typeface="Source Sans Pro"/>
            </a:endParaRPr>
          </a:p>
        </p:txBody>
      </p:sp>
      <p:sp>
        <p:nvSpPr>
          <p:cNvPr id="281" name="Google Shape;281;p28"/>
          <p:cNvSpPr/>
          <p:nvPr/>
        </p:nvSpPr>
        <p:spPr>
          <a:xfrm>
            <a:off x="1830325" y="3003675"/>
            <a:ext cx="1302000" cy="515700"/>
          </a:xfrm>
          <a:prstGeom prst="roundRect">
            <a:avLst>
              <a:gd name="adj" fmla="val 16667"/>
            </a:avLst>
          </a:prstGeom>
          <a:solidFill>
            <a:schemeClr val="accent3"/>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 sz="700">
                <a:solidFill>
                  <a:schemeClr val="lt1"/>
                </a:solidFill>
                <a:latin typeface="Source Sans Pro"/>
                <a:ea typeface="Source Sans Pro"/>
                <a:cs typeface="Source Sans Pro"/>
                <a:sym typeface="Source Sans Pro"/>
              </a:rPr>
              <a:t>Cause: La communauté n'est pas consciente des dangers de déverser ses déchets dans la rivière.</a:t>
            </a:r>
            <a:endParaRPr sz="700">
              <a:solidFill>
                <a:schemeClr val="lt1"/>
              </a:solidFill>
              <a:latin typeface="Source Sans Pro"/>
              <a:ea typeface="Source Sans Pro"/>
              <a:cs typeface="Source Sans Pro"/>
              <a:sym typeface="Source Sans Pro"/>
            </a:endParaRPr>
          </a:p>
        </p:txBody>
      </p:sp>
      <p:sp>
        <p:nvSpPr>
          <p:cNvPr id="282" name="Google Shape;282;p28"/>
          <p:cNvSpPr/>
          <p:nvPr/>
        </p:nvSpPr>
        <p:spPr>
          <a:xfrm>
            <a:off x="5037500" y="3003700"/>
            <a:ext cx="1302000" cy="515700"/>
          </a:xfrm>
          <a:prstGeom prst="roundRect">
            <a:avLst>
              <a:gd name="adj" fmla="val 16667"/>
            </a:avLst>
          </a:prstGeom>
          <a:solidFill>
            <a:schemeClr val="accent3"/>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 sz="700">
                <a:solidFill>
                  <a:schemeClr val="lt1"/>
                </a:solidFill>
                <a:latin typeface="Source Sans Pro"/>
                <a:ea typeface="Source Sans Pro"/>
                <a:cs typeface="Source Sans Pro"/>
                <a:sym typeface="Source Sans Pro"/>
              </a:rPr>
              <a:t>Cause: Il n'y a pas d'accès à des latrines</a:t>
            </a:r>
            <a:endParaRPr sz="700">
              <a:solidFill>
                <a:schemeClr val="lt1"/>
              </a:solidFill>
              <a:latin typeface="Source Sans Pro"/>
              <a:ea typeface="Source Sans Pro"/>
              <a:cs typeface="Source Sans Pro"/>
              <a:sym typeface="Source Sans Pro"/>
            </a:endParaRPr>
          </a:p>
          <a:p>
            <a:pPr marL="0" lvl="0" indent="0" algn="ctr" rtl="0">
              <a:spcBef>
                <a:spcPts val="0"/>
              </a:spcBef>
              <a:spcAft>
                <a:spcPts val="0"/>
              </a:spcAft>
              <a:buNone/>
            </a:pPr>
            <a:r>
              <a:rPr lang="fr" sz="700">
                <a:solidFill>
                  <a:schemeClr val="lt1"/>
                </a:solidFill>
                <a:latin typeface="Source Sans Pro"/>
                <a:ea typeface="Source Sans Pro"/>
                <a:cs typeface="Source Sans Pro"/>
                <a:sym typeface="Source Sans Pro"/>
              </a:rPr>
              <a:t>de qualité à Delta River..</a:t>
            </a:r>
            <a:endParaRPr sz="700">
              <a:solidFill>
                <a:schemeClr val="lt1"/>
              </a:solidFill>
              <a:latin typeface="Source Sans Pro"/>
              <a:ea typeface="Source Sans Pro"/>
              <a:cs typeface="Source Sans Pro"/>
              <a:sym typeface="Source Sans Pro"/>
            </a:endParaRPr>
          </a:p>
        </p:txBody>
      </p:sp>
      <p:sp>
        <p:nvSpPr>
          <p:cNvPr id="283" name="Google Shape;283;p28"/>
          <p:cNvSpPr/>
          <p:nvPr/>
        </p:nvSpPr>
        <p:spPr>
          <a:xfrm>
            <a:off x="7373775" y="3003675"/>
            <a:ext cx="1535400" cy="515700"/>
          </a:xfrm>
          <a:prstGeom prst="roundRect">
            <a:avLst>
              <a:gd name="adj" fmla="val 16667"/>
            </a:avLst>
          </a:prstGeom>
          <a:solidFill>
            <a:schemeClr val="accent3"/>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 sz="700">
                <a:solidFill>
                  <a:schemeClr val="lt1"/>
                </a:solidFill>
                <a:latin typeface="Source Sans Pro"/>
                <a:ea typeface="Source Sans Pro"/>
                <a:cs typeface="Source Sans Pro"/>
                <a:sym typeface="Source Sans Pro"/>
              </a:rPr>
              <a:t>Cause : La mauvaise infrastructure des maisons empêche l'installation de systèmes d'égouts dans les  ménages.</a:t>
            </a:r>
            <a:endParaRPr sz="700">
              <a:solidFill>
                <a:schemeClr val="lt1"/>
              </a:solidFill>
              <a:latin typeface="Source Sans Pro"/>
              <a:ea typeface="Source Sans Pro"/>
              <a:cs typeface="Source Sans Pro"/>
              <a:sym typeface="Source Sans Pro"/>
            </a:endParaRPr>
          </a:p>
        </p:txBody>
      </p:sp>
      <p:sp>
        <p:nvSpPr>
          <p:cNvPr id="284" name="Google Shape;284;p28"/>
          <p:cNvSpPr/>
          <p:nvPr/>
        </p:nvSpPr>
        <p:spPr>
          <a:xfrm>
            <a:off x="777775" y="4091300"/>
            <a:ext cx="1417800" cy="697800"/>
          </a:xfrm>
          <a:prstGeom prst="roundRect">
            <a:avLst>
              <a:gd name="adj" fmla="val 16667"/>
            </a:avLst>
          </a:prstGeom>
          <a:solidFill>
            <a:schemeClr val="accent4"/>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 sz="700">
                <a:solidFill>
                  <a:schemeClr val="lt1"/>
                </a:solidFill>
                <a:latin typeface="Source Sans Pro"/>
                <a:ea typeface="Source Sans Pro"/>
                <a:cs typeface="Source Sans Pro"/>
                <a:sym typeface="Source Sans Pro"/>
              </a:rPr>
              <a:t>Sur le plan culturel, la</a:t>
            </a:r>
            <a:endParaRPr sz="700">
              <a:solidFill>
                <a:schemeClr val="lt1"/>
              </a:solidFill>
              <a:latin typeface="Source Sans Pro"/>
              <a:ea typeface="Source Sans Pro"/>
              <a:cs typeface="Source Sans Pro"/>
              <a:sym typeface="Source Sans Pro"/>
            </a:endParaRPr>
          </a:p>
          <a:p>
            <a:pPr marL="0" lvl="0" indent="0" algn="ctr" rtl="0">
              <a:spcBef>
                <a:spcPts val="0"/>
              </a:spcBef>
              <a:spcAft>
                <a:spcPts val="0"/>
              </a:spcAft>
              <a:buNone/>
            </a:pPr>
            <a:r>
              <a:rPr lang="fr" sz="700">
                <a:solidFill>
                  <a:schemeClr val="lt1"/>
                </a:solidFill>
                <a:latin typeface="Source Sans Pro"/>
                <a:ea typeface="Source Sans Pro"/>
                <a:cs typeface="Source Sans Pro"/>
                <a:sym typeface="Source Sans Pro"/>
              </a:rPr>
              <a:t>collectivité a toujours</a:t>
            </a:r>
            <a:endParaRPr sz="700">
              <a:solidFill>
                <a:schemeClr val="lt1"/>
              </a:solidFill>
              <a:latin typeface="Source Sans Pro"/>
              <a:ea typeface="Source Sans Pro"/>
              <a:cs typeface="Source Sans Pro"/>
              <a:sym typeface="Source Sans Pro"/>
            </a:endParaRPr>
          </a:p>
          <a:p>
            <a:pPr marL="0" lvl="0" indent="0" algn="ctr" rtl="0">
              <a:spcBef>
                <a:spcPts val="0"/>
              </a:spcBef>
              <a:spcAft>
                <a:spcPts val="0"/>
              </a:spcAft>
              <a:buNone/>
            </a:pPr>
            <a:r>
              <a:rPr lang="fr" sz="700">
                <a:solidFill>
                  <a:schemeClr val="lt1"/>
                </a:solidFill>
                <a:latin typeface="Source Sans Pro"/>
                <a:ea typeface="Source Sans Pro"/>
                <a:cs typeface="Source Sans Pro"/>
                <a:sym typeface="Source Sans Pro"/>
              </a:rPr>
              <a:t>compté sur le fleuve pour</a:t>
            </a:r>
            <a:endParaRPr sz="700">
              <a:solidFill>
                <a:schemeClr val="lt1"/>
              </a:solidFill>
              <a:latin typeface="Source Sans Pro"/>
              <a:ea typeface="Source Sans Pro"/>
              <a:cs typeface="Source Sans Pro"/>
              <a:sym typeface="Source Sans Pro"/>
            </a:endParaRPr>
          </a:p>
          <a:p>
            <a:pPr marL="0" lvl="0" indent="0" algn="ctr" rtl="0">
              <a:spcBef>
                <a:spcPts val="0"/>
              </a:spcBef>
              <a:spcAft>
                <a:spcPts val="0"/>
              </a:spcAft>
              <a:buNone/>
            </a:pPr>
            <a:r>
              <a:rPr lang="fr" sz="700">
                <a:solidFill>
                  <a:schemeClr val="lt1"/>
                </a:solidFill>
                <a:latin typeface="Source Sans Pro"/>
                <a:ea typeface="Source Sans Pro"/>
                <a:cs typeface="Source Sans Pro"/>
                <a:sym typeface="Source Sans Pro"/>
              </a:rPr>
              <a:t>toutes sortes de raisons, y</a:t>
            </a:r>
            <a:endParaRPr sz="700">
              <a:solidFill>
                <a:schemeClr val="lt1"/>
              </a:solidFill>
              <a:latin typeface="Source Sans Pro"/>
              <a:ea typeface="Source Sans Pro"/>
              <a:cs typeface="Source Sans Pro"/>
              <a:sym typeface="Source Sans Pro"/>
            </a:endParaRPr>
          </a:p>
          <a:p>
            <a:pPr marL="0" lvl="0" indent="0" algn="ctr" rtl="0">
              <a:spcBef>
                <a:spcPts val="0"/>
              </a:spcBef>
              <a:spcAft>
                <a:spcPts val="0"/>
              </a:spcAft>
              <a:buNone/>
            </a:pPr>
            <a:r>
              <a:rPr lang="fr" sz="700">
                <a:solidFill>
                  <a:schemeClr val="lt1"/>
                </a:solidFill>
                <a:latin typeface="Source Sans Pro"/>
                <a:ea typeface="Source Sans Pro"/>
                <a:cs typeface="Source Sans Pro"/>
                <a:sym typeface="Source Sans Pro"/>
              </a:rPr>
              <a:t>compris l'élimination des</a:t>
            </a:r>
            <a:endParaRPr sz="700">
              <a:solidFill>
                <a:schemeClr val="lt1"/>
              </a:solidFill>
              <a:latin typeface="Source Sans Pro"/>
              <a:ea typeface="Source Sans Pro"/>
              <a:cs typeface="Source Sans Pro"/>
              <a:sym typeface="Source Sans Pro"/>
            </a:endParaRPr>
          </a:p>
          <a:p>
            <a:pPr marL="0" lvl="0" indent="0" algn="ctr" rtl="0">
              <a:spcBef>
                <a:spcPts val="0"/>
              </a:spcBef>
              <a:spcAft>
                <a:spcPts val="0"/>
              </a:spcAft>
              <a:buNone/>
            </a:pPr>
            <a:r>
              <a:rPr lang="fr" sz="700">
                <a:solidFill>
                  <a:schemeClr val="lt1"/>
                </a:solidFill>
                <a:latin typeface="Source Sans Pro"/>
                <a:ea typeface="Source Sans Pro"/>
                <a:cs typeface="Source Sans Pro"/>
                <a:sym typeface="Source Sans Pro"/>
              </a:rPr>
              <a:t>déchets..</a:t>
            </a:r>
            <a:endParaRPr sz="700">
              <a:solidFill>
                <a:schemeClr val="lt1"/>
              </a:solidFill>
              <a:latin typeface="Source Sans Pro"/>
              <a:ea typeface="Source Sans Pro"/>
              <a:cs typeface="Source Sans Pro"/>
              <a:sym typeface="Source Sans Pro"/>
            </a:endParaRPr>
          </a:p>
        </p:txBody>
      </p:sp>
      <p:sp>
        <p:nvSpPr>
          <p:cNvPr id="285" name="Google Shape;285;p28"/>
          <p:cNvSpPr/>
          <p:nvPr/>
        </p:nvSpPr>
        <p:spPr>
          <a:xfrm>
            <a:off x="2558175" y="4091300"/>
            <a:ext cx="1417800" cy="697800"/>
          </a:xfrm>
          <a:prstGeom prst="roundRect">
            <a:avLst>
              <a:gd name="adj" fmla="val 16667"/>
            </a:avLst>
          </a:prstGeom>
          <a:solidFill>
            <a:schemeClr val="accent4"/>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 sz="700">
                <a:solidFill>
                  <a:schemeClr val="lt1"/>
                </a:solidFill>
                <a:latin typeface="Source Sans Pro"/>
                <a:ea typeface="Source Sans Pro"/>
                <a:cs typeface="Source Sans Pro"/>
                <a:sym typeface="Source Sans Pro"/>
              </a:rPr>
              <a:t>La collectivité n'est pas</a:t>
            </a:r>
            <a:endParaRPr sz="700">
              <a:solidFill>
                <a:schemeClr val="lt1"/>
              </a:solidFill>
              <a:latin typeface="Source Sans Pro"/>
              <a:ea typeface="Source Sans Pro"/>
              <a:cs typeface="Source Sans Pro"/>
              <a:sym typeface="Source Sans Pro"/>
            </a:endParaRPr>
          </a:p>
          <a:p>
            <a:pPr marL="0" lvl="0" indent="0" algn="ctr" rtl="0">
              <a:spcBef>
                <a:spcPts val="0"/>
              </a:spcBef>
              <a:spcAft>
                <a:spcPts val="0"/>
              </a:spcAft>
              <a:buNone/>
            </a:pPr>
            <a:r>
              <a:rPr lang="fr" sz="700">
                <a:solidFill>
                  <a:schemeClr val="lt1"/>
                </a:solidFill>
                <a:latin typeface="Source Sans Pro"/>
                <a:ea typeface="Source Sans Pro"/>
                <a:cs typeface="Source Sans Pro"/>
                <a:sym typeface="Source Sans Pro"/>
              </a:rPr>
              <a:t>consciente que le déversement de déchets dans la rivière contribue à la pollution et à la prévalence des maladies à Delta River.</a:t>
            </a:r>
            <a:endParaRPr sz="700">
              <a:solidFill>
                <a:schemeClr val="lt1"/>
              </a:solidFill>
              <a:latin typeface="Source Sans Pro"/>
              <a:ea typeface="Source Sans Pro"/>
              <a:cs typeface="Source Sans Pro"/>
              <a:sym typeface="Source Sans Pro"/>
            </a:endParaRPr>
          </a:p>
        </p:txBody>
      </p:sp>
      <p:sp>
        <p:nvSpPr>
          <p:cNvPr id="286" name="Google Shape;286;p28"/>
          <p:cNvSpPr/>
          <p:nvPr/>
        </p:nvSpPr>
        <p:spPr>
          <a:xfrm>
            <a:off x="4414775" y="4091300"/>
            <a:ext cx="1107300" cy="697800"/>
          </a:xfrm>
          <a:prstGeom prst="roundRect">
            <a:avLst>
              <a:gd name="adj" fmla="val 16667"/>
            </a:avLst>
          </a:prstGeom>
          <a:solidFill>
            <a:schemeClr val="accent4"/>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 sz="700">
                <a:solidFill>
                  <a:schemeClr val="lt1"/>
                </a:solidFill>
                <a:latin typeface="Source Sans Pro"/>
                <a:ea typeface="Source Sans Pro"/>
                <a:cs typeface="Source Sans Pro"/>
                <a:sym typeface="Source Sans Pro"/>
              </a:rPr>
              <a:t>Les latrines disponibles sont trop éloignées pour la plupart des ménages.</a:t>
            </a:r>
            <a:endParaRPr sz="700">
              <a:solidFill>
                <a:schemeClr val="lt1"/>
              </a:solidFill>
              <a:latin typeface="Source Sans Pro"/>
              <a:ea typeface="Source Sans Pro"/>
              <a:cs typeface="Source Sans Pro"/>
              <a:sym typeface="Source Sans Pro"/>
            </a:endParaRPr>
          </a:p>
        </p:txBody>
      </p:sp>
      <p:sp>
        <p:nvSpPr>
          <p:cNvPr id="287" name="Google Shape;287;p28"/>
          <p:cNvSpPr/>
          <p:nvPr/>
        </p:nvSpPr>
        <p:spPr>
          <a:xfrm>
            <a:off x="5884675" y="4091300"/>
            <a:ext cx="1107300" cy="697800"/>
          </a:xfrm>
          <a:prstGeom prst="roundRect">
            <a:avLst>
              <a:gd name="adj" fmla="val 16667"/>
            </a:avLst>
          </a:prstGeom>
          <a:solidFill>
            <a:schemeClr val="accent4"/>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 sz="700">
                <a:solidFill>
                  <a:schemeClr val="lt1"/>
                </a:solidFill>
                <a:latin typeface="Source Sans Pro"/>
                <a:ea typeface="Source Sans Pro"/>
                <a:cs typeface="Source Sans Pro"/>
                <a:sym typeface="Source Sans Pro"/>
              </a:rPr>
              <a:t>Les latrines disponibles à la périphérie de la communauté sont en mauvais état et n'ont pas été entretenues.</a:t>
            </a:r>
            <a:endParaRPr sz="700">
              <a:solidFill>
                <a:schemeClr val="lt1"/>
              </a:solidFill>
              <a:latin typeface="Source Sans Pro"/>
              <a:ea typeface="Source Sans Pro"/>
              <a:cs typeface="Source Sans Pro"/>
              <a:sym typeface="Source Sans Pro"/>
            </a:endParaRPr>
          </a:p>
        </p:txBody>
      </p:sp>
      <p:sp>
        <p:nvSpPr>
          <p:cNvPr id="288" name="Google Shape;288;p28"/>
          <p:cNvSpPr/>
          <p:nvPr/>
        </p:nvSpPr>
        <p:spPr>
          <a:xfrm>
            <a:off x="7490475" y="4091300"/>
            <a:ext cx="1302000" cy="697800"/>
          </a:xfrm>
          <a:prstGeom prst="roundRect">
            <a:avLst>
              <a:gd name="adj" fmla="val 16667"/>
            </a:avLst>
          </a:prstGeom>
          <a:solidFill>
            <a:schemeClr val="accent4"/>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 sz="700">
                <a:solidFill>
                  <a:schemeClr val="lt1"/>
                </a:solidFill>
                <a:latin typeface="Source Sans Pro"/>
                <a:ea typeface="Source Sans Pro"/>
                <a:cs typeface="Source Sans Pro"/>
                <a:sym typeface="Source Sans Pro"/>
              </a:rPr>
              <a:t>La collectivité n'a pas les fonds nécessaires pour rénover les logements afin d'y installer des réseaux d'égouts.</a:t>
            </a:r>
            <a:endParaRPr sz="700">
              <a:solidFill>
                <a:schemeClr val="lt1"/>
              </a:solidFill>
              <a:latin typeface="Source Sans Pro"/>
              <a:ea typeface="Source Sans Pro"/>
              <a:cs typeface="Source Sans Pro"/>
              <a:sym typeface="Source Sans Pro"/>
            </a:endParaRPr>
          </a:p>
        </p:txBody>
      </p:sp>
      <p:cxnSp>
        <p:nvCxnSpPr>
          <p:cNvPr id="289" name="Google Shape;289;p28"/>
          <p:cNvCxnSpPr>
            <a:stCxn id="278" idx="0"/>
            <a:endCxn id="280" idx="2"/>
          </p:cNvCxnSpPr>
          <p:nvPr/>
        </p:nvCxnSpPr>
        <p:spPr>
          <a:xfrm rot="10800000" flipH="1">
            <a:off x="5319125" y="1461375"/>
            <a:ext cx="1675200" cy="520500"/>
          </a:xfrm>
          <a:prstGeom prst="straightConnector1">
            <a:avLst/>
          </a:prstGeom>
          <a:noFill/>
          <a:ln w="9525" cap="flat" cmpd="sng">
            <a:solidFill>
              <a:schemeClr val="dk2"/>
            </a:solidFill>
            <a:prstDash val="solid"/>
            <a:round/>
            <a:headEnd type="none" w="med" len="med"/>
            <a:tailEnd type="triangle" w="med" len="med"/>
          </a:ln>
        </p:spPr>
      </p:cxnSp>
      <p:cxnSp>
        <p:nvCxnSpPr>
          <p:cNvPr id="290" name="Google Shape;290;p28"/>
          <p:cNvCxnSpPr>
            <a:endCxn id="279" idx="2"/>
          </p:cNvCxnSpPr>
          <p:nvPr/>
        </p:nvCxnSpPr>
        <p:spPr>
          <a:xfrm rot="10800000">
            <a:off x="2887675" y="1461300"/>
            <a:ext cx="2157000" cy="520500"/>
          </a:xfrm>
          <a:prstGeom prst="straightConnector1">
            <a:avLst/>
          </a:prstGeom>
          <a:noFill/>
          <a:ln w="9525" cap="flat" cmpd="sng">
            <a:solidFill>
              <a:schemeClr val="dk2"/>
            </a:solidFill>
            <a:prstDash val="solid"/>
            <a:round/>
            <a:headEnd type="none" w="med" len="med"/>
            <a:tailEnd type="triangle" w="med" len="med"/>
          </a:ln>
        </p:spPr>
      </p:cxnSp>
      <p:cxnSp>
        <p:nvCxnSpPr>
          <p:cNvPr id="291" name="Google Shape;291;p28"/>
          <p:cNvCxnSpPr>
            <a:stCxn id="278" idx="2"/>
            <a:endCxn id="281" idx="0"/>
          </p:cNvCxnSpPr>
          <p:nvPr/>
        </p:nvCxnSpPr>
        <p:spPr>
          <a:xfrm flipH="1">
            <a:off x="2481425" y="2497575"/>
            <a:ext cx="2837700" cy="506100"/>
          </a:xfrm>
          <a:prstGeom prst="straightConnector1">
            <a:avLst/>
          </a:prstGeom>
          <a:noFill/>
          <a:ln w="9525" cap="flat" cmpd="sng">
            <a:solidFill>
              <a:schemeClr val="dk2"/>
            </a:solidFill>
            <a:prstDash val="solid"/>
            <a:round/>
            <a:headEnd type="none" w="med" len="med"/>
            <a:tailEnd type="triangle" w="med" len="med"/>
          </a:ln>
        </p:spPr>
      </p:cxnSp>
      <p:cxnSp>
        <p:nvCxnSpPr>
          <p:cNvPr id="292" name="Google Shape;292;p28"/>
          <p:cNvCxnSpPr>
            <a:stCxn id="278" idx="2"/>
            <a:endCxn id="282" idx="0"/>
          </p:cNvCxnSpPr>
          <p:nvPr/>
        </p:nvCxnSpPr>
        <p:spPr>
          <a:xfrm>
            <a:off x="5319125" y="2497575"/>
            <a:ext cx="369300" cy="506100"/>
          </a:xfrm>
          <a:prstGeom prst="straightConnector1">
            <a:avLst/>
          </a:prstGeom>
          <a:noFill/>
          <a:ln w="9525" cap="flat" cmpd="sng">
            <a:solidFill>
              <a:schemeClr val="dk2"/>
            </a:solidFill>
            <a:prstDash val="solid"/>
            <a:round/>
            <a:headEnd type="none" w="med" len="med"/>
            <a:tailEnd type="triangle" w="med" len="med"/>
          </a:ln>
        </p:spPr>
      </p:cxnSp>
      <p:cxnSp>
        <p:nvCxnSpPr>
          <p:cNvPr id="293" name="Google Shape;293;p28"/>
          <p:cNvCxnSpPr>
            <a:stCxn id="278" idx="2"/>
            <a:endCxn id="283" idx="0"/>
          </p:cNvCxnSpPr>
          <p:nvPr/>
        </p:nvCxnSpPr>
        <p:spPr>
          <a:xfrm>
            <a:off x="5319125" y="2497575"/>
            <a:ext cx="2822400" cy="506100"/>
          </a:xfrm>
          <a:prstGeom prst="straightConnector1">
            <a:avLst/>
          </a:prstGeom>
          <a:noFill/>
          <a:ln w="9525" cap="flat" cmpd="sng">
            <a:solidFill>
              <a:schemeClr val="dk2"/>
            </a:solidFill>
            <a:prstDash val="solid"/>
            <a:round/>
            <a:headEnd type="none" w="med" len="med"/>
            <a:tailEnd type="triangle" w="med" len="med"/>
          </a:ln>
        </p:spPr>
      </p:cxnSp>
      <p:cxnSp>
        <p:nvCxnSpPr>
          <p:cNvPr id="294" name="Google Shape;294;p28"/>
          <p:cNvCxnSpPr>
            <a:stCxn id="281" idx="2"/>
            <a:endCxn id="284" idx="0"/>
          </p:cNvCxnSpPr>
          <p:nvPr/>
        </p:nvCxnSpPr>
        <p:spPr>
          <a:xfrm flipH="1">
            <a:off x="1486825" y="3519375"/>
            <a:ext cx="994500" cy="571800"/>
          </a:xfrm>
          <a:prstGeom prst="straightConnector1">
            <a:avLst/>
          </a:prstGeom>
          <a:noFill/>
          <a:ln w="9525" cap="flat" cmpd="sng">
            <a:solidFill>
              <a:schemeClr val="dk2"/>
            </a:solidFill>
            <a:prstDash val="solid"/>
            <a:round/>
            <a:headEnd type="none" w="med" len="med"/>
            <a:tailEnd type="triangle" w="med" len="med"/>
          </a:ln>
        </p:spPr>
      </p:cxnSp>
      <p:cxnSp>
        <p:nvCxnSpPr>
          <p:cNvPr id="295" name="Google Shape;295;p28"/>
          <p:cNvCxnSpPr>
            <a:stCxn id="281" idx="2"/>
            <a:endCxn id="285" idx="0"/>
          </p:cNvCxnSpPr>
          <p:nvPr/>
        </p:nvCxnSpPr>
        <p:spPr>
          <a:xfrm>
            <a:off x="2481325" y="3519375"/>
            <a:ext cx="785700" cy="571800"/>
          </a:xfrm>
          <a:prstGeom prst="straightConnector1">
            <a:avLst/>
          </a:prstGeom>
          <a:noFill/>
          <a:ln w="9525" cap="flat" cmpd="sng">
            <a:solidFill>
              <a:schemeClr val="dk2"/>
            </a:solidFill>
            <a:prstDash val="solid"/>
            <a:round/>
            <a:headEnd type="none" w="med" len="med"/>
            <a:tailEnd type="triangle" w="med" len="med"/>
          </a:ln>
        </p:spPr>
      </p:cxnSp>
      <p:cxnSp>
        <p:nvCxnSpPr>
          <p:cNvPr id="296" name="Google Shape;296;p28"/>
          <p:cNvCxnSpPr>
            <a:stCxn id="282" idx="2"/>
            <a:endCxn id="286" idx="0"/>
          </p:cNvCxnSpPr>
          <p:nvPr/>
        </p:nvCxnSpPr>
        <p:spPr>
          <a:xfrm flipH="1">
            <a:off x="4968500" y="3519400"/>
            <a:ext cx="720000" cy="571800"/>
          </a:xfrm>
          <a:prstGeom prst="straightConnector1">
            <a:avLst/>
          </a:prstGeom>
          <a:noFill/>
          <a:ln w="9525" cap="flat" cmpd="sng">
            <a:solidFill>
              <a:schemeClr val="dk2"/>
            </a:solidFill>
            <a:prstDash val="solid"/>
            <a:round/>
            <a:headEnd type="none" w="med" len="med"/>
            <a:tailEnd type="triangle" w="med" len="med"/>
          </a:ln>
        </p:spPr>
      </p:cxnSp>
      <p:cxnSp>
        <p:nvCxnSpPr>
          <p:cNvPr id="297" name="Google Shape;297;p28"/>
          <p:cNvCxnSpPr>
            <a:stCxn id="282" idx="2"/>
            <a:endCxn id="287" idx="0"/>
          </p:cNvCxnSpPr>
          <p:nvPr/>
        </p:nvCxnSpPr>
        <p:spPr>
          <a:xfrm>
            <a:off x="5688500" y="3519400"/>
            <a:ext cx="749700" cy="571800"/>
          </a:xfrm>
          <a:prstGeom prst="straightConnector1">
            <a:avLst/>
          </a:prstGeom>
          <a:noFill/>
          <a:ln w="9525" cap="flat" cmpd="sng">
            <a:solidFill>
              <a:schemeClr val="dk2"/>
            </a:solidFill>
            <a:prstDash val="solid"/>
            <a:round/>
            <a:headEnd type="none" w="med" len="med"/>
            <a:tailEnd type="triangle" w="med" len="med"/>
          </a:ln>
        </p:spPr>
      </p:cxnSp>
      <p:cxnSp>
        <p:nvCxnSpPr>
          <p:cNvPr id="298" name="Google Shape;298;p28"/>
          <p:cNvCxnSpPr>
            <a:stCxn id="283" idx="2"/>
            <a:endCxn id="288" idx="0"/>
          </p:cNvCxnSpPr>
          <p:nvPr/>
        </p:nvCxnSpPr>
        <p:spPr>
          <a:xfrm>
            <a:off x="8141475" y="3519375"/>
            <a:ext cx="0" cy="571800"/>
          </a:xfrm>
          <a:prstGeom prst="straightConnector1">
            <a:avLst/>
          </a:prstGeom>
          <a:noFill/>
          <a:ln w="9525" cap="flat" cmpd="sng">
            <a:solidFill>
              <a:schemeClr val="dk2"/>
            </a:solidFill>
            <a:prstDash val="solid"/>
            <a:round/>
            <a:headEnd type="none" w="med" len="med"/>
            <a:tailEnd type="triangle" w="med" len="med"/>
          </a:ln>
        </p:spPr>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29"/>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2"/>
            </a:pPr>
            <a:r>
              <a:rPr lang="fr"/>
              <a:t>Arbre à objectifs</a:t>
            </a:r>
            <a:endParaRPr/>
          </a:p>
        </p:txBody>
      </p:sp>
      <p:sp>
        <p:nvSpPr>
          <p:cNvPr id="304" name="Google Shape;304;p29"/>
          <p:cNvSpPr txBox="1">
            <a:spLocks noGrp="1"/>
          </p:cNvSpPr>
          <p:nvPr>
            <p:ph type="body" idx="2"/>
          </p:nvPr>
        </p:nvSpPr>
        <p:spPr>
          <a:xfrm>
            <a:off x="844425" y="1359600"/>
            <a:ext cx="3794700" cy="18876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En résumé</a:t>
            </a:r>
            <a:endParaRPr sz="1300" b="1"/>
          </a:p>
          <a:p>
            <a:pPr marL="0" lvl="0" indent="0" algn="l" rtl="0">
              <a:spcBef>
                <a:spcPts val="600"/>
              </a:spcBef>
              <a:spcAft>
                <a:spcPts val="0"/>
              </a:spcAft>
              <a:buNone/>
            </a:pPr>
            <a:r>
              <a:rPr lang="fr" sz="1300"/>
              <a:t>L'arbre à objectifs est le miroir de l'arbre à problèmes - où chaque énoncé de l'arbre à problèmes est transformé en une déclaration objective positive. Alors que l'arbre à problèmes affiche les relations de cause à effet, l'arbre à objectifs montre les relations de moyens pour atteindre un objectif.</a:t>
            </a:r>
            <a:endParaRPr sz="1300"/>
          </a:p>
          <a:p>
            <a:pPr marL="0" lvl="0" indent="0" algn="l" rtl="0">
              <a:spcBef>
                <a:spcPts val="600"/>
              </a:spcBef>
              <a:spcAft>
                <a:spcPts val="0"/>
              </a:spcAft>
              <a:buNone/>
            </a:pPr>
            <a:endParaRPr sz="1300"/>
          </a:p>
        </p:txBody>
      </p:sp>
      <p:sp>
        <p:nvSpPr>
          <p:cNvPr id="305" name="Google Shape;305;p29"/>
          <p:cNvSpPr txBox="1">
            <a:spLocks noGrp="1"/>
          </p:cNvSpPr>
          <p:nvPr>
            <p:ph type="body" idx="2"/>
          </p:nvPr>
        </p:nvSpPr>
        <p:spPr>
          <a:xfrm>
            <a:off x="4866325" y="2388575"/>
            <a:ext cx="3868500" cy="24648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Pourquoi l’utiliser ?</a:t>
            </a:r>
            <a:endParaRPr sz="1300"/>
          </a:p>
          <a:p>
            <a:pPr marL="0" lvl="0" indent="0" algn="l" rtl="0">
              <a:spcBef>
                <a:spcPts val="600"/>
              </a:spcBef>
              <a:spcAft>
                <a:spcPts val="0"/>
              </a:spcAft>
              <a:buNone/>
            </a:pPr>
            <a:r>
              <a:rPr lang="fr" sz="1300"/>
              <a:t>Cet outil fait suite à l’élaboration de l’arbre à problèmes et permet de commencer à identifier les interventions potentielles qui pourraient avoir lieu pour "réparer" le problème, les effets et les causes dans l'arbre à problèmes dépendamment des contextes sociaux et environnementaux.</a:t>
            </a:r>
            <a:endParaRPr sz="1300"/>
          </a:p>
          <a:p>
            <a:pPr marL="0" lvl="0" indent="0" algn="l" rtl="0">
              <a:spcBef>
                <a:spcPts val="600"/>
              </a:spcBef>
              <a:spcAft>
                <a:spcPts val="0"/>
              </a:spcAft>
              <a:buNone/>
            </a:pPr>
            <a:r>
              <a:rPr lang="fr" sz="1300"/>
              <a:t>Il fixe un cadre précis pour l’exécution d’un projet.</a:t>
            </a:r>
            <a:endParaRPr sz="1300"/>
          </a:p>
        </p:txBody>
      </p:sp>
      <p:sp>
        <p:nvSpPr>
          <p:cNvPr id="306" name="Google Shape;306;p29"/>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17</a:t>
            </a:fld>
            <a:endParaRPr/>
          </a:p>
        </p:txBody>
      </p:sp>
      <p:sp>
        <p:nvSpPr>
          <p:cNvPr id="307" name="Google Shape;307;p29"/>
          <p:cNvSpPr txBox="1">
            <a:spLocks noGrp="1"/>
          </p:cNvSpPr>
          <p:nvPr>
            <p:ph type="body" idx="2"/>
          </p:nvPr>
        </p:nvSpPr>
        <p:spPr>
          <a:xfrm>
            <a:off x="844425" y="3106500"/>
            <a:ext cx="3629100" cy="17469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Avantages &amp; précautions à prendre</a:t>
            </a:r>
            <a:endParaRPr sz="1300"/>
          </a:p>
          <a:p>
            <a:pPr marL="0" lvl="0" indent="0" algn="l" rtl="0">
              <a:spcBef>
                <a:spcPts val="600"/>
              </a:spcBef>
              <a:spcAft>
                <a:spcPts val="0"/>
              </a:spcAft>
              <a:buNone/>
            </a:pPr>
            <a:r>
              <a:rPr lang="fr" sz="1300"/>
              <a:t>Il facilite la compréhension et la coordination du projet et ses implications, simplifie le suivi du projet et donne du sens au travail à mener.</a:t>
            </a:r>
            <a:endParaRPr sz="1300"/>
          </a:p>
          <a:p>
            <a:pPr marL="0" lvl="0" indent="0" algn="l" rtl="0">
              <a:spcBef>
                <a:spcPts val="600"/>
              </a:spcBef>
              <a:spcAft>
                <a:spcPts val="0"/>
              </a:spcAft>
              <a:buNone/>
            </a:pPr>
            <a:r>
              <a:rPr lang="fr" sz="1300"/>
              <a:t>Toutefois il est difficile pour une équipe de se mettre d’accord sur une hiérarchie partagée : confusion entre buts et moyens.</a:t>
            </a:r>
            <a:endParaRPr sz="1300"/>
          </a:p>
          <a:p>
            <a:pPr marL="0" lvl="0" indent="0" algn="l" rtl="0">
              <a:spcBef>
                <a:spcPts val="600"/>
              </a:spcBef>
              <a:spcAft>
                <a:spcPts val="0"/>
              </a:spcAft>
              <a:buNone/>
            </a:pPr>
            <a:endParaRPr sz="1300"/>
          </a:p>
          <a:p>
            <a:pPr marL="0" lvl="0" indent="0" algn="l" rtl="0">
              <a:spcBef>
                <a:spcPts val="600"/>
              </a:spcBef>
              <a:spcAft>
                <a:spcPts val="0"/>
              </a:spcAft>
              <a:buClr>
                <a:schemeClr val="dk1"/>
              </a:buClr>
              <a:buSzPts val="1100"/>
              <a:buFont typeface="Arial"/>
              <a:buNone/>
            </a:pPr>
            <a:endParaRPr sz="1300"/>
          </a:p>
          <a:p>
            <a:pPr marL="0" lvl="0" indent="0" algn="l" rtl="0">
              <a:spcBef>
                <a:spcPts val="600"/>
              </a:spcBef>
              <a:spcAft>
                <a:spcPts val="0"/>
              </a:spcAft>
              <a:buNone/>
            </a:pPr>
            <a:endParaRPr sz="1300"/>
          </a:p>
        </p:txBody>
      </p:sp>
      <p:sp>
        <p:nvSpPr>
          <p:cNvPr id="308" name="Google Shape;308;p29"/>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17</a:t>
            </a:fld>
            <a:endParaRPr/>
          </a:p>
        </p:txBody>
      </p:sp>
      <p:pic>
        <p:nvPicPr>
          <p:cNvPr id="309" name="Google Shape;309;p29"/>
          <p:cNvPicPr preferRelativeResize="0"/>
          <p:nvPr/>
        </p:nvPicPr>
        <p:blipFill>
          <a:blip r:embed="rId3">
            <a:alphaModFix/>
          </a:blip>
          <a:stretch>
            <a:fillRect/>
          </a:stretch>
        </p:blipFill>
        <p:spPr>
          <a:xfrm>
            <a:off x="5550300" y="123750"/>
            <a:ext cx="2500550" cy="25005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p30"/>
          <p:cNvSpPr txBox="1">
            <a:spLocks noGrp="1"/>
          </p:cNvSpPr>
          <p:nvPr>
            <p:ph type="body" idx="2"/>
          </p:nvPr>
        </p:nvSpPr>
        <p:spPr>
          <a:xfrm>
            <a:off x="844425" y="3829725"/>
            <a:ext cx="7568100" cy="826500"/>
          </a:xfrm>
          <a:prstGeom prst="rect">
            <a:avLst/>
          </a:prstGeom>
        </p:spPr>
        <p:txBody>
          <a:bodyPr spcFirstLastPara="1" wrap="square" lIns="91425" tIns="91425" rIns="91425" bIns="91425" anchor="t" anchorCtr="0">
            <a:noAutofit/>
          </a:bodyPr>
          <a:lstStyle/>
          <a:p>
            <a:pPr marL="0" lvl="0" indent="0" algn="l" rtl="0">
              <a:spcBef>
                <a:spcPts val="1000"/>
              </a:spcBef>
              <a:spcAft>
                <a:spcPts val="0"/>
              </a:spcAft>
              <a:buNone/>
            </a:pPr>
            <a:r>
              <a:rPr lang="fr" sz="1200" b="1">
                <a:solidFill>
                  <a:schemeClr val="dk2"/>
                </a:solidFill>
              </a:rPr>
              <a:t>Pour aller aller loin</a:t>
            </a:r>
            <a:endParaRPr sz="1200" b="1">
              <a:solidFill>
                <a:schemeClr val="dk2"/>
              </a:solidFill>
            </a:endParaRPr>
          </a:p>
          <a:p>
            <a:pPr marL="0" lvl="0" indent="0" algn="l" rtl="0">
              <a:spcBef>
                <a:spcPts val="1000"/>
              </a:spcBef>
              <a:spcAft>
                <a:spcPts val="1000"/>
              </a:spcAft>
              <a:buNone/>
            </a:pPr>
            <a:r>
              <a:rPr lang="fr" sz="1200" i="1" u="sng">
                <a:solidFill>
                  <a:schemeClr val="hlink"/>
                </a:solidFill>
                <a:hlinkClick r:id="rId3"/>
              </a:rPr>
              <a:t>Lorem ipsum dolor sit amet, consectetur adipiscing elit, sed do eiusmod tempor incididunt ut labore et dolore.</a:t>
            </a:r>
            <a:endParaRPr sz="1200" i="1">
              <a:solidFill>
                <a:schemeClr val="dk2"/>
              </a:solidFill>
            </a:endParaRPr>
          </a:p>
        </p:txBody>
      </p:sp>
      <p:sp>
        <p:nvSpPr>
          <p:cNvPr id="315" name="Google Shape;315;p30"/>
          <p:cNvSpPr txBox="1">
            <a:spLocks noGrp="1"/>
          </p:cNvSpPr>
          <p:nvPr>
            <p:ph type="title"/>
          </p:nvPr>
        </p:nvSpPr>
        <p:spPr>
          <a:xfrm>
            <a:off x="844425" y="5600"/>
            <a:ext cx="61014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2"/>
            </a:pPr>
            <a:r>
              <a:rPr lang="fr"/>
              <a:t>Arbre à objectifs</a:t>
            </a:r>
            <a:endParaRPr/>
          </a:p>
        </p:txBody>
      </p:sp>
      <p:sp>
        <p:nvSpPr>
          <p:cNvPr id="316" name="Google Shape;316;p30"/>
          <p:cNvSpPr txBox="1">
            <a:spLocks noGrp="1"/>
          </p:cNvSpPr>
          <p:nvPr>
            <p:ph type="body" idx="2"/>
          </p:nvPr>
        </p:nvSpPr>
        <p:spPr>
          <a:xfrm>
            <a:off x="844425" y="1359600"/>
            <a:ext cx="3611100"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Comment l’utiliser ? </a:t>
            </a:r>
            <a:endParaRPr sz="1300"/>
          </a:p>
          <a:p>
            <a:pPr marL="0" lvl="0" indent="0" algn="l" rtl="0">
              <a:spcBef>
                <a:spcPts val="600"/>
              </a:spcBef>
              <a:spcAft>
                <a:spcPts val="0"/>
              </a:spcAft>
              <a:buNone/>
            </a:pPr>
            <a:r>
              <a:rPr lang="fr" sz="1300"/>
              <a:t>Pour l’élaboration de l’arbre des objectifs, les étapes suivantes sont suivies :</a:t>
            </a:r>
            <a:endParaRPr sz="1300"/>
          </a:p>
          <a:p>
            <a:pPr marL="0" lvl="0" indent="0" algn="l" rtl="0">
              <a:spcBef>
                <a:spcPts val="600"/>
              </a:spcBef>
              <a:spcAft>
                <a:spcPts val="0"/>
              </a:spcAft>
              <a:buNone/>
            </a:pPr>
            <a:r>
              <a:rPr lang="fr" sz="1300" b="1"/>
              <a:t>(i) remplacer le problème central</a:t>
            </a:r>
            <a:r>
              <a:rPr lang="fr" sz="1300"/>
              <a:t> par l’objectif général (mettre le problème central à la forme positive ;</a:t>
            </a:r>
            <a:endParaRPr sz="1300"/>
          </a:p>
          <a:p>
            <a:pPr marL="0" lvl="0" indent="0" algn="l" rtl="0">
              <a:spcBef>
                <a:spcPts val="600"/>
              </a:spcBef>
              <a:spcAft>
                <a:spcPts val="0"/>
              </a:spcAft>
              <a:buNone/>
            </a:pPr>
            <a:r>
              <a:rPr lang="fr" sz="1300" b="1"/>
              <a:t>(ii) transformer les causes</a:t>
            </a:r>
            <a:r>
              <a:rPr lang="fr" sz="1300"/>
              <a:t> par les activités à mettre en place pour atteindre l’objectif défini ;</a:t>
            </a:r>
            <a:endParaRPr sz="1300"/>
          </a:p>
          <a:p>
            <a:pPr marL="0" lvl="0" indent="0" algn="l" rtl="0">
              <a:spcBef>
                <a:spcPts val="600"/>
              </a:spcBef>
              <a:spcAft>
                <a:spcPts val="0"/>
              </a:spcAft>
              <a:buNone/>
            </a:pPr>
            <a:r>
              <a:rPr lang="fr" sz="1300" b="1"/>
              <a:t>(iii) transformer les conséquences</a:t>
            </a:r>
            <a:r>
              <a:rPr lang="fr" sz="1300"/>
              <a:t> par les résultats attendus du projet.</a:t>
            </a:r>
            <a:endParaRPr sz="1300"/>
          </a:p>
        </p:txBody>
      </p:sp>
      <p:sp>
        <p:nvSpPr>
          <p:cNvPr id="317" name="Google Shape;317;p30"/>
          <p:cNvSpPr txBox="1">
            <a:spLocks noGrp="1"/>
          </p:cNvSpPr>
          <p:nvPr>
            <p:ph type="body" idx="2"/>
          </p:nvPr>
        </p:nvSpPr>
        <p:spPr>
          <a:xfrm>
            <a:off x="4543956" y="1359600"/>
            <a:ext cx="3868500"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a:t>Cet outil basé sur l’approche de l’arbre à problèmes fait apparaître les différentes possibilités de stratégies et de chemins pour améliorer la situation non désirée. </a:t>
            </a:r>
            <a:endParaRPr sz="1300"/>
          </a:p>
          <a:p>
            <a:pPr marL="0" lvl="0" indent="0" algn="l" rtl="0">
              <a:spcBef>
                <a:spcPts val="600"/>
              </a:spcBef>
              <a:spcAft>
                <a:spcPts val="0"/>
              </a:spcAft>
              <a:buNone/>
            </a:pPr>
            <a:r>
              <a:rPr lang="fr" sz="1300"/>
              <a:t>Il s’agit pour les équipes en charge du montage du projet de choisir la stratégie d’intervention la plus réaliste dépendamment des contraintes techniques, institutionnelles, socio-culturelles, économiques, environnementales, ... </a:t>
            </a:r>
            <a:endParaRPr sz="1300"/>
          </a:p>
          <a:p>
            <a:pPr marL="0" lvl="0" indent="0" algn="l" rtl="0">
              <a:spcBef>
                <a:spcPts val="600"/>
              </a:spcBef>
              <a:spcAft>
                <a:spcPts val="0"/>
              </a:spcAft>
              <a:buNone/>
            </a:pPr>
            <a:r>
              <a:rPr lang="fr" sz="1300"/>
              <a:t>Cela se justifie par l’incapacité du projet à être efficace en intervenant sur tous les champs. il faut se délimiter les actions à un facteur qui permettra de maîtriser les causes du problème.</a:t>
            </a:r>
            <a:endParaRPr sz="1300"/>
          </a:p>
        </p:txBody>
      </p:sp>
      <p:sp>
        <p:nvSpPr>
          <p:cNvPr id="318" name="Google Shape;318;p30"/>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18</a:t>
            </a:fld>
            <a:endParaRPr/>
          </a:p>
        </p:txBody>
      </p:sp>
      <p:sp>
        <p:nvSpPr>
          <p:cNvPr id="319" name="Google Shape;319;p30"/>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18</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pic>
        <p:nvPicPr>
          <p:cNvPr id="324" name="Google Shape;324;p31"/>
          <p:cNvPicPr preferRelativeResize="0"/>
          <p:nvPr/>
        </p:nvPicPr>
        <p:blipFill>
          <a:blip r:embed="rId3">
            <a:alphaModFix/>
          </a:blip>
          <a:stretch>
            <a:fillRect/>
          </a:stretch>
        </p:blipFill>
        <p:spPr>
          <a:xfrm>
            <a:off x="2436876" y="773675"/>
            <a:ext cx="4590675" cy="4183549"/>
          </a:xfrm>
          <a:prstGeom prst="rect">
            <a:avLst/>
          </a:prstGeom>
          <a:noFill/>
          <a:ln>
            <a:noFill/>
          </a:ln>
        </p:spPr>
      </p:pic>
      <p:sp>
        <p:nvSpPr>
          <p:cNvPr id="325" name="Google Shape;325;p31"/>
          <p:cNvSpPr txBox="1">
            <a:spLocks noGrp="1"/>
          </p:cNvSpPr>
          <p:nvPr>
            <p:ph type="body" idx="2"/>
          </p:nvPr>
        </p:nvSpPr>
        <p:spPr>
          <a:xfrm>
            <a:off x="844425" y="1140000"/>
            <a:ext cx="4670700" cy="407400"/>
          </a:xfrm>
          <a:prstGeom prst="rect">
            <a:avLst/>
          </a:prstGeom>
        </p:spPr>
        <p:txBody>
          <a:bodyPr spcFirstLastPara="1" wrap="square" lIns="91425" tIns="91425" rIns="90000" bIns="91425" anchor="t" anchorCtr="0">
            <a:noAutofit/>
          </a:bodyPr>
          <a:lstStyle/>
          <a:p>
            <a:pPr marL="0" lvl="0" indent="0" algn="l" rtl="0">
              <a:spcBef>
                <a:spcPts val="600"/>
              </a:spcBef>
              <a:spcAft>
                <a:spcPts val="0"/>
              </a:spcAft>
              <a:buNone/>
            </a:pPr>
            <a:r>
              <a:rPr lang="fr" sz="1300" b="1"/>
              <a:t>Illustration</a:t>
            </a:r>
            <a:endParaRPr sz="1300"/>
          </a:p>
        </p:txBody>
      </p:sp>
      <p:sp>
        <p:nvSpPr>
          <p:cNvPr id="326" name="Google Shape;326;p31"/>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19</a:t>
            </a:fld>
            <a:endParaRPr/>
          </a:p>
        </p:txBody>
      </p:sp>
      <p:sp>
        <p:nvSpPr>
          <p:cNvPr id="327" name="Google Shape;327;p31"/>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19</a:t>
            </a:fld>
            <a:endParaRPr/>
          </a:p>
        </p:txBody>
      </p:sp>
      <p:sp>
        <p:nvSpPr>
          <p:cNvPr id="328" name="Google Shape;328;p31"/>
          <p:cNvSpPr/>
          <p:nvPr/>
        </p:nvSpPr>
        <p:spPr>
          <a:xfrm>
            <a:off x="3885606" y="2986191"/>
            <a:ext cx="1964358" cy="305748"/>
          </a:xfrm>
          <a:prstGeom prst="flowChartTerminator">
            <a:avLst/>
          </a:prstGeom>
          <a:solidFill>
            <a:schemeClr val="lt1"/>
          </a:solidFill>
          <a:ln w="9525" cap="flat" cmpd="sng">
            <a:solidFill>
              <a:srgbClr val="333333"/>
            </a:solidFill>
            <a:prstDash val="dot"/>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 sz="1200" b="1">
                <a:solidFill>
                  <a:schemeClr val="dk1"/>
                </a:solidFill>
                <a:latin typeface="Source Sans Pro"/>
                <a:ea typeface="Source Sans Pro"/>
                <a:cs typeface="Source Sans Pro"/>
                <a:sym typeface="Source Sans Pro"/>
              </a:rPr>
              <a:t>Objectif général</a:t>
            </a:r>
            <a:endParaRPr sz="1200" b="1">
              <a:solidFill>
                <a:schemeClr val="dk1"/>
              </a:solidFill>
              <a:latin typeface="Source Sans Pro"/>
              <a:ea typeface="Source Sans Pro"/>
              <a:cs typeface="Source Sans Pro"/>
              <a:sym typeface="Source Sans Pro"/>
            </a:endParaRPr>
          </a:p>
        </p:txBody>
      </p:sp>
      <p:sp>
        <p:nvSpPr>
          <p:cNvPr id="329" name="Google Shape;329;p31"/>
          <p:cNvSpPr/>
          <p:nvPr/>
        </p:nvSpPr>
        <p:spPr>
          <a:xfrm>
            <a:off x="3733200" y="3835549"/>
            <a:ext cx="2175984" cy="570078"/>
          </a:xfrm>
          <a:prstGeom prst="flowChartTerminator">
            <a:avLst/>
          </a:prstGeom>
          <a:solidFill>
            <a:schemeClr val="lt1"/>
          </a:solidFill>
          <a:ln w="9525" cap="flat" cmpd="sng">
            <a:solidFill>
              <a:schemeClr val="dk1"/>
            </a:solidFill>
            <a:prstDash val="dot"/>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 sz="1200" b="1">
                <a:solidFill>
                  <a:schemeClr val="dk1"/>
                </a:solidFill>
                <a:latin typeface="Source Sans Pro"/>
                <a:ea typeface="Source Sans Pro"/>
                <a:cs typeface="Source Sans Pro"/>
                <a:sym typeface="Source Sans Pro"/>
              </a:rPr>
              <a:t>Activités à mettre en oeuvre</a:t>
            </a:r>
            <a:endParaRPr sz="1200" b="1">
              <a:solidFill>
                <a:schemeClr val="dk1"/>
              </a:solidFill>
              <a:latin typeface="Source Sans Pro"/>
              <a:ea typeface="Source Sans Pro"/>
              <a:cs typeface="Source Sans Pro"/>
              <a:sym typeface="Source Sans Pro"/>
            </a:endParaRPr>
          </a:p>
        </p:txBody>
      </p:sp>
      <p:sp>
        <p:nvSpPr>
          <p:cNvPr id="330" name="Google Shape;330;p31"/>
          <p:cNvSpPr/>
          <p:nvPr/>
        </p:nvSpPr>
        <p:spPr>
          <a:xfrm>
            <a:off x="3733200" y="1446049"/>
            <a:ext cx="2175984" cy="570078"/>
          </a:xfrm>
          <a:prstGeom prst="flowChartTerminator">
            <a:avLst/>
          </a:prstGeom>
          <a:solidFill>
            <a:schemeClr val="lt1"/>
          </a:solidFill>
          <a:ln w="9525" cap="flat" cmpd="sng">
            <a:solidFill>
              <a:schemeClr val="dk1"/>
            </a:solidFill>
            <a:prstDash val="dot"/>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 sz="1200" b="1">
                <a:solidFill>
                  <a:schemeClr val="dk1"/>
                </a:solidFill>
                <a:latin typeface="Source Sans Pro"/>
                <a:ea typeface="Source Sans Pro"/>
                <a:cs typeface="Source Sans Pro"/>
                <a:sym typeface="Source Sans Pro"/>
              </a:rPr>
              <a:t>Résultats attendus</a:t>
            </a:r>
            <a:endParaRPr sz="1200" b="1">
              <a:solidFill>
                <a:schemeClr val="dk1"/>
              </a:solidFill>
              <a:latin typeface="Source Sans Pro"/>
              <a:ea typeface="Source Sans Pro"/>
              <a:cs typeface="Source Sans Pro"/>
              <a:sym typeface="Source Sans Pro"/>
            </a:endParaRPr>
          </a:p>
        </p:txBody>
      </p:sp>
      <p:sp>
        <p:nvSpPr>
          <p:cNvPr id="331" name="Google Shape;331;p31"/>
          <p:cNvSpPr txBox="1">
            <a:spLocks noGrp="1"/>
          </p:cNvSpPr>
          <p:nvPr>
            <p:ph type="title"/>
          </p:nvPr>
        </p:nvSpPr>
        <p:spPr>
          <a:xfrm>
            <a:off x="844425" y="5600"/>
            <a:ext cx="6101400" cy="1140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endParaRPr/>
          </a:p>
          <a:p>
            <a:pPr marL="457200" lvl="0" indent="-381000" algn="l" rtl="0">
              <a:spcBef>
                <a:spcPts val="0"/>
              </a:spcBef>
              <a:spcAft>
                <a:spcPts val="0"/>
              </a:spcAft>
              <a:buSzPts val="2400"/>
              <a:buAutoNum type="arabicPeriod" startAt="2"/>
            </a:pPr>
            <a:r>
              <a:rPr lang="fr"/>
              <a:t>Arbre à objectifs</a:t>
            </a:r>
            <a:endParaRPr/>
          </a:p>
          <a:p>
            <a:pPr marL="0" lvl="0" indent="0" algn="l" rtl="0">
              <a:spcBef>
                <a:spcPts val="0"/>
              </a:spcBef>
              <a:spcAft>
                <a:spcPts val="0"/>
              </a:spcAft>
              <a:buNone/>
            </a:pP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4"/>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fr"/>
              <a:t>Ce qu’est ce document</a:t>
            </a:r>
            <a:endParaRPr/>
          </a:p>
        </p:txBody>
      </p:sp>
      <p:sp>
        <p:nvSpPr>
          <p:cNvPr id="93" name="Google Shape;93;p14"/>
          <p:cNvSpPr txBox="1">
            <a:spLocks noGrp="1"/>
          </p:cNvSpPr>
          <p:nvPr>
            <p:ph type="body" idx="2"/>
          </p:nvPr>
        </p:nvSpPr>
        <p:spPr>
          <a:xfrm>
            <a:off x="844425" y="1359600"/>
            <a:ext cx="4451400"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Une boîte à outils pour les acteurs de la gestion de projets des OSC francophones</a:t>
            </a:r>
            <a:endParaRPr sz="1300" b="1"/>
          </a:p>
          <a:p>
            <a:pPr marL="0" lvl="0" indent="0" algn="l" rtl="0">
              <a:spcBef>
                <a:spcPts val="600"/>
              </a:spcBef>
              <a:spcAft>
                <a:spcPts val="0"/>
              </a:spcAft>
              <a:buNone/>
            </a:pPr>
            <a:r>
              <a:rPr lang="fr" sz="1300"/>
              <a:t>Ce recueil est édité dans le cadre de la formation certifiante en Montage de Projets intégrant l'Égalité entre les Femmes et les Hommes animée par l’Université Senghor.</a:t>
            </a:r>
            <a:endParaRPr sz="1300"/>
          </a:p>
          <a:p>
            <a:pPr marL="0" lvl="0" indent="0" algn="l" rtl="0">
              <a:spcBef>
                <a:spcPts val="600"/>
              </a:spcBef>
              <a:spcAft>
                <a:spcPts val="0"/>
              </a:spcAft>
              <a:buNone/>
            </a:pPr>
            <a:r>
              <a:rPr lang="fr" sz="1300"/>
              <a:t>Il vise à dupliquer les acquis de la formation en ligne en offrant aux apprenant·e·s un support pour l’auto-apprentissage. </a:t>
            </a:r>
            <a:endParaRPr sz="1300"/>
          </a:p>
          <a:p>
            <a:pPr marL="0" lvl="0" indent="0" algn="l" rtl="0">
              <a:spcBef>
                <a:spcPts val="600"/>
              </a:spcBef>
              <a:spcAft>
                <a:spcPts val="0"/>
              </a:spcAft>
              <a:buNone/>
            </a:pPr>
            <a:r>
              <a:rPr lang="fr" sz="1300"/>
              <a:t>Le présent guide constitue par ailleurs pour les participant·e·s un outil de facilitation de la restitution des acquis de la formation auprès des collaborateurs de leurs organisations.</a:t>
            </a:r>
            <a:endParaRPr sz="1300"/>
          </a:p>
          <a:p>
            <a:pPr marL="0" lvl="0" indent="0" algn="l" rtl="0">
              <a:spcBef>
                <a:spcPts val="600"/>
              </a:spcBef>
              <a:spcAft>
                <a:spcPts val="0"/>
              </a:spcAft>
              <a:buNone/>
            </a:pPr>
            <a:r>
              <a:rPr lang="fr" sz="1300"/>
              <a:t>Il complète le </a:t>
            </a:r>
            <a:r>
              <a:rPr lang="fr" sz="1300" u="sng">
                <a:solidFill>
                  <a:schemeClr val="hlink"/>
                </a:solidFill>
                <a:hlinkClick r:id="rId3"/>
              </a:rPr>
              <a:t>Module 3 de l’AQOCI</a:t>
            </a:r>
            <a:r>
              <a:rPr lang="fr" sz="1300"/>
              <a:t> (CQFD) qui a inspiré son élaboration.</a:t>
            </a:r>
            <a:endParaRPr sz="1300"/>
          </a:p>
        </p:txBody>
      </p:sp>
      <p:sp>
        <p:nvSpPr>
          <p:cNvPr id="94" name="Google Shape;94;p14"/>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2</a:t>
            </a:fld>
            <a:endParaRPr/>
          </a:p>
        </p:txBody>
      </p:sp>
      <p:sp>
        <p:nvSpPr>
          <p:cNvPr id="95" name="Google Shape;95;p14"/>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2</a:t>
            </a:fld>
            <a:endParaRPr/>
          </a:p>
        </p:txBody>
      </p:sp>
      <p:pic>
        <p:nvPicPr>
          <p:cNvPr id="96" name="Google Shape;96;p14">
            <a:hlinkClick r:id="rId3"/>
          </p:cNvPr>
          <p:cNvPicPr preferRelativeResize="0"/>
          <p:nvPr/>
        </p:nvPicPr>
        <p:blipFill rotWithShape="1">
          <a:blip r:embed="rId4">
            <a:alphaModFix/>
          </a:blip>
          <a:srcRect l="69875" t="14838" r="12542" b="4386"/>
          <a:stretch/>
        </p:blipFill>
        <p:spPr>
          <a:xfrm>
            <a:off x="5793900" y="680262"/>
            <a:ext cx="2927677" cy="378297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32"/>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20</a:t>
            </a:fld>
            <a:endParaRPr/>
          </a:p>
        </p:txBody>
      </p:sp>
      <p:sp>
        <p:nvSpPr>
          <p:cNvPr id="337" name="Google Shape;337;p32"/>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20</a:t>
            </a:fld>
            <a:endParaRPr/>
          </a:p>
        </p:txBody>
      </p:sp>
      <p:sp>
        <p:nvSpPr>
          <p:cNvPr id="338" name="Google Shape;338;p32"/>
          <p:cNvSpPr txBox="1">
            <a:spLocks noGrp="1"/>
          </p:cNvSpPr>
          <p:nvPr>
            <p:ph type="title"/>
          </p:nvPr>
        </p:nvSpPr>
        <p:spPr>
          <a:xfrm>
            <a:off x="844425" y="5600"/>
            <a:ext cx="6101400" cy="1140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endParaRPr/>
          </a:p>
          <a:p>
            <a:pPr marL="457200" lvl="0" indent="-381000" algn="l" rtl="0">
              <a:spcBef>
                <a:spcPts val="0"/>
              </a:spcBef>
              <a:spcAft>
                <a:spcPts val="0"/>
              </a:spcAft>
              <a:buSzPts val="2400"/>
              <a:buAutoNum type="arabicPeriod" startAt="2"/>
            </a:pPr>
            <a:r>
              <a:rPr lang="fr"/>
              <a:t>Arbre à objectifs</a:t>
            </a:r>
            <a:endParaRPr/>
          </a:p>
          <a:p>
            <a:pPr marL="0" lvl="0" indent="0" algn="l" rtl="0">
              <a:spcBef>
                <a:spcPts val="0"/>
              </a:spcBef>
              <a:spcAft>
                <a:spcPts val="0"/>
              </a:spcAft>
              <a:buNone/>
            </a:pPr>
            <a:endParaRPr/>
          </a:p>
        </p:txBody>
      </p:sp>
      <p:sp>
        <p:nvSpPr>
          <p:cNvPr id="339" name="Google Shape;339;p32"/>
          <p:cNvSpPr txBox="1">
            <a:spLocks noGrp="1"/>
          </p:cNvSpPr>
          <p:nvPr>
            <p:ph type="body" idx="2"/>
          </p:nvPr>
        </p:nvSpPr>
        <p:spPr>
          <a:xfrm>
            <a:off x="6386450" y="114675"/>
            <a:ext cx="2410800" cy="697800"/>
          </a:xfrm>
          <a:prstGeom prst="rect">
            <a:avLst/>
          </a:prstGeom>
          <a:solidFill>
            <a:schemeClr val="lt1"/>
          </a:solidFill>
        </p:spPr>
        <p:txBody>
          <a:bodyPr spcFirstLastPara="1" wrap="square" lIns="91425" tIns="91425" rIns="90000" bIns="91425" anchor="t" anchorCtr="0">
            <a:noAutofit/>
          </a:bodyPr>
          <a:lstStyle/>
          <a:p>
            <a:pPr marL="0" lvl="0" indent="0" algn="r" rtl="0">
              <a:spcBef>
                <a:spcPts val="600"/>
              </a:spcBef>
              <a:spcAft>
                <a:spcPts val="0"/>
              </a:spcAft>
              <a:buNone/>
            </a:pPr>
            <a:r>
              <a:rPr lang="fr" sz="1300" b="1"/>
              <a:t>Arbre à objectifs d’un projet de construction de latrines</a:t>
            </a:r>
            <a:endParaRPr sz="1300"/>
          </a:p>
        </p:txBody>
      </p:sp>
      <p:sp>
        <p:nvSpPr>
          <p:cNvPr id="340" name="Google Shape;340;p32"/>
          <p:cNvSpPr/>
          <p:nvPr/>
        </p:nvSpPr>
        <p:spPr>
          <a:xfrm>
            <a:off x="4059575" y="1981863"/>
            <a:ext cx="1970100" cy="515700"/>
          </a:xfrm>
          <a:prstGeom prst="roundRect">
            <a:avLst>
              <a:gd name="adj" fmla="val 16667"/>
            </a:avLst>
          </a:pr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 sz="700">
                <a:solidFill>
                  <a:schemeClr val="lt1"/>
                </a:solidFill>
                <a:latin typeface="Source Sans Pro"/>
                <a:ea typeface="Source Sans Pro"/>
                <a:cs typeface="Source Sans Pro"/>
                <a:sym typeface="Source Sans Pro"/>
              </a:rPr>
              <a:t>Amélioration de l'accès aux installations d'eau, d'assainissement et d'hygiène et amélioration des connaissances sur les meilleures pratiques en matière de normes d'hygiène..</a:t>
            </a:r>
            <a:endParaRPr sz="700">
              <a:solidFill>
                <a:schemeClr val="lt1"/>
              </a:solidFill>
              <a:latin typeface="Source Sans Pro"/>
              <a:ea typeface="Source Sans Pro"/>
              <a:cs typeface="Source Sans Pro"/>
              <a:sym typeface="Source Sans Pro"/>
            </a:endParaRPr>
          </a:p>
        </p:txBody>
      </p:sp>
      <p:sp>
        <p:nvSpPr>
          <p:cNvPr id="341" name="Google Shape;341;p32"/>
          <p:cNvSpPr/>
          <p:nvPr/>
        </p:nvSpPr>
        <p:spPr>
          <a:xfrm>
            <a:off x="2236675" y="945600"/>
            <a:ext cx="1302000" cy="515700"/>
          </a:xfrm>
          <a:prstGeom prst="roundRect">
            <a:avLst>
              <a:gd name="adj" fmla="val 16667"/>
            </a:avLst>
          </a:pr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 sz="700">
                <a:solidFill>
                  <a:schemeClr val="lt1"/>
                </a:solidFill>
                <a:latin typeface="Source Sans Pro"/>
                <a:ea typeface="Source Sans Pro"/>
                <a:cs typeface="Source Sans Pro"/>
                <a:sym typeface="Source Sans Pro"/>
              </a:rPr>
              <a:t>Réduction de l'incidence des maladies d'origine hydrique dans la communauté.</a:t>
            </a:r>
            <a:endParaRPr sz="700">
              <a:solidFill>
                <a:schemeClr val="lt1"/>
              </a:solidFill>
              <a:latin typeface="Source Sans Pro"/>
              <a:ea typeface="Source Sans Pro"/>
              <a:cs typeface="Source Sans Pro"/>
              <a:sym typeface="Source Sans Pro"/>
            </a:endParaRPr>
          </a:p>
        </p:txBody>
      </p:sp>
      <p:sp>
        <p:nvSpPr>
          <p:cNvPr id="342" name="Google Shape;342;p32"/>
          <p:cNvSpPr/>
          <p:nvPr/>
        </p:nvSpPr>
        <p:spPr>
          <a:xfrm>
            <a:off x="6343450" y="945600"/>
            <a:ext cx="1302000" cy="515700"/>
          </a:xfrm>
          <a:prstGeom prst="roundRect">
            <a:avLst>
              <a:gd name="adj" fmla="val 16667"/>
            </a:avLst>
          </a:pr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 sz="700">
                <a:solidFill>
                  <a:schemeClr val="lt1"/>
                </a:solidFill>
                <a:latin typeface="Source Sans Pro"/>
                <a:ea typeface="Source Sans Pro"/>
                <a:cs typeface="Source Sans Pro"/>
                <a:sym typeface="Source Sans Pro"/>
              </a:rPr>
              <a:t>Amélioration de l'écosystème de l'eau de rivière.</a:t>
            </a:r>
            <a:endParaRPr sz="700">
              <a:solidFill>
                <a:schemeClr val="lt1"/>
              </a:solidFill>
              <a:latin typeface="Source Sans Pro"/>
              <a:ea typeface="Source Sans Pro"/>
              <a:cs typeface="Source Sans Pro"/>
              <a:sym typeface="Source Sans Pro"/>
            </a:endParaRPr>
          </a:p>
        </p:txBody>
      </p:sp>
      <p:sp>
        <p:nvSpPr>
          <p:cNvPr id="343" name="Google Shape;343;p32"/>
          <p:cNvSpPr/>
          <p:nvPr/>
        </p:nvSpPr>
        <p:spPr>
          <a:xfrm>
            <a:off x="1830325" y="3003675"/>
            <a:ext cx="1302000" cy="515700"/>
          </a:xfrm>
          <a:prstGeom prst="roundRect">
            <a:avLst>
              <a:gd name="adj" fmla="val 16667"/>
            </a:avLst>
          </a:prstGeom>
          <a:solidFill>
            <a:schemeClr val="accent3"/>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 sz="700">
                <a:solidFill>
                  <a:schemeClr val="lt1"/>
                </a:solidFill>
                <a:latin typeface="Source Sans Pro"/>
                <a:ea typeface="Source Sans Pro"/>
                <a:cs typeface="Source Sans Pro"/>
                <a:sym typeface="Source Sans Pro"/>
              </a:rPr>
              <a:t>Sensibilisation accrue aux dangers du déversement de leurs déchets dans la rivière.</a:t>
            </a:r>
            <a:endParaRPr sz="700">
              <a:solidFill>
                <a:schemeClr val="lt1"/>
              </a:solidFill>
              <a:latin typeface="Source Sans Pro"/>
              <a:ea typeface="Source Sans Pro"/>
              <a:cs typeface="Source Sans Pro"/>
              <a:sym typeface="Source Sans Pro"/>
            </a:endParaRPr>
          </a:p>
        </p:txBody>
      </p:sp>
      <p:sp>
        <p:nvSpPr>
          <p:cNvPr id="344" name="Google Shape;344;p32"/>
          <p:cNvSpPr/>
          <p:nvPr/>
        </p:nvSpPr>
        <p:spPr>
          <a:xfrm>
            <a:off x="5037500" y="3003700"/>
            <a:ext cx="1302000" cy="515700"/>
          </a:xfrm>
          <a:prstGeom prst="roundRect">
            <a:avLst>
              <a:gd name="adj" fmla="val 16667"/>
            </a:avLst>
          </a:prstGeom>
          <a:solidFill>
            <a:schemeClr val="accent3"/>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 sz="700">
                <a:solidFill>
                  <a:schemeClr val="lt1"/>
                </a:solidFill>
                <a:latin typeface="Source Sans Pro"/>
                <a:ea typeface="Source Sans Pro"/>
                <a:cs typeface="Source Sans Pro"/>
                <a:sym typeface="Source Sans Pro"/>
              </a:rPr>
              <a:t>Cause: Il n'y a pas d'accès à des latrines de qualité à Delta River.</a:t>
            </a:r>
            <a:endParaRPr sz="700">
              <a:solidFill>
                <a:schemeClr val="lt1"/>
              </a:solidFill>
              <a:latin typeface="Source Sans Pro"/>
              <a:ea typeface="Source Sans Pro"/>
              <a:cs typeface="Source Sans Pro"/>
              <a:sym typeface="Source Sans Pro"/>
            </a:endParaRPr>
          </a:p>
        </p:txBody>
      </p:sp>
      <p:sp>
        <p:nvSpPr>
          <p:cNvPr id="345" name="Google Shape;345;p32"/>
          <p:cNvSpPr/>
          <p:nvPr/>
        </p:nvSpPr>
        <p:spPr>
          <a:xfrm>
            <a:off x="7373775" y="3003675"/>
            <a:ext cx="1535400" cy="515700"/>
          </a:xfrm>
          <a:prstGeom prst="roundRect">
            <a:avLst>
              <a:gd name="adj" fmla="val 16667"/>
            </a:avLst>
          </a:prstGeom>
          <a:solidFill>
            <a:schemeClr val="accent3"/>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 sz="700">
                <a:solidFill>
                  <a:schemeClr val="lt1"/>
                </a:solidFill>
                <a:latin typeface="Source Sans Pro"/>
                <a:ea typeface="Source Sans Pro"/>
                <a:cs typeface="Source Sans Pro"/>
                <a:sym typeface="Source Sans Pro"/>
              </a:rPr>
              <a:t>Cause : La mauvaise infrastructure des maisons empêche l'installation de systèmes d'égouts dans les  ménages.</a:t>
            </a:r>
            <a:endParaRPr sz="700">
              <a:solidFill>
                <a:schemeClr val="lt1"/>
              </a:solidFill>
              <a:latin typeface="Source Sans Pro"/>
              <a:ea typeface="Source Sans Pro"/>
              <a:cs typeface="Source Sans Pro"/>
              <a:sym typeface="Source Sans Pro"/>
            </a:endParaRPr>
          </a:p>
        </p:txBody>
      </p:sp>
      <p:sp>
        <p:nvSpPr>
          <p:cNvPr id="346" name="Google Shape;346;p32"/>
          <p:cNvSpPr/>
          <p:nvPr/>
        </p:nvSpPr>
        <p:spPr>
          <a:xfrm>
            <a:off x="777775" y="4091300"/>
            <a:ext cx="1417800" cy="697800"/>
          </a:xfrm>
          <a:prstGeom prst="roundRect">
            <a:avLst>
              <a:gd name="adj" fmla="val 16667"/>
            </a:avLst>
          </a:prstGeom>
          <a:solidFill>
            <a:schemeClr val="accent4"/>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 sz="700">
                <a:solidFill>
                  <a:schemeClr val="lt1"/>
                </a:solidFill>
                <a:latin typeface="Source Sans Pro"/>
                <a:ea typeface="Source Sans Pro"/>
                <a:cs typeface="Source Sans Pro"/>
                <a:sym typeface="Source Sans Pro"/>
              </a:rPr>
              <a:t>La Communauté est consciente des effets négatifs sur la santé et le bien-être en utilisant la rivière pour l'élimination des déchets.</a:t>
            </a:r>
            <a:endParaRPr sz="700">
              <a:solidFill>
                <a:schemeClr val="lt1"/>
              </a:solidFill>
              <a:latin typeface="Source Sans Pro"/>
              <a:ea typeface="Source Sans Pro"/>
              <a:cs typeface="Source Sans Pro"/>
              <a:sym typeface="Source Sans Pro"/>
            </a:endParaRPr>
          </a:p>
        </p:txBody>
      </p:sp>
      <p:sp>
        <p:nvSpPr>
          <p:cNvPr id="347" name="Google Shape;347;p32"/>
          <p:cNvSpPr/>
          <p:nvPr/>
        </p:nvSpPr>
        <p:spPr>
          <a:xfrm>
            <a:off x="2558175" y="4091300"/>
            <a:ext cx="1417800" cy="697800"/>
          </a:xfrm>
          <a:prstGeom prst="roundRect">
            <a:avLst>
              <a:gd name="adj" fmla="val 16667"/>
            </a:avLst>
          </a:prstGeom>
          <a:solidFill>
            <a:schemeClr val="accent4"/>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 sz="700">
                <a:solidFill>
                  <a:schemeClr val="lt1"/>
                </a:solidFill>
                <a:latin typeface="Source Sans Pro"/>
                <a:ea typeface="Source Sans Pro"/>
                <a:cs typeface="Source Sans Pro"/>
                <a:sym typeface="Source Sans Pro"/>
              </a:rPr>
              <a:t>La Communauté est consciente des répercussions environnementales du déversement des déchets dans la rivière.</a:t>
            </a:r>
            <a:endParaRPr sz="700">
              <a:solidFill>
                <a:schemeClr val="lt1"/>
              </a:solidFill>
              <a:latin typeface="Source Sans Pro"/>
              <a:ea typeface="Source Sans Pro"/>
              <a:cs typeface="Source Sans Pro"/>
              <a:sym typeface="Source Sans Pro"/>
            </a:endParaRPr>
          </a:p>
        </p:txBody>
      </p:sp>
      <p:sp>
        <p:nvSpPr>
          <p:cNvPr id="348" name="Google Shape;348;p32"/>
          <p:cNvSpPr/>
          <p:nvPr/>
        </p:nvSpPr>
        <p:spPr>
          <a:xfrm>
            <a:off x="4414775" y="4091300"/>
            <a:ext cx="1107300" cy="697800"/>
          </a:xfrm>
          <a:prstGeom prst="roundRect">
            <a:avLst>
              <a:gd name="adj" fmla="val 16667"/>
            </a:avLst>
          </a:prstGeom>
          <a:solidFill>
            <a:schemeClr val="accent4"/>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 sz="700">
                <a:solidFill>
                  <a:schemeClr val="lt1"/>
                </a:solidFill>
                <a:latin typeface="Source Sans Pro"/>
                <a:ea typeface="Source Sans Pro"/>
                <a:cs typeface="Source Sans Pro"/>
                <a:sym typeface="Source Sans Pro"/>
              </a:rPr>
              <a:t>Les latrines sont construites à proximité des ménages.</a:t>
            </a:r>
            <a:endParaRPr sz="700">
              <a:solidFill>
                <a:schemeClr val="lt1"/>
              </a:solidFill>
              <a:latin typeface="Source Sans Pro"/>
              <a:ea typeface="Source Sans Pro"/>
              <a:cs typeface="Source Sans Pro"/>
              <a:sym typeface="Source Sans Pro"/>
            </a:endParaRPr>
          </a:p>
        </p:txBody>
      </p:sp>
      <p:sp>
        <p:nvSpPr>
          <p:cNvPr id="349" name="Google Shape;349;p32"/>
          <p:cNvSpPr/>
          <p:nvPr/>
        </p:nvSpPr>
        <p:spPr>
          <a:xfrm>
            <a:off x="5884675" y="4091300"/>
            <a:ext cx="1107300" cy="697800"/>
          </a:xfrm>
          <a:prstGeom prst="roundRect">
            <a:avLst>
              <a:gd name="adj" fmla="val 16667"/>
            </a:avLst>
          </a:prstGeom>
          <a:solidFill>
            <a:schemeClr val="accent4"/>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 sz="700">
                <a:solidFill>
                  <a:schemeClr val="lt1"/>
                </a:solidFill>
                <a:latin typeface="Source Sans Pro"/>
                <a:ea typeface="Source Sans Pro"/>
                <a:cs typeface="Source Sans Pro"/>
                <a:sym typeface="Source Sans Pro"/>
              </a:rPr>
              <a:t>La qualité des latrines est améliorée pour répondre aux normes internationales du secteur EAH.</a:t>
            </a:r>
            <a:endParaRPr sz="700">
              <a:solidFill>
                <a:schemeClr val="lt1"/>
              </a:solidFill>
              <a:latin typeface="Source Sans Pro"/>
              <a:ea typeface="Source Sans Pro"/>
              <a:cs typeface="Source Sans Pro"/>
              <a:sym typeface="Source Sans Pro"/>
            </a:endParaRPr>
          </a:p>
        </p:txBody>
      </p:sp>
      <p:sp>
        <p:nvSpPr>
          <p:cNvPr id="350" name="Google Shape;350;p32"/>
          <p:cNvSpPr/>
          <p:nvPr/>
        </p:nvSpPr>
        <p:spPr>
          <a:xfrm>
            <a:off x="7490475" y="4091300"/>
            <a:ext cx="1302000" cy="697800"/>
          </a:xfrm>
          <a:prstGeom prst="roundRect">
            <a:avLst>
              <a:gd name="adj" fmla="val 16667"/>
            </a:avLst>
          </a:prstGeom>
          <a:solidFill>
            <a:schemeClr val="accent4"/>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 sz="700">
                <a:solidFill>
                  <a:schemeClr val="lt1"/>
                </a:solidFill>
                <a:latin typeface="Source Sans Pro"/>
                <a:ea typeface="Source Sans Pro"/>
                <a:cs typeface="Source Sans Pro"/>
                <a:sym typeface="Source Sans Pro"/>
              </a:rPr>
              <a:t>Des fonds sont collectés et alloués pour améliorer l'infrastructure des maisons afin de faire fonctionner les réseaux d'égouts.</a:t>
            </a:r>
            <a:endParaRPr sz="700">
              <a:solidFill>
                <a:schemeClr val="lt1"/>
              </a:solidFill>
              <a:latin typeface="Source Sans Pro"/>
              <a:ea typeface="Source Sans Pro"/>
              <a:cs typeface="Source Sans Pro"/>
              <a:sym typeface="Source Sans Pro"/>
            </a:endParaRPr>
          </a:p>
        </p:txBody>
      </p:sp>
      <p:cxnSp>
        <p:nvCxnSpPr>
          <p:cNvPr id="351" name="Google Shape;351;p32"/>
          <p:cNvCxnSpPr>
            <a:stCxn id="340" idx="0"/>
            <a:endCxn id="342" idx="2"/>
          </p:cNvCxnSpPr>
          <p:nvPr/>
        </p:nvCxnSpPr>
        <p:spPr>
          <a:xfrm rot="10800000" flipH="1">
            <a:off x="5044625" y="1461363"/>
            <a:ext cx="1949700" cy="520500"/>
          </a:xfrm>
          <a:prstGeom prst="straightConnector1">
            <a:avLst/>
          </a:prstGeom>
          <a:noFill/>
          <a:ln w="9525" cap="flat" cmpd="sng">
            <a:solidFill>
              <a:schemeClr val="dk2"/>
            </a:solidFill>
            <a:prstDash val="solid"/>
            <a:round/>
            <a:headEnd type="none" w="med" len="med"/>
            <a:tailEnd type="triangle" w="med" len="med"/>
          </a:ln>
        </p:spPr>
      </p:cxnSp>
      <p:cxnSp>
        <p:nvCxnSpPr>
          <p:cNvPr id="352" name="Google Shape;352;p32"/>
          <p:cNvCxnSpPr>
            <a:endCxn id="341" idx="2"/>
          </p:cNvCxnSpPr>
          <p:nvPr/>
        </p:nvCxnSpPr>
        <p:spPr>
          <a:xfrm rot="10800000">
            <a:off x="2887675" y="1461300"/>
            <a:ext cx="2157000" cy="520500"/>
          </a:xfrm>
          <a:prstGeom prst="straightConnector1">
            <a:avLst/>
          </a:prstGeom>
          <a:noFill/>
          <a:ln w="9525" cap="flat" cmpd="sng">
            <a:solidFill>
              <a:schemeClr val="dk2"/>
            </a:solidFill>
            <a:prstDash val="solid"/>
            <a:round/>
            <a:headEnd type="none" w="med" len="med"/>
            <a:tailEnd type="triangle" w="med" len="med"/>
          </a:ln>
        </p:spPr>
      </p:cxnSp>
      <p:cxnSp>
        <p:nvCxnSpPr>
          <p:cNvPr id="353" name="Google Shape;353;p32"/>
          <p:cNvCxnSpPr>
            <a:stCxn id="340" idx="2"/>
            <a:endCxn id="343" idx="0"/>
          </p:cNvCxnSpPr>
          <p:nvPr/>
        </p:nvCxnSpPr>
        <p:spPr>
          <a:xfrm flipH="1">
            <a:off x="2481425" y="2497563"/>
            <a:ext cx="2563200" cy="506100"/>
          </a:xfrm>
          <a:prstGeom prst="straightConnector1">
            <a:avLst/>
          </a:prstGeom>
          <a:noFill/>
          <a:ln w="9525" cap="flat" cmpd="sng">
            <a:solidFill>
              <a:schemeClr val="dk2"/>
            </a:solidFill>
            <a:prstDash val="solid"/>
            <a:round/>
            <a:headEnd type="none" w="med" len="med"/>
            <a:tailEnd type="triangle" w="med" len="med"/>
          </a:ln>
        </p:spPr>
      </p:cxnSp>
      <p:cxnSp>
        <p:nvCxnSpPr>
          <p:cNvPr id="354" name="Google Shape;354;p32"/>
          <p:cNvCxnSpPr>
            <a:stCxn id="340" idx="2"/>
            <a:endCxn id="344" idx="0"/>
          </p:cNvCxnSpPr>
          <p:nvPr/>
        </p:nvCxnSpPr>
        <p:spPr>
          <a:xfrm>
            <a:off x="5044625" y="2497563"/>
            <a:ext cx="643800" cy="506100"/>
          </a:xfrm>
          <a:prstGeom prst="straightConnector1">
            <a:avLst/>
          </a:prstGeom>
          <a:noFill/>
          <a:ln w="9525" cap="flat" cmpd="sng">
            <a:solidFill>
              <a:schemeClr val="dk2"/>
            </a:solidFill>
            <a:prstDash val="solid"/>
            <a:round/>
            <a:headEnd type="none" w="med" len="med"/>
            <a:tailEnd type="triangle" w="med" len="med"/>
          </a:ln>
        </p:spPr>
      </p:cxnSp>
      <p:cxnSp>
        <p:nvCxnSpPr>
          <p:cNvPr id="355" name="Google Shape;355;p32"/>
          <p:cNvCxnSpPr>
            <a:stCxn id="340" idx="2"/>
            <a:endCxn id="345" idx="0"/>
          </p:cNvCxnSpPr>
          <p:nvPr/>
        </p:nvCxnSpPr>
        <p:spPr>
          <a:xfrm>
            <a:off x="5044625" y="2497563"/>
            <a:ext cx="3096900" cy="506100"/>
          </a:xfrm>
          <a:prstGeom prst="straightConnector1">
            <a:avLst/>
          </a:prstGeom>
          <a:noFill/>
          <a:ln w="9525" cap="flat" cmpd="sng">
            <a:solidFill>
              <a:schemeClr val="dk2"/>
            </a:solidFill>
            <a:prstDash val="solid"/>
            <a:round/>
            <a:headEnd type="none" w="med" len="med"/>
            <a:tailEnd type="triangle" w="med" len="med"/>
          </a:ln>
        </p:spPr>
      </p:cxnSp>
      <p:cxnSp>
        <p:nvCxnSpPr>
          <p:cNvPr id="356" name="Google Shape;356;p32"/>
          <p:cNvCxnSpPr>
            <a:stCxn id="343" idx="2"/>
            <a:endCxn id="346" idx="0"/>
          </p:cNvCxnSpPr>
          <p:nvPr/>
        </p:nvCxnSpPr>
        <p:spPr>
          <a:xfrm flipH="1">
            <a:off x="1486825" y="3519375"/>
            <a:ext cx="994500" cy="571800"/>
          </a:xfrm>
          <a:prstGeom prst="straightConnector1">
            <a:avLst/>
          </a:prstGeom>
          <a:noFill/>
          <a:ln w="9525" cap="flat" cmpd="sng">
            <a:solidFill>
              <a:schemeClr val="dk2"/>
            </a:solidFill>
            <a:prstDash val="solid"/>
            <a:round/>
            <a:headEnd type="none" w="med" len="med"/>
            <a:tailEnd type="triangle" w="med" len="med"/>
          </a:ln>
        </p:spPr>
      </p:cxnSp>
      <p:cxnSp>
        <p:nvCxnSpPr>
          <p:cNvPr id="357" name="Google Shape;357;p32"/>
          <p:cNvCxnSpPr>
            <a:stCxn id="343" idx="2"/>
            <a:endCxn id="347" idx="0"/>
          </p:cNvCxnSpPr>
          <p:nvPr/>
        </p:nvCxnSpPr>
        <p:spPr>
          <a:xfrm>
            <a:off x="2481325" y="3519375"/>
            <a:ext cx="785700" cy="571800"/>
          </a:xfrm>
          <a:prstGeom prst="straightConnector1">
            <a:avLst/>
          </a:prstGeom>
          <a:noFill/>
          <a:ln w="9525" cap="flat" cmpd="sng">
            <a:solidFill>
              <a:schemeClr val="dk2"/>
            </a:solidFill>
            <a:prstDash val="solid"/>
            <a:round/>
            <a:headEnd type="none" w="med" len="med"/>
            <a:tailEnd type="triangle" w="med" len="med"/>
          </a:ln>
        </p:spPr>
      </p:cxnSp>
      <p:cxnSp>
        <p:nvCxnSpPr>
          <p:cNvPr id="358" name="Google Shape;358;p32"/>
          <p:cNvCxnSpPr>
            <a:stCxn id="344" idx="2"/>
            <a:endCxn id="348" idx="0"/>
          </p:cNvCxnSpPr>
          <p:nvPr/>
        </p:nvCxnSpPr>
        <p:spPr>
          <a:xfrm flipH="1">
            <a:off x="4968500" y="3519400"/>
            <a:ext cx="720000" cy="571800"/>
          </a:xfrm>
          <a:prstGeom prst="straightConnector1">
            <a:avLst/>
          </a:prstGeom>
          <a:noFill/>
          <a:ln w="9525" cap="flat" cmpd="sng">
            <a:solidFill>
              <a:schemeClr val="dk2"/>
            </a:solidFill>
            <a:prstDash val="solid"/>
            <a:round/>
            <a:headEnd type="none" w="med" len="med"/>
            <a:tailEnd type="triangle" w="med" len="med"/>
          </a:ln>
        </p:spPr>
      </p:cxnSp>
      <p:cxnSp>
        <p:nvCxnSpPr>
          <p:cNvPr id="359" name="Google Shape;359;p32"/>
          <p:cNvCxnSpPr>
            <a:stCxn id="344" idx="2"/>
            <a:endCxn id="349" idx="0"/>
          </p:cNvCxnSpPr>
          <p:nvPr/>
        </p:nvCxnSpPr>
        <p:spPr>
          <a:xfrm>
            <a:off x="5688500" y="3519400"/>
            <a:ext cx="749700" cy="571800"/>
          </a:xfrm>
          <a:prstGeom prst="straightConnector1">
            <a:avLst/>
          </a:prstGeom>
          <a:noFill/>
          <a:ln w="9525" cap="flat" cmpd="sng">
            <a:solidFill>
              <a:schemeClr val="dk2"/>
            </a:solidFill>
            <a:prstDash val="solid"/>
            <a:round/>
            <a:headEnd type="none" w="med" len="med"/>
            <a:tailEnd type="triangle" w="med" len="med"/>
          </a:ln>
        </p:spPr>
      </p:cxnSp>
      <p:cxnSp>
        <p:nvCxnSpPr>
          <p:cNvPr id="360" name="Google Shape;360;p32"/>
          <p:cNvCxnSpPr>
            <a:stCxn id="345" idx="2"/>
            <a:endCxn id="350" idx="0"/>
          </p:cNvCxnSpPr>
          <p:nvPr/>
        </p:nvCxnSpPr>
        <p:spPr>
          <a:xfrm>
            <a:off x="8141475" y="3519375"/>
            <a:ext cx="0" cy="571800"/>
          </a:xfrm>
          <a:prstGeom prst="straightConnector1">
            <a:avLst/>
          </a:prstGeom>
          <a:noFill/>
          <a:ln w="9525" cap="flat" cmpd="sng">
            <a:solidFill>
              <a:schemeClr val="dk2"/>
            </a:solidFill>
            <a:prstDash val="solid"/>
            <a:round/>
            <a:headEnd type="none" w="med" len="med"/>
            <a:tailEnd type="triangle" w="med" len="med"/>
          </a:ln>
        </p:spPr>
      </p:cxn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p33"/>
          <p:cNvSpPr txBox="1">
            <a:spLocks noGrp="1"/>
          </p:cNvSpPr>
          <p:nvPr>
            <p:ph type="title"/>
          </p:nvPr>
        </p:nvSpPr>
        <p:spPr>
          <a:xfrm>
            <a:off x="844425" y="-2230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3"/>
            </a:pPr>
            <a:r>
              <a:rPr lang="fr"/>
              <a:t>Analyse de genre</a:t>
            </a:r>
            <a:endParaRPr/>
          </a:p>
        </p:txBody>
      </p:sp>
      <p:sp>
        <p:nvSpPr>
          <p:cNvPr id="366" name="Google Shape;366;p33"/>
          <p:cNvSpPr txBox="1">
            <a:spLocks noGrp="1"/>
          </p:cNvSpPr>
          <p:nvPr>
            <p:ph type="body" idx="2"/>
          </p:nvPr>
        </p:nvSpPr>
        <p:spPr>
          <a:xfrm>
            <a:off x="844425" y="902400"/>
            <a:ext cx="3794700" cy="21156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En résumé</a:t>
            </a:r>
            <a:endParaRPr sz="1300" b="1"/>
          </a:p>
          <a:p>
            <a:pPr marL="0" lvl="0" indent="0" algn="l" rtl="0">
              <a:spcBef>
                <a:spcPts val="600"/>
              </a:spcBef>
              <a:spcAft>
                <a:spcPts val="0"/>
              </a:spcAft>
              <a:buNone/>
            </a:pPr>
            <a:r>
              <a:rPr lang="fr" sz="1300"/>
              <a:t>L’analyse de genre est un outil utilisé pour identifier, comprendre et expliquer les rôles des femmes et des hommes, leurs besoins spécifiques, et les relations qui les unissent. Elle permet également de déceler les inégalités de pouvoir dans la prise de décisions, ainsi que l'accès et le contrôle des ressources dans les ménages, la communauté, et différents secteurs.</a:t>
            </a:r>
            <a:endParaRPr sz="1300"/>
          </a:p>
          <a:p>
            <a:pPr marL="0" lvl="0" indent="0" algn="l" rtl="0">
              <a:spcBef>
                <a:spcPts val="600"/>
              </a:spcBef>
              <a:spcAft>
                <a:spcPts val="0"/>
              </a:spcAft>
              <a:buNone/>
            </a:pPr>
            <a:endParaRPr sz="1300"/>
          </a:p>
        </p:txBody>
      </p:sp>
      <p:sp>
        <p:nvSpPr>
          <p:cNvPr id="367" name="Google Shape;367;p33"/>
          <p:cNvSpPr txBox="1">
            <a:spLocks noGrp="1"/>
          </p:cNvSpPr>
          <p:nvPr>
            <p:ph type="body" idx="2"/>
          </p:nvPr>
        </p:nvSpPr>
        <p:spPr>
          <a:xfrm>
            <a:off x="4866325" y="2388575"/>
            <a:ext cx="3868500" cy="24648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Pourquoi l’utiliser ?</a:t>
            </a:r>
            <a:endParaRPr sz="1300"/>
          </a:p>
          <a:p>
            <a:pPr marL="0" lvl="0" indent="0" algn="l" rtl="0">
              <a:spcBef>
                <a:spcPts val="600"/>
              </a:spcBef>
              <a:spcAft>
                <a:spcPts val="0"/>
              </a:spcAft>
              <a:buNone/>
            </a:pPr>
            <a:r>
              <a:rPr lang="fr" sz="1300"/>
              <a:t>« L’analyse de genre » met en lumière les disparités existantes entre les femmes, les hommes et les personnes ayant d’autres identités de genre, et selon les contextes. </a:t>
            </a:r>
            <a:endParaRPr sz="1300"/>
          </a:p>
          <a:p>
            <a:pPr marL="0" lvl="0" indent="0" algn="l" rtl="0">
              <a:spcBef>
                <a:spcPts val="600"/>
              </a:spcBef>
              <a:spcAft>
                <a:spcPts val="0"/>
              </a:spcAft>
              <a:buNone/>
            </a:pPr>
            <a:r>
              <a:rPr lang="fr" sz="1300"/>
              <a:t>Elle permet au projet d’identifier et d’adresser les véritables problèmes de développement des bénéficiaires et les résultats escomptés par ces personnes, leurs réels besoins.</a:t>
            </a:r>
            <a:endParaRPr sz="1300"/>
          </a:p>
        </p:txBody>
      </p:sp>
      <p:sp>
        <p:nvSpPr>
          <p:cNvPr id="368" name="Google Shape;368;p33"/>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21</a:t>
            </a:fld>
            <a:endParaRPr/>
          </a:p>
        </p:txBody>
      </p:sp>
      <p:sp>
        <p:nvSpPr>
          <p:cNvPr id="369" name="Google Shape;369;p33"/>
          <p:cNvSpPr txBox="1">
            <a:spLocks noGrp="1"/>
          </p:cNvSpPr>
          <p:nvPr>
            <p:ph type="body" idx="2"/>
          </p:nvPr>
        </p:nvSpPr>
        <p:spPr>
          <a:xfrm>
            <a:off x="844425" y="2717500"/>
            <a:ext cx="3629100" cy="21156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Avantages &amp; précautions à prendre</a:t>
            </a:r>
            <a:endParaRPr sz="1300"/>
          </a:p>
          <a:p>
            <a:pPr marL="0" lvl="0" indent="0" algn="l" rtl="0">
              <a:spcBef>
                <a:spcPts val="600"/>
              </a:spcBef>
              <a:spcAft>
                <a:spcPts val="0"/>
              </a:spcAft>
              <a:buNone/>
            </a:pPr>
            <a:r>
              <a:rPr lang="fr" sz="1300"/>
              <a:t>L’analyse de genre est indispensable pour la conception d’un projet intégrant l’ÉFH. Elle permet de définir une stratégie de genre adaptée aux contraintes et opportunités du contexte local et des objectifs du projet traité. </a:t>
            </a:r>
            <a:endParaRPr sz="1300"/>
          </a:p>
          <a:p>
            <a:pPr marL="0" lvl="0" indent="0" algn="l" rtl="0">
              <a:spcBef>
                <a:spcPts val="600"/>
              </a:spcBef>
              <a:spcAft>
                <a:spcPts val="0"/>
              </a:spcAft>
              <a:buNone/>
            </a:pPr>
            <a:r>
              <a:rPr lang="fr" sz="1300"/>
              <a:t>Pour être efficace, cette analyse ne peut pas se faire sans une réelle participation des femmes, aux côtés des hommes.</a:t>
            </a:r>
            <a:endParaRPr sz="1300"/>
          </a:p>
          <a:p>
            <a:pPr marL="0" lvl="0" indent="0" algn="l" rtl="0">
              <a:spcBef>
                <a:spcPts val="600"/>
              </a:spcBef>
              <a:spcAft>
                <a:spcPts val="0"/>
              </a:spcAft>
              <a:buClr>
                <a:schemeClr val="dk1"/>
              </a:buClr>
              <a:buSzPts val="1100"/>
              <a:buFont typeface="Arial"/>
              <a:buNone/>
            </a:pPr>
            <a:endParaRPr sz="1300"/>
          </a:p>
          <a:p>
            <a:pPr marL="0" lvl="0" indent="0" algn="l" rtl="0">
              <a:spcBef>
                <a:spcPts val="600"/>
              </a:spcBef>
              <a:spcAft>
                <a:spcPts val="0"/>
              </a:spcAft>
              <a:buNone/>
            </a:pPr>
            <a:endParaRPr sz="1300"/>
          </a:p>
        </p:txBody>
      </p:sp>
      <p:sp>
        <p:nvSpPr>
          <p:cNvPr id="370" name="Google Shape;370;p33"/>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21</a:t>
            </a:fld>
            <a:endParaRPr/>
          </a:p>
        </p:txBody>
      </p:sp>
      <p:pic>
        <p:nvPicPr>
          <p:cNvPr id="371" name="Google Shape;371;p33"/>
          <p:cNvPicPr preferRelativeResize="0"/>
          <p:nvPr/>
        </p:nvPicPr>
        <p:blipFill>
          <a:blip r:embed="rId3">
            <a:alphaModFix/>
          </a:blip>
          <a:stretch>
            <a:fillRect/>
          </a:stretch>
        </p:blipFill>
        <p:spPr>
          <a:xfrm>
            <a:off x="5588925" y="152400"/>
            <a:ext cx="2502000" cy="25020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75"/>
        <p:cNvGrpSpPr/>
        <p:nvPr/>
      </p:nvGrpSpPr>
      <p:grpSpPr>
        <a:xfrm>
          <a:off x="0" y="0"/>
          <a:ext cx="0" cy="0"/>
          <a:chOff x="0" y="0"/>
          <a:chExt cx="0" cy="0"/>
        </a:xfrm>
      </p:grpSpPr>
      <p:sp>
        <p:nvSpPr>
          <p:cNvPr id="376" name="Google Shape;376;p34"/>
          <p:cNvSpPr txBox="1">
            <a:spLocks noGrp="1"/>
          </p:cNvSpPr>
          <p:nvPr>
            <p:ph type="title"/>
          </p:nvPr>
        </p:nvSpPr>
        <p:spPr>
          <a:xfrm>
            <a:off x="844425" y="-2230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3"/>
            </a:pPr>
            <a:r>
              <a:rPr lang="fr"/>
              <a:t>Analyse de genre</a:t>
            </a:r>
            <a:endParaRPr/>
          </a:p>
        </p:txBody>
      </p:sp>
      <p:sp>
        <p:nvSpPr>
          <p:cNvPr id="377" name="Google Shape;377;p34"/>
          <p:cNvSpPr txBox="1">
            <a:spLocks noGrp="1"/>
          </p:cNvSpPr>
          <p:nvPr>
            <p:ph type="body" idx="2"/>
          </p:nvPr>
        </p:nvSpPr>
        <p:spPr>
          <a:xfrm>
            <a:off x="844425" y="902400"/>
            <a:ext cx="3747600" cy="21156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Le cadre de l’analyse </a:t>
            </a:r>
            <a:endParaRPr sz="1300" b="1"/>
          </a:p>
          <a:p>
            <a:pPr marL="0" lvl="0" indent="0" algn="l" rtl="0">
              <a:spcBef>
                <a:spcPts val="600"/>
              </a:spcBef>
              <a:spcAft>
                <a:spcPts val="0"/>
              </a:spcAft>
              <a:buNone/>
            </a:pPr>
            <a:r>
              <a:rPr lang="fr" sz="1300"/>
              <a:t>Selon l’agence de coopération suisse, l’intégration du genre et plus spécifiquement l’égalité entre les sexes peut être examinée selon quatre prismes d’analyse : </a:t>
            </a:r>
            <a:r>
              <a:rPr lang="fr" sz="1300" b="1"/>
              <a:t>1.</a:t>
            </a:r>
            <a:r>
              <a:rPr lang="fr" sz="1300"/>
              <a:t> Rôles et répartition du travail, </a:t>
            </a:r>
            <a:r>
              <a:rPr lang="fr" sz="1300" b="1"/>
              <a:t>2.</a:t>
            </a:r>
            <a:r>
              <a:rPr lang="fr" sz="1300"/>
              <a:t> Accès aux ressources et aux services, et contrôle sur ces derniers, </a:t>
            </a:r>
            <a:r>
              <a:rPr lang="fr" sz="1300" b="1"/>
              <a:t>3.</a:t>
            </a:r>
            <a:r>
              <a:rPr lang="fr" sz="1300"/>
              <a:t> Participation, voix et prise de décision et </a:t>
            </a:r>
            <a:r>
              <a:rPr lang="fr" sz="1300" b="1"/>
              <a:t>4.</a:t>
            </a:r>
            <a:r>
              <a:rPr lang="fr" sz="1300"/>
              <a:t> Besoins et intérêts des femmes et des hommes. Ce cadre permet d’évaluer les :</a:t>
            </a:r>
            <a:endParaRPr sz="1300"/>
          </a:p>
          <a:p>
            <a:pPr marL="457200" lvl="0" indent="-311150" algn="l" rtl="0">
              <a:spcBef>
                <a:spcPts val="600"/>
              </a:spcBef>
              <a:spcAft>
                <a:spcPts val="0"/>
              </a:spcAft>
              <a:buSzPts val="1300"/>
              <a:buChar char="-"/>
            </a:pPr>
            <a:r>
              <a:rPr lang="fr" sz="1300"/>
              <a:t>relations entre les sexes ;</a:t>
            </a:r>
            <a:endParaRPr sz="1300"/>
          </a:p>
          <a:p>
            <a:pPr marL="457200" lvl="0" indent="-311150" algn="l" rtl="0">
              <a:spcBef>
                <a:spcPts val="0"/>
              </a:spcBef>
              <a:spcAft>
                <a:spcPts val="0"/>
              </a:spcAft>
              <a:buSzPts val="1300"/>
              <a:buChar char="-"/>
            </a:pPr>
            <a:r>
              <a:rPr lang="fr" sz="1300"/>
              <a:t>inégalités entre les sexes ;</a:t>
            </a:r>
            <a:endParaRPr sz="1300"/>
          </a:p>
          <a:p>
            <a:pPr marL="457200" lvl="0" indent="-311150" algn="l" rtl="0">
              <a:spcBef>
                <a:spcPts val="0"/>
              </a:spcBef>
              <a:spcAft>
                <a:spcPts val="0"/>
              </a:spcAft>
              <a:buSzPts val="1300"/>
              <a:buChar char="-"/>
            </a:pPr>
            <a:r>
              <a:rPr lang="fr" sz="1300"/>
              <a:t>obstacles et possibilités liés au genre.</a:t>
            </a:r>
            <a:endParaRPr sz="1300"/>
          </a:p>
          <a:p>
            <a:pPr marL="0" lvl="0" indent="0" algn="l" rtl="0">
              <a:spcBef>
                <a:spcPts val="600"/>
              </a:spcBef>
              <a:spcAft>
                <a:spcPts val="0"/>
              </a:spcAft>
              <a:buNone/>
            </a:pPr>
            <a:endParaRPr sz="1300"/>
          </a:p>
          <a:p>
            <a:pPr marL="0" lvl="0" indent="0" algn="l" rtl="0">
              <a:spcBef>
                <a:spcPts val="600"/>
              </a:spcBef>
              <a:spcAft>
                <a:spcPts val="0"/>
              </a:spcAft>
              <a:buNone/>
            </a:pPr>
            <a:endParaRPr sz="1300"/>
          </a:p>
        </p:txBody>
      </p:sp>
      <p:sp>
        <p:nvSpPr>
          <p:cNvPr id="378" name="Google Shape;378;p34"/>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22</a:t>
            </a:fld>
            <a:endParaRPr/>
          </a:p>
        </p:txBody>
      </p:sp>
      <p:sp>
        <p:nvSpPr>
          <p:cNvPr id="379" name="Google Shape;379;p34"/>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22</a:t>
            </a:fld>
            <a:endParaRPr/>
          </a:p>
        </p:txBody>
      </p:sp>
      <p:sp>
        <p:nvSpPr>
          <p:cNvPr id="380" name="Google Shape;380;p34"/>
          <p:cNvSpPr/>
          <p:nvPr/>
        </p:nvSpPr>
        <p:spPr>
          <a:xfrm>
            <a:off x="5234541" y="776984"/>
            <a:ext cx="3266700" cy="3224400"/>
          </a:xfrm>
          <a:prstGeom prst="ellipse">
            <a:avLst/>
          </a:prstGeom>
          <a:solidFill>
            <a:srgbClr val="EDA2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Source Sans Pro"/>
              <a:ea typeface="Source Sans Pro"/>
              <a:cs typeface="Source Sans Pro"/>
              <a:sym typeface="Source Sans Pro"/>
            </a:endParaRPr>
          </a:p>
        </p:txBody>
      </p:sp>
      <p:grpSp>
        <p:nvGrpSpPr>
          <p:cNvPr id="381" name="Google Shape;381;p34"/>
          <p:cNvGrpSpPr/>
          <p:nvPr/>
        </p:nvGrpSpPr>
        <p:grpSpPr>
          <a:xfrm>
            <a:off x="5955677" y="603394"/>
            <a:ext cx="1823772" cy="1800596"/>
            <a:chOff x="3614360" y="410488"/>
            <a:chExt cx="2166000" cy="2166000"/>
          </a:xfrm>
        </p:grpSpPr>
        <p:sp>
          <p:nvSpPr>
            <p:cNvPr id="382" name="Google Shape;382;p34"/>
            <p:cNvSpPr/>
            <p:nvPr/>
          </p:nvSpPr>
          <p:spPr>
            <a:xfrm>
              <a:off x="3614360" y="410488"/>
              <a:ext cx="2166000" cy="2166000"/>
            </a:xfrm>
            <a:prstGeom prst="ellipse">
              <a:avLst/>
            </a:prstGeom>
            <a:solidFill>
              <a:srgbClr val="B02C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Source Sans Pro"/>
                <a:ea typeface="Source Sans Pro"/>
                <a:cs typeface="Source Sans Pro"/>
                <a:sym typeface="Source Sans Pro"/>
              </a:endParaRPr>
            </a:p>
          </p:txBody>
        </p:sp>
        <p:sp>
          <p:nvSpPr>
            <p:cNvPr id="383" name="Google Shape;383;p34"/>
            <p:cNvSpPr txBox="1"/>
            <p:nvPr/>
          </p:nvSpPr>
          <p:spPr>
            <a:xfrm>
              <a:off x="3745860" y="619297"/>
              <a:ext cx="1903800" cy="994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r" sz="1000">
                  <a:solidFill>
                    <a:srgbClr val="FFFFFF"/>
                  </a:solidFill>
                  <a:latin typeface="Source Sans Pro"/>
                  <a:ea typeface="Source Sans Pro"/>
                  <a:cs typeface="Source Sans Pro"/>
                  <a:sym typeface="Source Sans Pro"/>
                </a:rPr>
                <a:t>Rôles et</a:t>
              </a:r>
              <a:endParaRPr sz="1000">
                <a:solidFill>
                  <a:srgbClr val="FFFFFF"/>
                </a:solidFill>
                <a:latin typeface="Source Sans Pro"/>
                <a:ea typeface="Source Sans Pro"/>
                <a:cs typeface="Source Sans Pro"/>
                <a:sym typeface="Source Sans Pro"/>
              </a:endParaRPr>
            </a:p>
            <a:p>
              <a:pPr marL="0" lvl="0" indent="0" algn="ctr" rtl="0">
                <a:spcBef>
                  <a:spcPts val="0"/>
                </a:spcBef>
                <a:spcAft>
                  <a:spcPts val="0"/>
                </a:spcAft>
                <a:buNone/>
              </a:pPr>
              <a:r>
                <a:rPr lang="fr" sz="1000">
                  <a:solidFill>
                    <a:srgbClr val="FFFFFF"/>
                  </a:solidFill>
                  <a:latin typeface="Source Sans Pro"/>
                  <a:ea typeface="Source Sans Pro"/>
                  <a:cs typeface="Source Sans Pro"/>
                  <a:sym typeface="Source Sans Pro"/>
                </a:rPr>
                <a:t>répartition du travail</a:t>
              </a:r>
              <a:endParaRPr sz="700">
                <a:solidFill>
                  <a:srgbClr val="FFFFFF"/>
                </a:solidFill>
                <a:latin typeface="Source Sans Pro"/>
                <a:ea typeface="Source Sans Pro"/>
                <a:cs typeface="Source Sans Pro"/>
                <a:sym typeface="Source Sans Pro"/>
              </a:endParaRPr>
            </a:p>
          </p:txBody>
        </p:sp>
      </p:grpSp>
      <p:grpSp>
        <p:nvGrpSpPr>
          <p:cNvPr id="384" name="Google Shape;384;p34"/>
          <p:cNvGrpSpPr/>
          <p:nvPr/>
        </p:nvGrpSpPr>
        <p:grpSpPr>
          <a:xfrm>
            <a:off x="5033776" y="1504041"/>
            <a:ext cx="1823772" cy="1800596"/>
            <a:chOff x="2519466" y="1493908"/>
            <a:chExt cx="2166000" cy="2166000"/>
          </a:xfrm>
        </p:grpSpPr>
        <p:sp>
          <p:nvSpPr>
            <p:cNvPr id="385" name="Google Shape;385;p34"/>
            <p:cNvSpPr/>
            <p:nvPr/>
          </p:nvSpPr>
          <p:spPr>
            <a:xfrm>
              <a:off x="2519466" y="1493908"/>
              <a:ext cx="2166000" cy="2166000"/>
            </a:xfrm>
            <a:prstGeom prst="ellipse">
              <a:avLst/>
            </a:prstGeom>
            <a:solidFill>
              <a:srgbClr val="A72A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Source Sans Pro"/>
                <a:ea typeface="Source Sans Pro"/>
                <a:cs typeface="Source Sans Pro"/>
                <a:sym typeface="Source Sans Pro"/>
              </a:endParaRPr>
            </a:p>
          </p:txBody>
        </p:sp>
        <p:sp>
          <p:nvSpPr>
            <p:cNvPr id="386" name="Google Shape;386;p34"/>
            <p:cNvSpPr txBox="1"/>
            <p:nvPr/>
          </p:nvSpPr>
          <p:spPr>
            <a:xfrm>
              <a:off x="2601163" y="2232100"/>
              <a:ext cx="1496100" cy="702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r" sz="1000">
                  <a:solidFill>
                    <a:srgbClr val="FFFFFF"/>
                  </a:solidFill>
                  <a:latin typeface="Source Sans Pro"/>
                  <a:ea typeface="Source Sans Pro"/>
                  <a:cs typeface="Source Sans Pro"/>
                  <a:sym typeface="Source Sans Pro"/>
                </a:rPr>
                <a:t>Besoins et intérêts des femmes et des hommes</a:t>
              </a:r>
              <a:endParaRPr sz="1000">
                <a:solidFill>
                  <a:srgbClr val="FFFFFF"/>
                </a:solidFill>
                <a:latin typeface="Source Sans Pro"/>
                <a:ea typeface="Source Sans Pro"/>
                <a:cs typeface="Source Sans Pro"/>
                <a:sym typeface="Source Sans Pro"/>
              </a:endParaRPr>
            </a:p>
          </p:txBody>
        </p:sp>
      </p:grpSp>
      <p:grpSp>
        <p:nvGrpSpPr>
          <p:cNvPr id="387" name="Google Shape;387;p34"/>
          <p:cNvGrpSpPr/>
          <p:nvPr/>
        </p:nvGrpSpPr>
        <p:grpSpPr>
          <a:xfrm>
            <a:off x="5955673" y="2396026"/>
            <a:ext cx="1823772" cy="1800596"/>
            <a:chOff x="3614356" y="2566908"/>
            <a:chExt cx="2166000" cy="2166000"/>
          </a:xfrm>
        </p:grpSpPr>
        <p:sp>
          <p:nvSpPr>
            <p:cNvPr id="388" name="Google Shape;388;p34"/>
            <p:cNvSpPr/>
            <p:nvPr/>
          </p:nvSpPr>
          <p:spPr>
            <a:xfrm>
              <a:off x="3614356" y="2566908"/>
              <a:ext cx="2166000" cy="2166000"/>
            </a:xfrm>
            <a:prstGeom prst="ellipse">
              <a:avLst/>
            </a:prstGeom>
            <a:solidFill>
              <a:srgbClr val="80201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Source Sans Pro"/>
                <a:ea typeface="Source Sans Pro"/>
                <a:cs typeface="Source Sans Pro"/>
                <a:sym typeface="Source Sans Pro"/>
              </a:endParaRPr>
            </a:p>
          </p:txBody>
        </p:sp>
        <p:sp>
          <p:nvSpPr>
            <p:cNvPr id="389" name="Google Shape;389;p34"/>
            <p:cNvSpPr txBox="1"/>
            <p:nvPr/>
          </p:nvSpPr>
          <p:spPr>
            <a:xfrm>
              <a:off x="3961563" y="3539875"/>
              <a:ext cx="1496100" cy="702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r" sz="1000">
                  <a:solidFill>
                    <a:srgbClr val="FFFFFF"/>
                  </a:solidFill>
                  <a:latin typeface="Source Sans Pro"/>
                  <a:ea typeface="Source Sans Pro"/>
                  <a:cs typeface="Source Sans Pro"/>
                  <a:sym typeface="Source Sans Pro"/>
                </a:rPr>
                <a:t>Participation, voix et prise de décision</a:t>
              </a:r>
              <a:endParaRPr sz="1000">
                <a:solidFill>
                  <a:srgbClr val="FFFFFF"/>
                </a:solidFill>
                <a:latin typeface="Source Sans Pro"/>
                <a:ea typeface="Source Sans Pro"/>
                <a:cs typeface="Source Sans Pro"/>
                <a:sym typeface="Source Sans Pro"/>
              </a:endParaRPr>
            </a:p>
          </p:txBody>
        </p:sp>
      </p:grpSp>
      <p:grpSp>
        <p:nvGrpSpPr>
          <p:cNvPr id="390" name="Google Shape;390;p34"/>
          <p:cNvGrpSpPr/>
          <p:nvPr/>
        </p:nvGrpSpPr>
        <p:grpSpPr>
          <a:xfrm>
            <a:off x="6871381" y="1504013"/>
            <a:ext cx="1823772" cy="1800596"/>
            <a:chOff x="4701894" y="1493874"/>
            <a:chExt cx="2166000" cy="2166000"/>
          </a:xfrm>
        </p:grpSpPr>
        <p:sp>
          <p:nvSpPr>
            <p:cNvPr id="391" name="Google Shape;391;p34"/>
            <p:cNvSpPr/>
            <p:nvPr/>
          </p:nvSpPr>
          <p:spPr>
            <a:xfrm>
              <a:off x="4701894" y="1493874"/>
              <a:ext cx="2166000" cy="2166000"/>
            </a:xfrm>
            <a:prstGeom prst="ellipse">
              <a:avLst/>
            </a:prstGeom>
            <a:solidFill>
              <a:srgbClr val="BE2F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Source Sans Pro"/>
                <a:ea typeface="Source Sans Pro"/>
                <a:cs typeface="Source Sans Pro"/>
                <a:sym typeface="Source Sans Pro"/>
              </a:endParaRPr>
            </a:p>
          </p:txBody>
        </p:sp>
        <p:sp>
          <p:nvSpPr>
            <p:cNvPr id="392" name="Google Shape;392;p34"/>
            <p:cNvSpPr txBox="1"/>
            <p:nvPr/>
          </p:nvSpPr>
          <p:spPr>
            <a:xfrm>
              <a:off x="5295688" y="2220300"/>
              <a:ext cx="1496100" cy="702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r" sz="1000">
                  <a:solidFill>
                    <a:srgbClr val="FFFFFF"/>
                  </a:solidFill>
                  <a:latin typeface="Source Sans Pro"/>
                  <a:ea typeface="Source Sans Pro"/>
                  <a:cs typeface="Source Sans Pro"/>
                  <a:sym typeface="Source Sans Pro"/>
                </a:rPr>
                <a:t>Accès aux ressources et aux services et contrôle sur ces derniers</a:t>
              </a:r>
              <a:endParaRPr sz="1000">
                <a:solidFill>
                  <a:srgbClr val="FFFFFF"/>
                </a:solidFill>
                <a:latin typeface="Source Sans Pro"/>
                <a:ea typeface="Source Sans Pro"/>
                <a:cs typeface="Source Sans Pro"/>
                <a:sym typeface="Source Sans Pro"/>
              </a:endParaRPr>
            </a:p>
          </p:txBody>
        </p:sp>
      </p:grpSp>
      <p:sp>
        <p:nvSpPr>
          <p:cNvPr id="393" name="Google Shape;393;p34"/>
          <p:cNvSpPr/>
          <p:nvPr/>
        </p:nvSpPr>
        <p:spPr>
          <a:xfrm>
            <a:off x="6351890" y="1879928"/>
            <a:ext cx="1032000" cy="1018800"/>
          </a:xfrm>
          <a:prstGeom prst="ellipse">
            <a:avLst/>
          </a:prstGeom>
          <a:solidFill>
            <a:srgbClr val="EDA2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Source Sans Pro"/>
              <a:ea typeface="Source Sans Pro"/>
              <a:cs typeface="Source Sans Pro"/>
              <a:sym typeface="Source Sans Pro"/>
            </a:endParaRPr>
          </a:p>
        </p:txBody>
      </p:sp>
      <p:sp>
        <p:nvSpPr>
          <p:cNvPr id="394" name="Google Shape;394;p34"/>
          <p:cNvSpPr txBox="1">
            <a:spLocks noGrp="1"/>
          </p:cNvSpPr>
          <p:nvPr>
            <p:ph type="body" idx="2"/>
          </p:nvPr>
        </p:nvSpPr>
        <p:spPr>
          <a:xfrm>
            <a:off x="844425" y="3921575"/>
            <a:ext cx="5445300" cy="826500"/>
          </a:xfrm>
          <a:prstGeom prst="rect">
            <a:avLst/>
          </a:prstGeom>
        </p:spPr>
        <p:txBody>
          <a:bodyPr spcFirstLastPara="1" wrap="square" lIns="91425" tIns="91425" rIns="91425" bIns="91425" anchor="t" anchorCtr="0">
            <a:noAutofit/>
          </a:bodyPr>
          <a:lstStyle/>
          <a:p>
            <a:pPr marL="0" lvl="0" indent="0" algn="l" rtl="0">
              <a:spcBef>
                <a:spcPts val="0"/>
              </a:spcBef>
              <a:spcAft>
                <a:spcPts val="1000"/>
              </a:spcAft>
              <a:buNone/>
            </a:pPr>
            <a:r>
              <a:rPr lang="fr" sz="1200" i="1">
                <a:solidFill>
                  <a:schemeClr val="dk2"/>
                </a:solidFill>
              </a:rPr>
              <a:t>D’autres cadres d’analyse de genre ont été développés et structurés de la même façon, mais les intitulés et le regroupement du contenu des prismes peuvent varier. Voici quelques exemples : JHPIEGO (2016), Agence canadienne de développement international (2007) ; Agence danoise de développement international (2008).</a:t>
            </a:r>
            <a:endParaRPr sz="1200" i="1">
              <a:solidFill>
                <a:schemeClr val="dk2"/>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Google Shape;399;p35"/>
          <p:cNvSpPr txBox="1">
            <a:spLocks noGrp="1"/>
          </p:cNvSpPr>
          <p:nvPr>
            <p:ph type="title"/>
          </p:nvPr>
        </p:nvSpPr>
        <p:spPr>
          <a:xfrm>
            <a:off x="844425" y="-223000"/>
            <a:ext cx="32667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3"/>
            </a:pPr>
            <a:r>
              <a:rPr lang="fr"/>
              <a:t>Analyse de genre</a:t>
            </a:r>
            <a:endParaRPr/>
          </a:p>
        </p:txBody>
      </p:sp>
      <p:sp>
        <p:nvSpPr>
          <p:cNvPr id="400" name="Google Shape;400;p35"/>
          <p:cNvSpPr txBox="1">
            <a:spLocks noGrp="1"/>
          </p:cNvSpPr>
          <p:nvPr>
            <p:ph type="body" idx="2"/>
          </p:nvPr>
        </p:nvSpPr>
        <p:spPr>
          <a:xfrm>
            <a:off x="844425" y="902400"/>
            <a:ext cx="3747600" cy="21156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Le cadre de l’analyse </a:t>
            </a:r>
            <a:endParaRPr sz="1300" b="1"/>
          </a:p>
          <a:p>
            <a:pPr marL="0" lvl="0" indent="0" algn="l" rtl="0">
              <a:spcBef>
                <a:spcPts val="600"/>
              </a:spcBef>
              <a:spcAft>
                <a:spcPts val="0"/>
              </a:spcAft>
              <a:buNone/>
            </a:pPr>
            <a:r>
              <a:rPr lang="fr" sz="1300"/>
              <a:t>La boîte à outils d'analyse de genre JHPIEGO (2016) représente un “</a:t>
            </a:r>
            <a:r>
              <a:rPr lang="fr" sz="1300" i="1"/>
              <a:t>moyen de systématiser les informations sur les différences entre les sexes dans différents domaines de la vie sociale, et d’examiner la manière dont ces différences affectent la vie et la santé des hommes, des femmes, des garçons et des filles</a:t>
            </a:r>
            <a:r>
              <a:rPr lang="fr" sz="1300"/>
              <a:t>” afin de déterminer pour chaque société comment est distribué le POUVOIR.</a:t>
            </a:r>
            <a:endParaRPr sz="1300"/>
          </a:p>
          <a:p>
            <a:pPr marL="0" lvl="0" indent="0" algn="l" rtl="0">
              <a:spcBef>
                <a:spcPts val="600"/>
              </a:spcBef>
              <a:spcAft>
                <a:spcPts val="0"/>
              </a:spcAft>
              <a:buNone/>
            </a:pPr>
            <a:endParaRPr sz="1300"/>
          </a:p>
          <a:p>
            <a:pPr marL="0" lvl="0" indent="0" algn="l" rtl="0">
              <a:spcBef>
                <a:spcPts val="600"/>
              </a:spcBef>
              <a:spcAft>
                <a:spcPts val="0"/>
              </a:spcAft>
              <a:buNone/>
            </a:pPr>
            <a:endParaRPr sz="1300"/>
          </a:p>
          <a:p>
            <a:pPr marL="0" lvl="0" indent="0" algn="l" rtl="0">
              <a:spcBef>
                <a:spcPts val="600"/>
              </a:spcBef>
              <a:spcAft>
                <a:spcPts val="0"/>
              </a:spcAft>
              <a:buNone/>
            </a:pPr>
            <a:endParaRPr sz="1300"/>
          </a:p>
        </p:txBody>
      </p:sp>
      <p:sp>
        <p:nvSpPr>
          <p:cNvPr id="401" name="Google Shape;401;p35"/>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23</a:t>
            </a:fld>
            <a:endParaRPr/>
          </a:p>
        </p:txBody>
      </p:sp>
      <p:sp>
        <p:nvSpPr>
          <p:cNvPr id="402" name="Google Shape;402;p35"/>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23</a:t>
            </a:fld>
            <a:endParaRPr/>
          </a:p>
        </p:txBody>
      </p:sp>
      <p:grpSp>
        <p:nvGrpSpPr>
          <p:cNvPr id="403" name="Google Shape;403;p35"/>
          <p:cNvGrpSpPr/>
          <p:nvPr/>
        </p:nvGrpSpPr>
        <p:grpSpPr>
          <a:xfrm>
            <a:off x="5223000" y="835213"/>
            <a:ext cx="3175200" cy="3175200"/>
            <a:chOff x="2820225" y="891450"/>
            <a:chExt cx="3175200" cy="3175200"/>
          </a:xfrm>
        </p:grpSpPr>
        <p:sp>
          <p:nvSpPr>
            <p:cNvPr id="404" name="Google Shape;404;p35"/>
            <p:cNvSpPr/>
            <p:nvPr/>
          </p:nvSpPr>
          <p:spPr>
            <a:xfrm rot="10800000">
              <a:off x="2820225" y="891450"/>
              <a:ext cx="3175200" cy="3175200"/>
            </a:xfrm>
            <a:prstGeom prst="blockArc">
              <a:avLst>
                <a:gd name="adj1" fmla="val 5399801"/>
                <a:gd name="adj2" fmla="val 3012680"/>
                <a:gd name="adj3" fmla="val 6939"/>
              </a:avLst>
            </a:prstGeom>
            <a:solidFill>
              <a:srgbClr val="F48FB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35"/>
            <p:cNvSpPr/>
            <p:nvPr/>
          </p:nvSpPr>
          <p:spPr>
            <a:xfrm rot="10800000">
              <a:off x="3175023" y="1179900"/>
              <a:ext cx="450600" cy="450600"/>
            </a:xfrm>
            <a:prstGeom prst="rtTriangle">
              <a:avLst/>
            </a:prstGeom>
            <a:solidFill>
              <a:srgbClr val="F48FB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6" name="Google Shape;406;p35"/>
          <p:cNvGrpSpPr/>
          <p:nvPr/>
        </p:nvGrpSpPr>
        <p:grpSpPr>
          <a:xfrm>
            <a:off x="7533150" y="2015240"/>
            <a:ext cx="1332300" cy="1113000"/>
            <a:chOff x="5130375" y="2071477"/>
            <a:chExt cx="1332300" cy="1113000"/>
          </a:xfrm>
        </p:grpSpPr>
        <p:sp>
          <p:nvSpPr>
            <p:cNvPr id="407" name="Google Shape;407;p35"/>
            <p:cNvSpPr/>
            <p:nvPr/>
          </p:nvSpPr>
          <p:spPr>
            <a:xfrm>
              <a:off x="5130375" y="2356477"/>
              <a:ext cx="1332300" cy="828000"/>
            </a:xfrm>
            <a:prstGeom prst="rect">
              <a:avLst/>
            </a:prstGeom>
            <a:solidFill>
              <a:srgbClr val="AC1145"/>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fr" sz="700">
                  <a:solidFill>
                    <a:srgbClr val="FFFFFF"/>
                  </a:solidFill>
                  <a:latin typeface="Source Sans Pro"/>
                  <a:ea typeface="Source Sans Pro"/>
                  <a:cs typeface="Source Sans Pro"/>
                  <a:sym typeface="Source Sans Pro"/>
                </a:rPr>
                <a:t>La manière dont les relations de genre affectent l’accès aux ressources nécessaires pour qu’une personne soit un membre productif de la société.</a:t>
              </a:r>
              <a:endParaRPr sz="700">
                <a:solidFill>
                  <a:srgbClr val="FFFFFF"/>
                </a:solidFill>
                <a:latin typeface="Source Sans Pro"/>
                <a:ea typeface="Source Sans Pro"/>
                <a:cs typeface="Source Sans Pro"/>
                <a:sym typeface="Source Sans Pro"/>
              </a:endParaRPr>
            </a:p>
            <a:p>
              <a:pPr marL="0" lvl="0" indent="0" algn="l" rtl="0">
                <a:spcBef>
                  <a:spcPts val="0"/>
                </a:spcBef>
                <a:spcAft>
                  <a:spcPts val="0"/>
                </a:spcAft>
                <a:buNone/>
              </a:pPr>
              <a:endParaRPr sz="700">
                <a:solidFill>
                  <a:srgbClr val="FFFFFF"/>
                </a:solidFill>
                <a:latin typeface="Source Sans Pro"/>
                <a:ea typeface="Source Sans Pro"/>
                <a:cs typeface="Source Sans Pro"/>
                <a:sym typeface="Source Sans Pro"/>
              </a:endParaRPr>
            </a:p>
          </p:txBody>
        </p:sp>
        <p:sp>
          <p:nvSpPr>
            <p:cNvPr id="408" name="Google Shape;408;p35"/>
            <p:cNvSpPr/>
            <p:nvPr/>
          </p:nvSpPr>
          <p:spPr>
            <a:xfrm>
              <a:off x="5130375" y="2071477"/>
              <a:ext cx="1332300" cy="285000"/>
            </a:xfrm>
            <a:prstGeom prst="round1Rect">
              <a:avLst>
                <a:gd name="adj" fmla="val 50000"/>
              </a:avLst>
            </a:prstGeom>
            <a:solidFill>
              <a:srgbClr val="840D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fr" sz="800">
                  <a:solidFill>
                    <a:srgbClr val="FFFFFF"/>
                  </a:solidFill>
                  <a:latin typeface="Source Sans Pro"/>
                  <a:ea typeface="Source Sans Pro"/>
                  <a:cs typeface="Source Sans Pro"/>
                  <a:sym typeface="Source Sans Pro"/>
                </a:rPr>
                <a:t>Accès aux actifs</a:t>
              </a:r>
              <a:endParaRPr sz="800">
                <a:solidFill>
                  <a:srgbClr val="FFFFFF"/>
                </a:solidFill>
                <a:latin typeface="Source Sans Pro"/>
                <a:ea typeface="Source Sans Pro"/>
                <a:cs typeface="Source Sans Pro"/>
                <a:sym typeface="Source Sans Pro"/>
              </a:endParaRPr>
            </a:p>
          </p:txBody>
        </p:sp>
      </p:grpSp>
      <p:grpSp>
        <p:nvGrpSpPr>
          <p:cNvPr id="409" name="Google Shape;409;p35"/>
          <p:cNvGrpSpPr/>
          <p:nvPr/>
        </p:nvGrpSpPr>
        <p:grpSpPr>
          <a:xfrm>
            <a:off x="6200850" y="712920"/>
            <a:ext cx="1332300" cy="1113005"/>
            <a:chOff x="3798075" y="775532"/>
            <a:chExt cx="1332300" cy="1113005"/>
          </a:xfrm>
        </p:grpSpPr>
        <p:sp>
          <p:nvSpPr>
            <p:cNvPr id="410" name="Google Shape;410;p35"/>
            <p:cNvSpPr/>
            <p:nvPr/>
          </p:nvSpPr>
          <p:spPr>
            <a:xfrm>
              <a:off x="3798075" y="1060538"/>
              <a:ext cx="1332300" cy="828000"/>
            </a:xfrm>
            <a:prstGeom prst="rect">
              <a:avLst/>
            </a:prstGeom>
            <a:solidFill>
              <a:srgbClr val="AC1145"/>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fr" sz="700">
                  <a:solidFill>
                    <a:srgbClr val="FFFFFF"/>
                  </a:solidFill>
                  <a:latin typeface="Source Sans Pro"/>
                  <a:ea typeface="Source Sans Pro"/>
                  <a:cs typeface="Source Sans Pro"/>
                  <a:sym typeface="Source Sans Pro"/>
                </a:rPr>
                <a:t>il imprègne tous les domaines et détermine qui possède, qui peut acquérir et qui peut</a:t>
              </a:r>
              <a:endParaRPr sz="700">
                <a:solidFill>
                  <a:srgbClr val="FFFFFF"/>
                </a:solidFill>
                <a:latin typeface="Source Sans Pro"/>
                <a:ea typeface="Source Sans Pro"/>
                <a:cs typeface="Source Sans Pro"/>
                <a:sym typeface="Source Sans Pro"/>
              </a:endParaRPr>
            </a:p>
            <a:p>
              <a:pPr marL="0" lvl="0" indent="0" algn="l" rtl="0">
                <a:spcBef>
                  <a:spcPts val="0"/>
                </a:spcBef>
                <a:spcAft>
                  <a:spcPts val="0"/>
                </a:spcAft>
                <a:buNone/>
              </a:pPr>
              <a:r>
                <a:rPr lang="fr" sz="700">
                  <a:solidFill>
                    <a:srgbClr val="FFFFFF"/>
                  </a:solidFill>
                  <a:latin typeface="Source Sans Pro"/>
                  <a:ea typeface="Source Sans Pro"/>
                  <a:cs typeface="Source Sans Pro"/>
                  <a:sym typeface="Source Sans Pro"/>
                </a:rPr>
                <a:t>utiliser des actifs, et qui peut prendre des décisions sur son corps et sur ses enfants. </a:t>
              </a:r>
              <a:endParaRPr sz="600">
                <a:solidFill>
                  <a:srgbClr val="FFFFFF"/>
                </a:solidFill>
                <a:latin typeface="Source Sans Pro"/>
                <a:ea typeface="Source Sans Pro"/>
                <a:cs typeface="Source Sans Pro"/>
                <a:sym typeface="Source Sans Pro"/>
              </a:endParaRPr>
            </a:p>
          </p:txBody>
        </p:sp>
        <p:sp>
          <p:nvSpPr>
            <p:cNvPr id="411" name="Google Shape;411;p35"/>
            <p:cNvSpPr/>
            <p:nvPr/>
          </p:nvSpPr>
          <p:spPr>
            <a:xfrm>
              <a:off x="3798075" y="775532"/>
              <a:ext cx="1332300" cy="285000"/>
            </a:xfrm>
            <a:prstGeom prst="round1Rect">
              <a:avLst>
                <a:gd name="adj" fmla="val 50000"/>
              </a:avLst>
            </a:prstGeom>
            <a:solidFill>
              <a:srgbClr val="840D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fr" sz="800">
                  <a:solidFill>
                    <a:srgbClr val="FFFFFF"/>
                  </a:solidFill>
                  <a:latin typeface="Source Sans Pro"/>
                  <a:ea typeface="Source Sans Pro"/>
                  <a:cs typeface="Source Sans Pro"/>
                  <a:sym typeface="Source Sans Pro"/>
                </a:rPr>
                <a:t>Pouvoir et prise de décision</a:t>
              </a:r>
              <a:endParaRPr sz="800">
                <a:solidFill>
                  <a:srgbClr val="FFFFFF"/>
                </a:solidFill>
                <a:latin typeface="Source Sans Pro"/>
                <a:ea typeface="Source Sans Pro"/>
                <a:cs typeface="Source Sans Pro"/>
                <a:sym typeface="Source Sans Pro"/>
              </a:endParaRPr>
            </a:p>
          </p:txBody>
        </p:sp>
      </p:grpSp>
      <p:grpSp>
        <p:nvGrpSpPr>
          <p:cNvPr id="412" name="Google Shape;412;p35"/>
          <p:cNvGrpSpPr/>
          <p:nvPr/>
        </p:nvGrpSpPr>
        <p:grpSpPr>
          <a:xfrm>
            <a:off x="4868550" y="2015240"/>
            <a:ext cx="1332300" cy="1113000"/>
            <a:chOff x="2465775" y="2071477"/>
            <a:chExt cx="1332300" cy="1113000"/>
          </a:xfrm>
        </p:grpSpPr>
        <p:sp>
          <p:nvSpPr>
            <p:cNvPr id="413" name="Google Shape;413;p35"/>
            <p:cNvSpPr/>
            <p:nvPr/>
          </p:nvSpPr>
          <p:spPr>
            <a:xfrm>
              <a:off x="2465775" y="2356477"/>
              <a:ext cx="1332300" cy="828000"/>
            </a:xfrm>
            <a:prstGeom prst="rect">
              <a:avLst/>
            </a:prstGeom>
            <a:solidFill>
              <a:srgbClr val="AC1145"/>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fr" sz="700">
                  <a:solidFill>
                    <a:srgbClr val="FFFFFF"/>
                  </a:solidFill>
                  <a:latin typeface="Source Sans Pro"/>
                  <a:ea typeface="Source Sans Pro"/>
                  <a:cs typeface="Source Sans Pro"/>
                  <a:sym typeface="Source Sans Pro"/>
                </a:rPr>
                <a:t>Les droits formels et informels des hommes et des femmes, et la façon dont ils sont touchés différemment par les politiques et les règles régissant les institutions.</a:t>
              </a:r>
              <a:endParaRPr sz="700">
                <a:solidFill>
                  <a:srgbClr val="FFFFFF"/>
                </a:solidFill>
                <a:latin typeface="Source Sans Pro"/>
                <a:ea typeface="Source Sans Pro"/>
                <a:cs typeface="Source Sans Pro"/>
                <a:sym typeface="Source Sans Pro"/>
              </a:endParaRPr>
            </a:p>
            <a:p>
              <a:pPr marL="0" lvl="0" indent="0" algn="l" rtl="0">
                <a:spcBef>
                  <a:spcPts val="0"/>
                </a:spcBef>
                <a:spcAft>
                  <a:spcPts val="0"/>
                </a:spcAft>
                <a:buNone/>
              </a:pPr>
              <a:endParaRPr sz="700">
                <a:solidFill>
                  <a:srgbClr val="FFFFFF"/>
                </a:solidFill>
                <a:latin typeface="Source Sans Pro"/>
                <a:ea typeface="Source Sans Pro"/>
                <a:cs typeface="Source Sans Pro"/>
                <a:sym typeface="Source Sans Pro"/>
              </a:endParaRPr>
            </a:p>
          </p:txBody>
        </p:sp>
        <p:sp>
          <p:nvSpPr>
            <p:cNvPr id="414" name="Google Shape;414;p35"/>
            <p:cNvSpPr/>
            <p:nvPr/>
          </p:nvSpPr>
          <p:spPr>
            <a:xfrm>
              <a:off x="2465775" y="2071477"/>
              <a:ext cx="1332300" cy="285000"/>
            </a:xfrm>
            <a:prstGeom prst="round1Rect">
              <a:avLst>
                <a:gd name="adj" fmla="val 50000"/>
              </a:avLst>
            </a:prstGeom>
            <a:solidFill>
              <a:srgbClr val="840D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fr" sz="800">
                  <a:solidFill>
                    <a:srgbClr val="FFFFFF"/>
                  </a:solidFill>
                  <a:latin typeface="Source Sans Pro"/>
                  <a:ea typeface="Source Sans Pro"/>
                  <a:cs typeface="Source Sans Pro"/>
                  <a:sym typeface="Source Sans Pro"/>
                </a:rPr>
                <a:t>Institutions, lois et politiques</a:t>
              </a:r>
              <a:endParaRPr sz="800">
                <a:solidFill>
                  <a:srgbClr val="FFFFFF"/>
                </a:solidFill>
                <a:latin typeface="Source Sans Pro"/>
                <a:ea typeface="Source Sans Pro"/>
                <a:cs typeface="Source Sans Pro"/>
                <a:sym typeface="Source Sans Pro"/>
              </a:endParaRPr>
            </a:p>
          </p:txBody>
        </p:sp>
      </p:grpSp>
      <p:grpSp>
        <p:nvGrpSpPr>
          <p:cNvPr id="415" name="Google Shape;415;p35"/>
          <p:cNvGrpSpPr/>
          <p:nvPr/>
        </p:nvGrpSpPr>
        <p:grpSpPr>
          <a:xfrm>
            <a:off x="5382288" y="3318315"/>
            <a:ext cx="1332300" cy="1111513"/>
            <a:chOff x="2867813" y="1882152"/>
            <a:chExt cx="1332300" cy="1111513"/>
          </a:xfrm>
        </p:grpSpPr>
        <p:sp>
          <p:nvSpPr>
            <p:cNvPr id="416" name="Google Shape;416;p35"/>
            <p:cNvSpPr/>
            <p:nvPr/>
          </p:nvSpPr>
          <p:spPr>
            <a:xfrm>
              <a:off x="2867813" y="2167165"/>
              <a:ext cx="1332300" cy="826500"/>
            </a:xfrm>
            <a:prstGeom prst="rect">
              <a:avLst/>
            </a:prstGeom>
            <a:solidFill>
              <a:srgbClr val="AC1145"/>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fr" sz="700">
                  <a:solidFill>
                    <a:srgbClr val="FFFFFF"/>
                  </a:solidFill>
                  <a:latin typeface="Source Sans Pro"/>
                  <a:ea typeface="Source Sans Pro"/>
                  <a:cs typeface="Source Sans Pro"/>
                  <a:sym typeface="Source Sans Pro"/>
                </a:rPr>
                <a:t>Les normes influençant le comportement des hommes et des femmes influent aussi sur le type d’activités auxquels ils participent, ainsi que leurs rôles et leurs responsabilités. </a:t>
              </a:r>
              <a:endParaRPr sz="700">
                <a:solidFill>
                  <a:srgbClr val="FFFFFF"/>
                </a:solidFill>
                <a:latin typeface="Source Sans Pro"/>
                <a:ea typeface="Source Sans Pro"/>
                <a:cs typeface="Source Sans Pro"/>
                <a:sym typeface="Source Sans Pro"/>
              </a:endParaRPr>
            </a:p>
            <a:p>
              <a:pPr marL="0" lvl="0" indent="0" algn="l" rtl="0">
                <a:spcBef>
                  <a:spcPts val="0"/>
                </a:spcBef>
                <a:spcAft>
                  <a:spcPts val="0"/>
                </a:spcAft>
                <a:buNone/>
              </a:pPr>
              <a:endParaRPr sz="700">
                <a:solidFill>
                  <a:srgbClr val="FFFFFF"/>
                </a:solidFill>
                <a:latin typeface="Source Sans Pro"/>
                <a:ea typeface="Source Sans Pro"/>
                <a:cs typeface="Source Sans Pro"/>
                <a:sym typeface="Source Sans Pro"/>
              </a:endParaRPr>
            </a:p>
          </p:txBody>
        </p:sp>
        <p:sp>
          <p:nvSpPr>
            <p:cNvPr id="417" name="Google Shape;417;p35"/>
            <p:cNvSpPr/>
            <p:nvPr/>
          </p:nvSpPr>
          <p:spPr>
            <a:xfrm>
              <a:off x="2867813" y="1882152"/>
              <a:ext cx="1332300" cy="285000"/>
            </a:xfrm>
            <a:prstGeom prst="round1Rect">
              <a:avLst>
                <a:gd name="adj" fmla="val 50000"/>
              </a:avLst>
            </a:prstGeom>
            <a:solidFill>
              <a:srgbClr val="840D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fr" sz="800">
                  <a:solidFill>
                    <a:srgbClr val="FFFFFF"/>
                  </a:solidFill>
                  <a:latin typeface="Source Sans Pro"/>
                  <a:ea typeface="Source Sans Pro"/>
                  <a:cs typeface="Source Sans Pro"/>
                  <a:sym typeface="Source Sans Pro"/>
                </a:rPr>
                <a:t>Pratiques et participation</a:t>
              </a:r>
              <a:endParaRPr sz="800">
                <a:solidFill>
                  <a:srgbClr val="FFFFFF"/>
                </a:solidFill>
                <a:latin typeface="Source Sans Pro"/>
                <a:ea typeface="Source Sans Pro"/>
                <a:cs typeface="Source Sans Pro"/>
                <a:sym typeface="Source Sans Pro"/>
              </a:endParaRPr>
            </a:p>
          </p:txBody>
        </p:sp>
      </p:grpSp>
      <p:sp>
        <p:nvSpPr>
          <p:cNvPr id="418" name="Google Shape;418;p35"/>
          <p:cNvSpPr txBox="1">
            <a:spLocks noGrp="1"/>
          </p:cNvSpPr>
          <p:nvPr>
            <p:ph type="body" idx="2"/>
          </p:nvPr>
        </p:nvSpPr>
        <p:spPr>
          <a:xfrm>
            <a:off x="844425" y="3224225"/>
            <a:ext cx="4105800" cy="826500"/>
          </a:xfrm>
          <a:prstGeom prst="rect">
            <a:avLst/>
          </a:prstGeom>
        </p:spPr>
        <p:txBody>
          <a:bodyPr spcFirstLastPara="1" wrap="square" lIns="91425" tIns="91425" rIns="91425" bIns="91425" anchor="t" anchorCtr="0">
            <a:noAutofit/>
          </a:bodyPr>
          <a:lstStyle/>
          <a:p>
            <a:pPr marL="0" lvl="0" indent="0" algn="l" rtl="0">
              <a:spcBef>
                <a:spcPts val="1000"/>
              </a:spcBef>
              <a:spcAft>
                <a:spcPts val="0"/>
              </a:spcAft>
              <a:buNone/>
            </a:pPr>
            <a:r>
              <a:rPr lang="fr" sz="1200" b="1">
                <a:solidFill>
                  <a:schemeClr val="dk2"/>
                </a:solidFill>
              </a:rPr>
              <a:t>Pour aller aller loin</a:t>
            </a:r>
            <a:endParaRPr sz="1200" b="1">
              <a:solidFill>
                <a:schemeClr val="dk2"/>
              </a:solidFill>
            </a:endParaRPr>
          </a:p>
          <a:p>
            <a:pPr marL="0" lvl="0" indent="0" algn="l" rtl="0">
              <a:spcBef>
                <a:spcPts val="1000"/>
              </a:spcBef>
              <a:spcAft>
                <a:spcPts val="0"/>
              </a:spcAft>
              <a:buNone/>
            </a:pPr>
            <a:r>
              <a:rPr lang="fr" sz="1200" i="1" u="sng">
                <a:solidFill>
                  <a:schemeClr val="hlink"/>
                </a:solidFill>
                <a:hlinkClick r:id="rId3"/>
              </a:rPr>
              <a:t>https://gender.jhpiego.org/analysistoolkit/</a:t>
            </a:r>
            <a:endParaRPr sz="1200" i="1">
              <a:solidFill>
                <a:schemeClr val="dk2"/>
              </a:solidFill>
            </a:endParaRPr>
          </a:p>
          <a:p>
            <a:pPr marL="0" lvl="0" indent="0" algn="l" rtl="0">
              <a:spcBef>
                <a:spcPts val="400"/>
              </a:spcBef>
              <a:spcAft>
                <a:spcPts val="0"/>
              </a:spcAft>
              <a:buNone/>
            </a:pPr>
            <a:r>
              <a:rPr lang="fr" sz="1200" i="1" u="sng">
                <a:solidFill>
                  <a:schemeClr val="hlink"/>
                </a:solidFill>
                <a:hlinkClick r:id="rId4"/>
              </a:rPr>
              <a:t>https://gender.jhpiego.org/docs/Jhpiego-Gender-Analysis-Toolkit-for-Health-Systems-french.pdf</a:t>
            </a:r>
            <a:r>
              <a:rPr lang="fr" sz="1200" i="1">
                <a:solidFill>
                  <a:schemeClr val="dk2"/>
                </a:solidFill>
              </a:rPr>
              <a:t> </a:t>
            </a:r>
            <a:endParaRPr sz="1200" i="1">
              <a:solidFill>
                <a:schemeClr val="dk2"/>
              </a:solidFill>
            </a:endParaRPr>
          </a:p>
          <a:p>
            <a:pPr marL="0" lvl="0" indent="0" algn="l" rtl="0">
              <a:spcBef>
                <a:spcPts val="400"/>
              </a:spcBef>
              <a:spcAft>
                <a:spcPts val="400"/>
              </a:spcAft>
              <a:buNone/>
            </a:pPr>
            <a:r>
              <a:rPr lang="fr" sz="1200" i="1" u="sng">
                <a:solidFill>
                  <a:schemeClr val="hlink"/>
                </a:solidFill>
                <a:hlinkClick r:id="rId5"/>
              </a:rPr>
              <a:t>https://fabo.org/pluginfile.php/55349/mod_resource/content/4/Gender%20Analysis_DDC_French_2018.pdf</a:t>
            </a:r>
            <a:r>
              <a:rPr lang="fr" sz="1200" i="1">
                <a:solidFill>
                  <a:schemeClr val="dk2"/>
                </a:solidFill>
              </a:rPr>
              <a:t> </a:t>
            </a:r>
            <a:endParaRPr sz="1200" i="1">
              <a:solidFill>
                <a:schemeClr val="dk2"/>
              </a:solidFill>
            </a:endParaRPr>
          </a:p>
        </p:txBody>
      </p:sp>
      <p:grpSp>
        <p:nvGrpSpPr>
          <p:cNvPr id="419" name="Google Shape;419;p35"/>
          <p:cNvGrpSpPr/>
          <p:nvPr/>
        </p:nvGrpSpPr>
        <p:grpSpPr>
          <a:xfrm>
            <a:off x="7019400" y="3317565"/>
            <a:ext cx="1332300" cy="1113000"/>
            <a:chOff x="4352525" y="1729002"/>
            <a:chExt cx="1332300" cy="1113000"/>
          </a:xfrm>
        </p:grpSpPr>
        <p:sp>
          <p:nvSpPr>
            <p:cNvPr id="420" name="Google Shape;420;p35"/>
            <p:cNvSpPr/>
            <p:nvPr/>
          </p:nvSpPr>
          <p:spPr>
            <a:xfrm>
              <a:off x="4352525" y="2014002"/>
              <a:ext cx="1332300" cy="828000"/>
            </a:xfrm>
            <a:prstGeom prst="rect">
              <a:avLst/>
            </a:prstGeom>
            <a:solidFill>
              <a:srgbClr val="AC1145"/>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fr" sz="700">
                  <a:solidFill>
                    <a:srgbClr val="FFFFFF"/>
                  </a:solidFill>
                  <a:latin typeface="Source Sans Pro"/>
                  <a:ea typeface="Source Sans Pro"/>
                  <a:cs typeface="Source Sans Pro"/>
                  <a:sym typeface="Source Sans Pro"/>
                </a:rPr>
                <a:t>Elles proviennent des normes ou des croyances culturelles sur ce que signifie le fait d’être un homme ou une femme dans une société spécifique. </a:t>
              </a:r>
              <a:endParaRPr sz="700">
                <a:solidFill>
                  <a:srgbClr val="FFFFFF"/>
                </a:solidFill>
                <a:latin typeface="Source Sans Pro"/>
                <a:ea typeface="Source Sans Pro"/>
                <a:cs typeface="Source Sans Pro"/>
                <a:sym typeface="Source Sans Pro"/>
              </a:endParaRPr>
            </a:p>
            <a:p>
              <a:pPr marL="0" lvl="0" indent="0" algn="l" rtl="0">
                <a:spcBef>
                  <a:spcPts val="0"/>
                </a:spcBef>
                <a:spcAft>
                  <a:spcPts val="0"/>
                </a:spcAft>
                <a:buNone/>
              </a:pPr>
              <a:endParaRPr sz="700">
                <a:solidFill>
                  <a:srgbClr val="FFFFFF"/>
                </a:solidFill>
                <a:latin typeface="Source Sans Pro"/>
                <a:ea typeface="Source Sans Pro"/>
                <a:cs typeface="Source Sans Pro"/>
                <a:sym typeface="Source Sans Pro"/>
              </a:endParaRPr>
            </a:p>
          </p:txBody>
        </p:sp>
        <p:sp>
          <p:nvSpPr>
            <p:cNvPr id="421" name="Google Shape;421;p35"/>
            <p:cNvSpPr/>
            <p:nvPr/>
          </p:nvSpPr>
          <p:spPr>
            <a:xfrm>
              <a:off x="4352525" y="1729002"/>
              <a:ext cx="1332300" cy="285000"/>
            </a:xfrm>
            <a:prstGeom prst="round1Rect">
              <a:avLst>
                <a:gd name="adj" fmla="val 50000"/>
              </a:avLst>
            </a:prstGeom>
            <a:solidFill>
              <a:srgbClr val="840D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fr" sz="800">
                  <a:solidFill>
                    <a:srgbClr val="FFFFFF"/>
                  </a:solidFill>
                  <a:latin typeface="Source Sans Pro"/>
                  <a:ea typeface="Source Sans Pro"/>
                  <a:cs typeface="Source Sans Pro"/>
                  <a:sym typeface="Source Sans Pro"/>
                </a:rPr>
                <a:t>Croyances et perceptions</a:t>
              </a:r>
              <a:endParaRPr sz="800">
                <a:solidFill>
                  <a:srgbClr val="FFFFFF"/>
                </a:solidFill>
                <a:latin typeface="Source Sans Pro"/>
                <a:ea typeface="Source Sans Pro"/>
                <a:cs typeface="Source Sans Pro"/>
                <a:sym typeface="Source Sans Pro"/>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25"/>
        <p:cNvGrpSpPr/>
        <p:nvPr/>
      </p:nvGrpSpPr>
      <p:grpSpPr>
        <a:xfrm>
          <a:off x="0" y="0"/>
          <a:ext cx="0" cy="0"/>
          <a:chOff x="0" y="0"/>
          <a:chExt cx="0" cy="0"/>
        </a:xfrm>
      </p:grpSpPr>
      <p:sp>
        <p:nvSpPr>
          <p:cNvPr id="426" name="Google Shape;426;p36"/>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24</a:t>
            </a:fld>
            <a:endParaRPr/>
          </a:p>
        </p:txBody>
      </p:sp>
      <p:sp>
        <p:nvSpPr>
          <p:cNvPr id="427" name="Google Shape;427;p36"/>
          <p:cNvSpPr txBox="1">
            <a:spLocks noGrp="1"/>
          </p:cNvSpPr>
          <p:nvPr>
            <p:ph type="title"/>
          </p:nvPr>
        </p:nvSpPr>
        <p:spPr>
          <a:xfrm>
            <a:off x="844425" y="-2992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3"/>
            </a:pPr>
            <a:r>
              <a:rPr lang="fr"/>
              <a:t>Analyse de genre</a:t>
            </a:r>
            <a:endParaRPr/>
          </a:p>
        </p:txBody>
      </p:sp>
      <p:sp>
        <p:nvSpPr>
          <p:cNvPr id="428" name="Google Shape;428;p36"/>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24</a:t>
            </a:fld>
            <a:endParaRPr/>
          </a:p>
        </p:txBody>
      </p:sp>
      <p:sp>
        <p:nvSpPr>
          <p:cNvPr id="429" name="Google Shape;429;p36"/>
          <p:cNvSpPr txBox="1">
            <a:spLocks noGrp="1"/>
          </p:cNvSpPr>
          <p:nvPr>
            <p:ph type="body" idx="2"/>
          </p:nvPr>
        </p:nvSpPr>
        <p:spPr>
          <a:xfrm>
            <a:off x="844425" y="826200"/>
            <a:ext cx="3589800"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200" b="1"/>
              <a:t>Comment l’utiliser ? </a:t>
            </a:r>
            <a:endParaRPr sz="1200"/>
          </a:p>
          <a:p>
            <a:pPr marL="0" lvl="0" indent="0" algn="l" rtl="0">
              <a:spcBef>
                <a:spcPts val="600"/>
              </a:spcBef>
              <a:spcAft>
                <a:spcPts val="0"/>
              </a:spcAft>
              <a:buNone/>
            </a:pPr>
            <a:r>
              <a:rPr lang="fr" sz="1200"/>
              <a:t>La réalisation d’une analyse de genre dans le cadre d’un projet de développement nécessite le recours à un large éventail de questions et se fonde sur différents outils et concepts. </a:t>
            </a:r>
            <a:endParaRPr sz="1200"/>
          </a:p>
          <a:p>
            <a:pPr marL="0" lvl="0" indent="0" algn="l" rtl="0">
              <a:spcBef>
                <a:spcPts val="600"/>
              </a:spcBef>
              <a:spcAft>
                <a:spcPts val="0"/>
              </a:spcAft>
              <a:buNone/>
            </a:pPr>
            <a:r>
              <a:rPr lang="fr" sz="1200"/>
              <a:t>Il n’existe pas de canevas universel, et l’accent peut être placé sur différents aspects du genre, en fonction de l’objectif visé par l’action et dépendamment des partenaires. </a:t>
            </a:r>
            <a:endParaRPr sz="1200"/>
          </a:p>
          <a:p>
            <a:pPr marL="0" lvl="0" indent="0" algn="l" rtl="0">
              <a:spcBef>
                <a:spcPts val="600"/>
              </a:spcBef>
              <a:spcAft>
                <a:spcPts val="0"/>
              </a:spcAft>
              <a:buNone/>
            </a:pPr>
            <a:r>
              <a:rPr lang="fr" sz="1200"/>
              <a:t>Ci-dessous un méthode d’analyse en trois étapes suivant le modèle de l’agence de coopération Suisse.</a:t>
            </a:r>
            <a:endParaRPr sz="1200"/>
          </a:p>
          <a:p>
            <a:pPr marL="0" lvl="0" indent="0" algn="l" rtl="0">
              <a:spcBef>
                <a:spcPts val="600"/>
              </a:spcBef>
              <a:spcAft>
                <a:spcPts val="0"/>
              </a:spcAft>
              <a:buNone/>
            </a:pPr>
            <a:r>
              <a:rPr lang="fr" sz="1300" b="1"/>
              <a:t>(i) Examen préalable et planification :</a:t>
            </a:r>
            <a:r>
              <a:rPr lang="fr" sz="1300"/>
              <a:t> l’analyse doit commencer par la délimitation précise du groupe cible et du périmètre de l’action. Les femmes et les hommes ne sont pas tous pareils (âge, appartenance ethnique, classe sociale, religion, handicap, orientation sexuelle, etc.).</a:t>
            </a:r>
            <a:endParaRPr sz="1300"/>
          </a:p>
        </p:txBody>
      </p:sp>
      <p:sp>
        <p:nvSpPr>
          <p:cNvPr id="430" name="Google Shape;430;p36"/>
          <p:cNvSpPr txBox="1">
            <a:spLocks noGrp="1"/>
          </p:cNvSpPr>
          <p:nvPr>
            <p:ph type="body" idx="2"/>
          </p:nvPr>
        </p:nvSpPr>
        <p:spPr>
          <a:xfrm>
            <a:off x="4544625" y="826200"/>
            <a:ext cx="4159200"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(ii) Collecte et analyse des données :</a:t>
            </a:r>
            <a:r>
              <a:rPr lang="fr" sz="1300"/>
              <a:t> les données primaires doivent être recherchées (données quantitatives avec des enquêtes et celles qualitatives avec des entretiens). Le recours aux approches participatives est recommandée. Les données secondaires sont disponibles et utiles (études, statistiques ou de stratégies, rapports).</a:t>
            </a:r>
            <a:endParaRPr sz="1300"/>
          </a:p>
          <a:p>
            <a:pPr marL="0" lvl="0" indent="0" algn="l" rtl="0">
              <a:spcBef>
                <a:spcPts val="600"/>
              </a:spcBef>
              <a:spcAft>
                <a:spcPts val="0"/>
              </a:spcAft>
              <a:buNone/>
            </a:pPr>
            <a:r>
              <a:rPr lang="fr" sz="1300" b="1"/>
              <a:t>(iii) Intégration de nouveaux résultats dans la conception du projet et le cadre de résultats :</a:t>
            </a:r>
            <a:r>
              <a:rPr lang="fr" sz="1300"/>
              <a:t> il est important d’élaborer des stratégies, de déterminer comment assurer le suivi en matière genre et comment en rendre compte, d’intégrer une perspective des droits des femmes et des droits de l’homme dans l’élaboration d’actions et de stratégies à long terme pour réaliser l’égalité des sexes. Il faut aussi circonscrire les besoins en matière de renforcement des capacités et mettre en place un dialogue de haut niveau pour viser un changement de plus grande envergure.</a:t>
            </a:r>
            <a:endParaRPr sz="13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sp>
        <p:nvSpPr>
          <p:cNvPr id="435" name="Google Shape;435;p37"/>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25</a:t>
            </a:fld>
            <a:endParaRPr/>
          </a:p>
        </p:txBody>
      </p:sp>
      <p:sp>
        <p:nvSpPr>
          <p:cNvPr id="436" name="Google Shape;436;p37"/>
          <p:cNvSpPr txBox="1">
            <a:spLocks noGrp="1"/>
          </p:cNvSpPr>
          <p:nvPr>
            <p:ph type="title"/>
          </p:nvPr>
        </p:nvSpPr>
        <p:spPr>
          <a:xfrm>
            <a:off x="844425" y="-2992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3"/>
            </a:pPr>
            <a:r>
              <a:rPr lang="fr"/>
              <a:t>Analyse de genre</a:t>
            </a:r>
            <a:endParaRPr/>
          </a:p>
        </p:txBody>
      </p:sp>
      <p:sp>
        <p:nvSpPr>
          <p:cNvPr id="437" name="Google Shape;437;p37"/>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25</a:t>
            </a:fld>
            <a:endParaRPr/>
          </a:p>
        </p:txBody>
      </p:sp>
      <p:grpSp>
        <p:nvGrpSpPr>
          <p:cNvPr id="438" name="Google Shape;438;p37"/>
          <p:cNvGrpSpPr/>
          <p:nvPr/>
        </p:nvGrpSpPr>
        <p:grpSpPr>
          <a:xfrm>
            <a:off x="789772" y="1986800"/>
            <a:ext cx="2485865" cy="1289700"/>
            <a:chOff x="789772" y="1986800"/>
            <a:chExt cx="2485865" cy="1289700"/>
          </a:xfrm>
        </p:grpSpPr>
        <p:sp>
          <p:nvSpPr>
            <p:cNvPr id="439" name="Google Shape;439;p37"/>
            <p:cNvSpPr txBox="1"/>
            <p:nvPr/>
          </p:nvSpPr>
          <p:spPr>
            <a:xfrm>
              <a:off x="789772" y="1986800"/>
              <a:ext cx="1657800" cy="12897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fr" sz="1000" b="1">
                  <a:solidFill>
                    <a:schemeClr val="dk1"/>
                  </a:solidFill>
                  <a:latin typeface="Source Sans Pro"/>
                  <a:ea typeface="Source Sans Pro"/>
                  <a:cs typeface="Source Sans Pro"/>
                  <a:sym typeface="Source Sans Pro"/>
                </a:rPr>
                <a:t>Intégration de nouveaux résultats dans la conception du projet et le cadre de résultats</a:t>
              </a:r>
              <a:endParaRPr sz="1000" b="1">
                <a:solidFill>
                  <a:schemeClr val="dk1"/>
                </a:solidFill>
                <a:latin typeface="Source Sans Pro"/>
                <a:ea typeface="Source Sans Pro"/>
                <a:cs typeface="Source Sans Pro"/>
                <a:sym typeface="Source Sans Pro"/>
              </a:endParaRPr>
            </a:p>
            <a:p>
              <a:pPr marL="0" lvl="0" indent="0" algn="r" rtl="0">
                <a:spcBef>
                  <a:spcPts val="0"/>
                </a:spcBef>
                <a:spcAft>
                  <a:spcPts val="0"/>
                </a:spcAft>
                <a:buNone/>
              </a:pPr>
              <a:endParaRPr sz="800" b="1">
                <a:solidFill>
                  <a:schemeClr val="dk1"/>
                </a:solidFill>
                <a:latin typeface="Source Sans Pro"/>
                <a:ea typeface="Source Sans Pro"/>
                <a:cs typeface="Source Sans Pro"/>
                <a:sym typeface="Source Sans Pro"/>
              </a:endParaRPr>
            </a:p>
            <a:p>
              <a:pPr marL="0" lvl="0" indent="0" algn="r" rtl="0">
                <a:spcBef>
                  <a:spcPts val="0"/>
                </a:spcBef>
                <a:spcAft>
                  <a:spcPts val="0"/>
                </a:spcAft>
                <a:buNone/>
              </a:pPr>
              <a:r>
                <a:rPr lang="fr" sz="800">
                  <a:solidFill>
                    <a:schemeClr val="dk1"/>
                  </a:solidFill>
                  <a:latin typeface="Source Sans Pro"/>
                  <a:ea typeface="Source Sans Pro"/>
                  <a:cs typeface="Source Sans Pro"/>
                  <a:sym typeface="Source Sans Pro"/>
                </a:rPr>
                <a:t>Quelles sont les enjeux et les inégalités identifiés dans le cadre de l’analyse de genre ?</a:t>
              </a:r>
              <a:endParaRPr sz="800">
                <a:solidFill>
                  <a:schemeClr val="dk1"/>
                </a:solidFill>
                <a:latin typeface="Source Sans Pro"/>
                <a:ea typeface="Source Sans Pro"/>
                <a:cs typeface="Source Sans Pro"/>
                <a:sym typeface="Source Sans Pro"/>
              </a:endParaRPr>
            </a:p>
            <a:p>
              <a:pPr marL="0" lvl="0" indent="0" algn="r" rtl="0">
                <a:spcBef>
                  <a:spcPts val="600"/>
                </a:spcBef>
                <a:spcAft>
                  <a:spcPts val="0"/>
                </a:spcAft>
                <a:buNone/>
              </a:pPr>
              <a:r>
                <a:rPr lang="fr" sz="800">
                  <a:solidFill>
                    <a:schemeClr val="dk1"/>
                  </a:solidFill>
                  <a:latin typeface="Source Sans Pro"/>
                  <a:ea typeface="Source Sans Pro"/>
                  <a:cs typeface="Source Sans Pro"/>
                  <a:sym typeface="Source Sans Pro"/>
                </a:rPr>
                <a:t>Sur la base de ces constatations, quels sont les changements et les objectifs que je cherche à atteindre grâce au projet ?</a:t>
              </a:r>
              <a:endParaRPr sz="800">
                <a:solidFill>
                  <a:schemeClr val="dk1"/>
                </a:solidFill>
                <a:latin typeface="Source Sans Pro"/>
                <a:ea typeface="Source Sans Pro"/>
                <a:cs typeface="Source Sans Pro"/>
                <a:sym typeface="Source Sans Pro"/>
              </a:endParaRPr>
            </a:p>
            <a:p>
              <a:pPr marL="0" lvl="0" indent="0" algn="r" rtl="0">
                <a:spcBef>
                  <a:spcPts val="600"/>
                </a:spcBef>
                <a:spcAft>
                  <a:spcPts val="0"/>
                </a:spcAft>
                <a:buNone/>
              </a:pPr>
              <a:r>
                <a:rPr lang="fr" sz="800">
                  <a:solidFill>
                    <a:schemeClr val="dk1"/>
                  </a:solidFill>
                  <a:latin typeface="Source Sans Pro"/>
                  <a:ea typeface="Source Sans Pro"/>
                  <a:cs typeface="Source Sans Pro"/>
                  <a:sym typeface="Source Sans Pro"/>
                </a:rPr>
                <a:t>Comment intégrer ces objectifs dans la conception du projet et le cadre de résultats ? (au niveau des produits, des réalisations et des impacts ?)</a:t>
              </a:r>
              <a:endParaRPr sz="800">
                <a:solidFill>
                  <a:schemeClr val="dk1"/>
                </a:solidFill>
                <a:latin typeface="Source Sans Pro"/>
                <a:ea typeface="Source Sans Pro"/>
                <a:cs typeface="Source Sans Pro"/>
                <a:sym typeface="Source Sans Pro"/>
              </a:endParaRPr>
            </a:p>
            <a:p>
              <a:pPr marL="0" lvl="0" indent="0" algn="r" rtl="0">
                <a:spcBef>
                  <a:spcPts val="600"/>
                </a:spcBef>
                <a:spcAft>
                  <a:spcPts val="1600"/>
                </a:spcAft>
                <a:buNone/>
              </a:pPr>
              <a:endParaRPr sz="800">
                <a:solidFill>
                  <a:schemeClr val="dk1"/>
                </a:solidFill>
                <a:latin typeface="Source Sans Pro"/>
                <a:ea typeface="Source Sans Pro"/>
                <a:cs typeface="Source Sans Pro"/>
                <a:sym typeface="Source Sans Pro"/>
              </a:endParaRPr>
            </a:p>
          </p:txBody>
        </p:sp>
        <p:cxnSp>
          <p:nvCxnSpPr>
            <p:cNvPr id="440" name="Google Shape;440;p37"/>
            <p:cNvCxnSpPr/>
            <p:nvPr/>
          </p:nvCxnSpPr>
          <p:spPr>
            <a:xfrm rot="10800000">
              <a:off x="2642038" y="2647950"/>
              <a:ext cx="633600" cy="0"/>
            </a:xfrm>
            <a:prstGeom prst="straightConnector1">
              <a:avLst/>
            </a:prstGeom>
            <a:noFill/>
            <a:ln w="9525" cap="flat" cmpd="sng">
              <a:solidFill>
                <a:srgbClr val="D83829"/>
              </a:solidFill>
              <a:prstDash val="solid"/>
              <a:round/>
              <a:headEnd type="none" w="sm" len="sm"/>
              <a:tailEnd type="oval" w="med" len="med"/>
            </a:ln>
          </p:spPr>
        </p:cxnSp>
      </p:grpSp>
      <p:grpSp>
        <p:nvGrpSpPr>
          <p:cNvPr id="441" name="Google Shape;441;p37"/>
          <p:cNvGrpSpPr/>
          <p:nvPr/>
        </p:nvGrpSpPr>
        <p:grpSpPr>
          <a:xfrm>
            <a:off x="5209838" y="840800"/>
            <a:ext cx="3610663" cy="1509300"/>
            <a:chOff x="5209838" y="840800"/>
            <a:chExt cx="3610663" cy="1509300"/>
          </a:xfrm>
        </p:grpSpPr>
        <p:sp>
          <p:nvSpPr>
            <p:cNvPr id="442" name="Google Shape;442;p37"/>
            <p:cNvSpPr txBox="1"/>
            <p:nvPr/>
          </p:nvSpPr>
          <p:spPr>
            <a:xfrm>
              <a:off x="6696500" y="840800"/>
              <a:ext cx="2124000" cy="1509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fr" sz="1000" b="1">
                  <a:solidFill>
                    <a:schemeClr val="dk1"/>
                  </a:solidFill>
                  <a:latin typeface="Source Sans Pro"/>
                  <a:ea typeface="Source Sans Pro"/>
                  <a:cs typeface="Source Sans Pro"/>
                  <a:sym typeface="Source Sans Pro"/>
                </a:rPr>
                <a:t>Examen préalable et planification</a:t>
              </a:r>
              <a:endParaRPr sz="1000" b="1">
                <a:solidFill>
                  <a:schemeClr val="dk1"/>
                </a:solidFill>
                <a:latin typeface="Source Sans Pro"/>
                <a:ea typeface="Source Sans Pro"/>
                <a:cs typeface="Source Sans Pro"/>
                <a:sym typeface="Source Sans Pro"/>
              </a:endParaRPr>
            </a:p>
            <a:p>
              <a:pPr marL="0" lvl="0" indent="0" algn="l" rtl="0">
                <a:spcBef>
                  <a:spcPts val="600"/>
                </a:spcBef>
                <a:spcAft>
                  <a:spcPts val="0"/>
                </a:spcAft>
                <a:buNone/>
              </a:pPr>
              <a:r>
                <a:rPr lang="fr" sz="800">
                  <a:solidFill>
                    <a:schemeClr val="dk1"/>
                  </a:solidFill>
                  <a:latin typeface="Source Sans Pro"/>
                  <a:ea typeface="Source Sans Pro"/>
                  <a:cs typeface="Source Sans Pro"/>
                  <a:sym typeface="Source Sans Pro"/>
                </a:rPr>
                <a:t>Que dois-je savoir pour m’assurer que l’action prévue profite à la fois aux femmes et aux hommes et favorise l’égalité des sexes ?</a:t>
              </a:r>
              <a:endParaRPr sz="800">
                <a:solidFill>
                  <a:schemeClr val="dk1"/>
                </a:solidFill>
                <a:latin typeface="Source Sans Pro"/>
                <a:ea typeface="Source Sans Pro"/>
                <a:cs typeface="Source Sans Pro"/>
                <a:sym typeface="Source Sans Pro"/>
              </a:endParaRPr>
            </a:p>
            <a:p>
              <a:pPr marL="0" lvl="0" indent="0" algn="l" rtl="0">
                <a:spcBef>
                  <a:spcPts val="600"/>
                </a:spcBef>
                <a:spcAft>
                  <a:spcPts val="0"/>
                </a:spcAft>
                <a:buNone/>
              </a:pPr>
              <a:r>
                <a:rPr lang="fr" sz="800">
                  <a:solidFill>
                    <a:schemeClr val="dk1"/>
                  </a:solidFill>
                  <a:latin typeface="Source Sans Pro"/>
                  <a:ea typeface="Source Sans Pro"/>
                  <a:cs typeface="Source Sans Pro"/>
                  <a:sym typeface="Source Sans Pro"/>
                </a:rPr>
                <a:t>Quels sont les groupes cibles ?</a:t>
              </a:r>
              <a:endParaRPr sz="800">
                <a:solidFill>
                  <a:schemeClr val="dk1"/>
                </a:solidFill>
                <a:latin typeface="Source Sans Pro"/>
                <a:ea typeface="Source Sans Pro"/>
                <a:cs typeface="Source Sans Pro"/>
                <a:sym typeface="Source Sans Pro"/>
              </a:endParaRPr>
            </a:p>
            <a:p>
              <a:pPr marL="0" lvl="0" indent="0" algn="l" rtl="0">
                <a:spcBef>
                  <a:spcPts val="600"/>
                </a:spcBef>
                <a:spcAft>
                  <a:spcPts val="0"/>
                </a:spcAft>
                <a:buNone/>
              </a:pPr>
              <a:r>
                <a:rPr lang="fr" sz="800">
                  <a:solidFill>
                    <a:schemeClr val="dk1"/>
                  </a:solidFill>
                  <a:latin typeface="Source Sans Pro"/>
                  <a:ea typeface="Source Sans Pro"/>
                  <a:cs typeface="Source Sans Pro"/>
                  <a:sym typeface="Source Sans Pro"/>
                </a:rPr>
                <a:t>Les groupes cibles sont-ils les femmes et les hommes ou dois-je intégrer d’autres catégories sociales ?</a:t>
              </a:r>
              <a:endParaRPr sz="800">
                <a:solidFill>
                  <a:schemeClr val="dk1"/>
                </a:solidFill>
                <a:latin typeface="Source Sans Pro"/>
                <a:ea typeface="Source Sans Pro"/>
                <a:cs typeface="Source Sans Pro"/>
                <a:sym typeface="Source Sans Pro"/>
              </a:endParaRPr>
            </a:p>
            <a:p>
              <a:pPr marL="0" lvl="0" indent="0" algn="l" rtl="0">
                <a:spcBef>
                  <a:spcPts val="600"/>
                </a:spcBef>
                <a:spcAft>
                  <a:spcPts val="600"/>
                </a:spcAft>
                <a:buNone/>
              </a:pPr>
              <a:endParaRPr sz="800">
                <a:solidFill>
                  <a:schemeClr val="dk1"/>
                </a:solidFill>
                <a:latin typeface="Source Sans Pro"/>
                <a:ea typeface="Source Sans Pro"/>
                <a:cs typeface="Source Sans Pro"/>
                <a:sym typeface="Source Sans Pro"/>
              </a:endParaRPr>
            </a:p>
          </p:txBody>
        </p:sp>
        <p:cxnSp>
          <p:nvCxnSpPr>
            <p:cNvPr id="443" name="Google Shape;443;p37"/>
            <p:cNvCxnSpPr/>
            <p:nvPr/>
          </p:nvCxnSpPr>
          <p:spPr>
            <a:xfrm>
              <a:off x="5209838" y="1705200"/>
              <a:ext cx="1286700" cy="0"/>
            </a:xfrm>
            <a:prstGeom prst="straightConnector1">
              <a:avLst/>
            </a:prstGeom>
            <a:noFill/>
            <a:ln w="9525" cap="flat" cmpd="sng">
              <a:solidFill>
                <a:srgbClr val="802017"/>
              </a:solidFill>
              <a:prstDash val="solid"/>
              <a:round/>
              <a:headEnd type="none" w="sm" len="sm"/>
              <a:tailEnd type="oval" w="med" len="med"/>
            </a:ln>
          </p:spPr>
        </p:cxnSp>
      </p:grpSp>
      <p:grpSp>
        <p:nvGrpSpPr>
          <p:cNvPr id="444" name="Google Shape;444;p37"/>
          <p:cNvGrpSpPr/>
          <p:nvPr/>
        </p:nvGrpSpPr>
        <p:grpSpPr>
          <a:xfrm>
            <a:off x="5209838" y="3020450"/>
            <a:ext cx="3610650" cy="1289700"/>
            <a:chOff x="5209838" y="3020450"/>
            <a:chExt cx="3610650" cy="1289700"/>
          </a:xfrm>
        </p:grpSpPr>
        <p:sp>
          <p:nvSpPr>
            <p:cNvPr id="445" name="Google Shape;445;p37"/>
            <p:cNvSpPr txBox="1"/>
            <p:nvPr/>
          </p:nvSpPr>
          <p:spPr>
            <a:xfrm>
              <a:off x="6696488" y="3020450"/>
              <a:ext cx="2124000" cy="1289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fr" sz="1000" b="1">
                  <a:solidFill>
                    <a:schemeClr val="dk1"/>
                  </a:solidFill>
                  <a:latin typeface="Source Sans Pro"/>
                  <a:ea typeface="Source Sans Pro"/>
                  <a:cs typeface="Source Sans Pro"/>
                  <a:sym typeface="Source Sans Pro"/>
                </a:rPr>
                <a:t>Collecte et analyse des données</a:t>
              </a:r>
              <a:endParaRPr sz="1000" b="1">
                <a:solidFill>
                  <a:schemeClr val="dk1"/>
                </a:solidFill>
                <a:latin typeface="Source Sans Pro"/>
                <a:ea typeface="Source Sans Pro"/>
                <a:cs typeface="Source Sans Pro"/>
                <a:sym typeface="Source Sans Pro"/>
              </a:endParaRPr>
            </a:p>
            <a:p>
              <a:pPr marL="0" lvl="0" indent="0" algn="l" rtl="0">
                <a:spcBef>
                  <a:spcPts val="600"/>
                </a:spcBef>
                <a:spcAft>
                  <a:spcPts val="0"/>
                </a:spcAft>
                <a:buNone/>
              </a:pPr>
              <a:r>
                <a:rPr lang="fr" sz="800">
                  <a:solidFill>
                    <a:schemeClr val="dk1"/>
                  </a:solidFill>
                  <a:latin typeface="Source Sans Pro"/>
                  <a:ea typeface="Source Sans Pro"/>
                  <a:cs typeface="Source Sans Pro"/>
                  <a:sym typeface="Source Sans Pro"/>
                </a:rPr>
                <a:t>Dois-je collecter des données (données primaires) ou puis-je me fier aux informations et statistiques existantes (données secondaires) ? Me faut-il le soutien d’un expert local externe ?</a:t>
              </a:r>
              <a:endParaRPr sz="800">
                <a:solidFill>
                  <a:schemeClr val="dk1"/>
                </a:solidFill>
                <a:latin typeface="Source Sans Pro"/>
                <a:ea typeface="Source Sans Pro"/>
                <a:cs typeface="Source Sans Pro"/>
                <a:sym typeface="Source Sans Pro"/>
              </a:endParaRPr>
            </a:p>
            <a:p>
              <a:pPr marL="0" lvl="0" indent="0" algn="l" rtl="0">
                <a:spcBef>
                  <a:spcPts val="600"/>
                </a:spcBef>
                <a:spcAft>
                  <a:spcPts val="0"/>
                </a:spcAft>
                <a:buNone/>
              </a:pPr>
              <a:r>
                <a:rPr lang="fr" sz="800">
                  <a:solidFill>
                    <a:schemeClr val="dk1"/>
                  </a:solidFill>
                  <a:latin typeface="Source Sans Pro"/>
                  <a:ea typeface="Source Sans Pro"/>
                  <a:cs typeface="Source Sans Pro"/>
                  <a:sym typeface="Source Sans Pro"/>
                </a:rPr>
                <a:t>Puis-je intégrer les questions de genre dans d’autres analyses ou évaluations effectuées dans le cadre du programme, ou dois-je effectuer une analyse de genre distincte ? </a:t>
              </a:r>
              <a:endParaRPr sz="800">
                <a:solidFill>
                  <a:schemeClr val="dk1"/>
                </a:solidFill>
                <a:latin typeface="Source Sans Pro"/>
                <a:ea typeface="Source Sans Pro"/>
                <a:cs typeface="Source Sans Pro"/>
                <a:sym typeface="Source Sans Pro"/>
              </a:endParaRPr>
            </a:p>
            <a:p>
              <a:pPr marL="0" lvl="0" indent="0" algn="l" rtl="0">
                <a:spcBef>
                  <a:spcPts val="600"/>
                </a:spcBef>
                <a:spcAft>
                  <a:spcPts val="0"/>
                </a:spcAft>
                <a:buNone/>
              </a:pPr>
              <a:r>
                <a:rPr lang="fr" sz="800">
                  <a:solidFill>
                    <a:schemeClr val="dk1"/>
                  </a:solidFill>
                  <a:latin typeface="Source Sans Pro"/>
                  <a:ea typeface="Source Sans Pro"/>
                  <a:cs typeface="Source Sans Pro"/>
                  <a:sym typeface="Source Sans Pro"/>
                </a:rPr>
                <a:t>Quelles sont les données et informations nécessaires pour répondre aux exigences du système de suivi et de reporting de la DDC (indicateurs de référence relatifs au genre) ?</a:t>
              </a:r>
              <a:endParaRPr sz="800">
                <a:solidFill>
                  <a:schemeClr val="dk1"/>
                </a:solidFill>
                <a:latin typeface="Source Sans Pro"/>
                <a:ea typeface="Source Sans Pro"/>
                <a:cs typeface="Source Sans Pro"/>
                <a:sym typeface="Source Sans Pro"/>
              </a:endParaRPr>
            </a:p>
            <a:p>
              <a:pPr marL="0" lvl="0" indent="0" algn="l" rtl="0">
                <a:spcBef>
                  <a:spcPts val="600"/>
                </a:spcBef>
                <a:spcAft>
                  <a:spcPts val="600"/>
                </a:spcAft>
                <a:buNone/>
              </a:pPr>
              <a:endParaRPr sz="800">
                <a:solidFill>
                  <a:schemeClr val="dk1"/>
                </a:solidFill>
                <a:latin typeface="Source Sans Pro"/>
                <a:ea typeface="Source Sans Pro"/>
                <a:cs typeface="Source Sans Pro"/>
                <a:sym typeface="Source Sans Pro"/>
              </a:endParaRPr>
            </a:p>
          </p:txBody>
        </p:sp>
        <p:cxnSp>
          <p:nvCxnSpPr>
            <p:cNvPr id="446" name="Google Shape;446;p37"/>
            <p:cNvCxnSpPr/>
            <p:nvPr/>
          </p:nvCxnSpPr>
          <p:spPr>
            <a:xfrm>
              <a:off x="5209838" y="3648300"/>
              <a:ext cx="1286700" cy="0"/>
            </a:xfrm>
            <a:prstGeom prst="straightConnector1">
              <a:avLst/>
            </a:prstGeom>
            <a:noFill/>
            <a:ln w="9525" cap="flat" cmpd="sng">
              <a:solidFill>
                <a:srgbClr val="B02C20"/>
              </a:solidFill>
              <a:prstDash val="solid"/>
              <a:round/>
              <a:headEnd type="none" w="sm" len="sm"/>
              <a:tailEnd type="oval" w="med" len="med"/>
            </a:ln>
          </p:spPr>
        </p:cxnSp>
      </p:grpSp>
      <p:grpSp>
        <p:nvGrpSpPr>
          <p:cNvPr id="447" name="Google Shape;447;p37"/>
          <p:cNvGrpSpPr/>
          <p:nvPr/>
        </p:nvGrpSpPr>
        <p:grpSpPr>
          <a:xfrm>
            <a:off x="2662213" y="728463"/>
            <a:ext cx="3814835" cy="3790597"/>
            <a:chOff x="2662213" y="676344"/>
            <a:chExt cx="3814835" cy="3790597"/>
          </a:xfrm>
        </p:grpSpPr>
        <p:sp>
          <p:nvSpPr>
            <p:cNvPr id="448" name="Google Shape;448;p37"/>
            <p:cNvSpPr/>
            <p:nvPr/>
          </p:nvSpPr>
          <p:spPr>
            <a:xfrm rot="3600185">
              <a:off x="3169983" y="1184511"/>
              <a:ext cx="2774659" cy="2774659"/>
            </a:xfrm>
            <a:prstGeom prst="blockArc">
              <a:avLst>
                <a:gd name="adj1" fmla="val 12622480"/>
                <a:gd name="adj2" fmla="val 19781569"/>
                <a:gd name="adj3" fmla="val 20773"/>
              </a:avLst>
            </a:prstGeom>
            <a:solidFill>
              <a:srgbClr val="80201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37"/>
            <p:cNvSpPr/>
            <p:nvPr/>
          </p:nvSpPr>
          <p:spPr>
            <a:xfrm rot="10800000">
              <a:off x="3183490" y="1163229"/>
              <a:ext cx="2774700" cy="2774700"/>
            </a:xfrm>
            <a:prstGeom prst="blockArc">
              <a:avLst>
                <a:gd name="adj1" fmla="val 12622480"/>
                <a:gd name="adj2" fmla="val 19662822"/>
                <a:gd name="adj3" fmla="val 20729"/>
              </a:avLst>
            </a:prstGeom>
            <a:solidFill>
              <a:srgbClr val="B02C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 name="Google Shape;450;p37"/>
            <p:cNvSpPr/>
            <p:nvPr/>
          </p:nvSpPr>
          <p:spPr>
            <a:xfrm rot="-3600185">
              <a:off x="3194618" y="1184114"/>
              <a:ext cx="2774659" cy="2774659"/>
            </a:xfrm>
            <a:prstGeom prst="blockArc">
              <a:avLst>
                <a:gd name="adj1" fmla="val 12622480"/>
                <a:gd name="adj2" fmla="val 19703271"/>
                <a:gd name="adj3" fmla="val 20851"/>
              </a:avLst>
            </a:prstGeom>
            <a:solidFill>
              <a:srgbClr val="D838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51" name="Google Shape;451;p37"/>
            <p:cNvGrpSpPr/>
            <p:nvPr/>
          </p:nvGrpSpPr>
          <p:grpSpPr>
            <a:xfrm rot="-7200165">
              <a:off x="3337679" y="2826785"/>
              <a:ext cx="585011" cy="585536"/>
              <a:chOff x="1967628" y="812211"/>
              <a:chExt cx="588000" cy="588000"/>
            </a:xfrm>
          </p:grpSpPr>
          <p:sp>
            <p:nvSpPr>
              <p:cNvPr id="452" name="Google Shape;452;p37"/>
              <p:cNvSpPr/>
              <p:nvPr/>
            </p:nvSpPr>
            <p:spPr>
              <a:xfrm rot="39023">
                <a:off x="1970909" y="815492"/>
                <a:ext cx="581437" cy="581437"/>
              </a:xfrm>
              <a:prstGeom prst="pie">
                <a:avLst>
                  <a:gd name="adj1" fmla="val 6190354"/>
                  <a:gd name="adj2" fmla="val 14996165"/>
                </a:avLst>
              </a:prstGeom>
              <a:solidFill>
                <a:srgbClr val="D83829"/>
              </a:solidFill>
              <a:ln>
                <a:noFill/>
              </a:ln>
              <a:effectLst>
                <a:outerShdw blurRad="142875" algn="bl" rotWithShape="0">
                  <a:srgbClr val="000000">
                    <a:alpha val="43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37"/>
              <p:cNvSpPr/>
              <p:nvPr/>
            </p:nvSpPr>
            <p:spPr>
              <a:xfrm rot="10800000">
                <a:off x="1970875" y="815525"/>
                <a:ext cx="581400" cy="581400"/>
              </a:xfrm>
              <a:prstGeom prst="pie">
                <a:avLst>
                  <a:gd name="adj1" fmla="val 4028252"/>
                  <a:gd name="adj2" fmla="val 17183677"/>
                </a:avLst>
              </a:prstGeom>
              <a:solidFill>
                <a:srgbClr val="D838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54" name="Google Shape;454;p37"/>
            <p:cNvGrpSpPr/>
            <p:nvPr/>
          </p:nvGrpSpPr>
          <p:grpSpPr>
            <a:xfrm>
              <a:off x="4264097" y="1180331"/>
              <a:ext cx="585001" cy="585530"/>
              <a:chOff x="1970048" y="811613"/>
              <a:chExt cx="588000" cy="588000"/>
            </a:xfrm>
          </p:grpSpPr>
          <p:sp>
            <p:nvSpPr>
              <p:cNvPr id="455" name="Google Shape;455;p37"/>
              <p:cNvSpPr/>
              <p:nvPr/>
            </p:nvSpPr>
            <p:spPr>
              <a:xfrm rot="39023">
                <a:off x="1973329" y="814894"/>
                <a:ext cx="581437" cy="581437"/>
              </a:xfrm>
              <a:prstGeom prst="pie">
                <a:avLst>
                  <a:gd name="adj1" fmla="val 6190354"/>
                  <a:gd name="adj2" fmla="val 14996165"/>
                </a:avLst>
              </a:prstGeom>
              <a:solidFill>
                <a:srgbClr val="802017"/>
              </a:solidFill>
              <a:ln>
                <a:noFill/>
              </a:ln>
              <a:effectLst>
                <a:outerShdw blurRad="142875" algn="bl" rotWithShape="0">
                  <a:srgbClr val="000000">
                    <a:alpha val="43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37"/>
              <p:cNvSpPr/>
              <p:nvPr/>
            </p:nvSpPr>
            <p:spPr>
              <a:xfrm rot="10800000">
                <a:off x="1973295" y="814927"/>
                <a:ext cx="581400" cy="581400"/>
              </a:xfrm>
              <a:prstGeom prst="pie">
                <a:avLst>
                  <a:gd name="adj1" fmla="val 4028252"/>
                  <a:gd name="adj2" fmla="val 17183677"/>
                </a:avLst>
              </a:prstGeom>
              <a:solidFill>
                <a:srgbClr val="80201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57" name="Google Shape;457;p37"/>
            <p:cNvGrpSpPr/>
            <p:nvPr/>
          </p:nvGrpSpPr>
          <p:grpSpPr>
            <a:xfrm rot="7200165">
              <a:off x="5229930" y="2804716"/>
              <a:ext cx="585011" cy="585536"/>
              <a:chOff x="1977085" y="811649"/>
              <a:chExt cx="588000" cy="588000"/>
            </a:xfrm>
          </p:grpSpPr>
          <p:sp>
            <p:nvSpPr>
              <p:cNvPr id="458" name="Google Shape;458;p37"/>
              <p:cNvSpPr/>
              <p:nvPr/>
            </p:nvSpPr>
            <p:spPr>
              <a:xfrm rot="39023">
                <a:off x="1980366" y="814930"/>
                <a:ext cx="581437" cy="581437"/>
              </a:xfrm>
              <a:prstGeom prst="pie">
                <a:avLst>
                  <a:gd name="adj1" fmla="val 6190354"/>
                  <a:gd name="adj2" fmla="val 14996165"/>
                </a:avLst>
              </a:prstGeom>
              <a:solidFill>
                <a:srgbClr val="B02C20"/>
              </a:solidFill>
              <a:ln>
                <a:noFill/>
              </a:ln>
              <a:effectLst>
                <a:outerShdw blurRad="142875" algn="bl" rotWithShape="0">
                  <a:srgbClr val="000000">
                    <a:alpha val="43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37"/>
              <p:cNvSpPr/>
              <p:nvPr/>
            </p:nvSpPr>
            <p:spPr>
              <a:xfrm rot="10800000">
                <a:off x="1980332" y="814963"/>
                <a:ext cx="581400" cy="581400"/>
              </a:xfrm>
              <a:prstGeom prst="pie">
                <a:avLst>
                  <a:gd name="adj1" fmla="val 4028252"/>
                  <a:gd name="adj2" fmla="val 17183677"/>
                </a:avLst>
              </a:prstGeom>
              <a:solidFill>
                <a:srgbClr val="B02C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60" name="Google Shape;460;p37"/>
            <p:cNvSpPr txBox="1"/>
            <p:nvPr/>
          </p:nvSpPr>
          <p:spPr>
            <a:xfrm>
              <a:off x="4334550" y="1255312"/>
              <a:ext cx="509100" cy="267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fr" sz="1600" b="1">
                  <a:solidFill>
                    <a:srgbClr val="FFFFFF"/>
                  </a:solidFill>
                  <a:latin typeface="Source Sans Pro"/>
                  <a:ea typeface="Source Sans Pro"/>
                  <a:cs typeface="Source Sans Pro"/>
                  <a:sym typeface="Source Sans Pro"/>
                </a:rPr>
                <a:t>01</a:t>
              </a:r>
              <a:endParaRPr sz="1600" b="1">
                <a:solidFill>
                  <a:srgbClr val="FFFFFF"/>
                </a:solidFill>
                <a:latin typeface="Source Sans Pro"/>
                <a:ea typeface="Source Sans Pro"/>
                <a:cs typeface="Source Sans Pro"/>
                <a:sym typeface="Source Sans Pro"/>
              </a:endParaRPr>
            </a:p>
          </p:txBody>
        </p:sp>
        <p:sp>
          <p:nvSpPr>
            <p:cNvPr id="461" name="Google Shape;461;p37"/>
            <p:cNvSpPr txBox="1"/>
            <p:nvPr/>
          </p:nvSpPr>
          <p:spPr>
            <a:xfrm>
              <a:off x="3375648" y="2887440"/>
              <a:ext cx="509100" cy="267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fr" sz="1600" b="1">
                  <a:solidFill>
                    <a:srgbClr val="FFFFFF"/>
                  </a:solidFill>
                  <a:latin typeface="Source Sans Pro"/>
                  <a:ea typeface="Source Sans Pro"/>
                  <a:cs typeface="Source Sans Pro"/>
                  <a:sym typeface="Source Sans Pro"/>
                </a:rPr>
                <a:t>03</a:t>
              </a:r>
              <a:endParaRPr sz="1600" b="1">
                <a:solidFill>
                  <a:srgbClr val="FFFFFF"/>
                </a:solidFill>
                <a:latin typeface="Source Sans Pro"/>
                <a:ea typeface="Source Sans Pro"/>
                <a:cs typeface="Source Sans Pro"/>
                <a:sym typeface="Source Sans Pro"/>
              </a:endParaRPr>
            </a:p>
          </p:txBody>
        </p:sp>
        <p:sp>
          <p:nvSpPr>
            <p:cNvPr id="462" name="Google Shape;462;p37"/>
            <p:cNvSpPr txBox="1"/>
            <p:nvPr/>
          </p:nvSpPr>
          <p:spPr>
            <a:xfrm>
              <a:off x="5281877" y="2857865"/>
              <a:ext cx="509100" cy="267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fr" sz="1600" b="1">
                  <a:solidFill>
                    <a:srgbClr val="FFFFFF"/>
                  </a:solidFill>
                  <a:latin typeface="Source Sans Pro"/>
                  <a:ea typeface="Source Sans Pro"/>
                  <a:cs typeface="Source Sans Pro"/>
                  <a:sym typeface="Source Sans Pro"/>
                </a:rPr>
                <a:t>02 </a:t>
              </a:r>
              <a:endParaRPr sz="1600" b="1">
                <a:solidFill>
                  <a:srgbClr val="FFFFFF"/>
                </a:solidFill>
                <a:latin typeface="Source Sans Pro"/>
                <a:ea typeface="Source Sans Pro"/>
                <a:cs typeface="Source Sans Pro"/>
                <a:sym typeface="Source Sans Pro"/>
              </a:endParaRPr>
            </a:p>
          </p:txBody>
        </p:sp>
      </p:grpSp>
      <p:sp>
        <p:nvSpPr>
          <p:cNvPr id="463" name="Google Shape;463;p37"/>
          <p:cNvSpPr txBox="1">
            <a:spLocks noGrp="1"/>
          </p:cNvSpPr>
          <p:nvPr>
            <p:ph type="body" idx="2"/>
          </p:nvPr>
        </p:nvSpPr>
        <p:spPr>
          <a:xfrm>
            <a:off x="844425" y="3921575"/>
            <a:ext cx="2918700" cy="826500"/>
          </a:xfrm>
          <a:prstGeom prst="rect">
            <a:avLst/>
          </a:prstGeom>
        </p:spPr>
        <p:txBody>
          <a:bodyPr spcFirstLastPara="1" wrap="square" lIns="91425" tIns="91425" rIns="91425" bIns="91425" anchor="t" anchorCtr="0">
            <a:noAutofit/>
          </a:bodyPr>
          <a:lstStyle/>
          <a:p>
            <a:pPr marL="0" lvl="0" indent="0" algn="l" rtl="0">
              <a:spcBef>
                <a:spcPts val="0"/>
              </a:spcBef>
              <a:spcAft>
                <a:spcPts val="1000"/>
              </a:spcAft>
              <a:buNone/>
            </a:pPr>
            <a:r>
              <a:rPr lang="fr" sz="1200" b="1" i="1">
                <a:solidFill>
                  <a:schemeClr val="dk2"/>
                </a:solidFill>
              </a:rPr>
              <a:t>Exemples de questions fondamentales que doit se poser le spécialiste en charge du montage de projet.</a:t>
            </a:r>
            <a:endParaRPr sz="1200" b="1" i="1">
              <a:solidFill>
                <a:schemeClr val="dk2"/>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sp>
        <p:nvSpPr>
          <p:cNvPr id="468" name="Google Shape;468;p38"/>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26</a:t>
            </a:fld>
            <a:endParaRPr/>
          </a:p>
        </p:txBody>
      </p:sp>
      <p:sp>
        <p:nvSpPr>
          <p:cNvPr id="469" name="Google Shape;469;p38"/>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26</a:t>
            </a:fld>
            <a:endParaRPr/>
          </a:p>
        </p:txBody>
      </p:sp>
      <p:sp>
        <p:nvSpPr>
          <p:cNvPr id="470" name="Google Shape;470;p38"/>
          <p:cNvSpPr txBox="1">
            <a:spLocks noGrp="1"/>
          </p:cNvSpPr>
          <p:nvPr>
            <p:ph type="title"/>
          </p:nvPr>
        </p:nvSpPr>
        <p:spPr>
          <a:xfrm>
            <a:off x="844425" y="-2992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3"/>
            </a:pPr>
            <a:r>
              <a:rPr lang="fr"/>
              <a:t>Analyse de genre</a:t>
            </a:r>
            <a:endParaRPr/>
          </a:p>
        </p:txBody>
      </p:sp>
      <p:sp>
        <p:nvSpPr>
          <p:cNvPr id="471" name="Google Shape;471;p38"/>
          <p:cNvSpPr txBox="1">
            <a:spLocks noGrp="1"/>
          </p:cNvSpPr>
          <p:nvPr>
            <p:ph type="body" idx="2"/>
          </p:nvPr>
        </p:nvSpPr>
        <p:spPr>
          <a:xfrm>
            <a:off x="844425" y="826200"/>
            <a:ext cx="3589800"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Illustration proposée par FABO.ORG : Projet de production de la vanille en Ouganda</a:t>
            </a:r>
            <a:endParaRPr sz="1300" b="1"/>
          </a:p>
          <a:p>
            <a:pPr marL="0" lvl="0" indent="0" algn="l" rtl="0">
              <a:spcBef>
                <a:spcPts val="600"/>
              </a:spcBef>
              <a:spcAft>
                <a:spcPts val="0"/>
              </a:spcAft>
              <a:buNone/>
            </a:pPr>
            <a:r>
              <a:rPr lang="fr" sz="1300"/>
              <a:t>L'étude de cas de la production de vanille est un exemple de ce qui peut mal tourner si une analyse de genre n'est pas incluse dans l'analyse contextuelle de votre projet de développement.</a:t>
            </a:r>
            <a:endParaRPr sz="1300"/>
          </a:p>
          <a:p>
            <a:pPr marL="0" lvl="0" indent="0" algn="l" rtl="0">
              <a:spcBef>
                <a:spcPts val="600"/>
              </a:spcBef>
              <a:spcAft>
                <a:spcPts val="0"/>
              </a:spcAft>
              <a:buNone/>
            </a:pPr>
            <a:r>
              <a:rPr lang="fr" sz="1300"/>
              <a:t>Ce projet de développement voulait augmenter la génération de revenus grâce à la production de vanille. </a:t>
            </a:r>
            <a:endParaRPr sz="1300"/>
          </a:p>
          <a:p>
            <a:pPr marL="0" lvl="0" indent="0" algn="l" rtl="0">
              <a:spcBef>
                <a:spcPts val="600"/>
              </a:spcBef>
              <a:spcAft>
                <a:spcPts val="0"/>
              </a:spcAft>
              <a:buNone/>
            </a:pPr>
            <a:r>
              <a:rPr lang="fr" sz="1300"/>
              <a:t>Cependant, après que les gens ont reçu une formation agricole dans la production de vanille, la production de vanille a chuté après trois ans.</a:t>
            </a:r>
            <a:endParaRPr sz="1300"/>
          </a:p>
          <a:p>
            <a:pPr marL="0" lvl="0" indent="0" algn="l" rtl="0">
              <a:spcBef>
                <a:spcPts val="600"/>
              </a:spcBef>
              <a:spcAft>
                <a:spcPts val="0"/>
              </a:spcAft>
              <a:buNone/>
            </a:pPr>
            <a:r>
              <a:rPr lang="fr" sz="1300"/>
              <a:t> Qu'est ce que s'est mal passé ? </a:t>
            </a:r>
            <a:r>
              <a:rPr lang="fr" sz="1300" u="sng">
                <a:solidFill>
                  <a:schemeClr val="hlink"/>
                </a:solidFill>
                <a:hlinkClick r:id="rId3"/>
              </a:rPr>
              <a:t>Cliquez ici pour en savoir plus.</a:t>
            </a:r>
            <a:endParaRPr sz="1300"/>
          </a:p>
          <a:p>
            <a:pPr marL="0" lvl="0" indent="0" algn="l" rtl="0">
              <a:spcBef>
                <a:spcPts val="600"/>
              </a:spcBef>
              <a:spcAft>
                <a:spcPts val="0"/>
              </a:spcAft>
              <a:buNone/>
            </a:pPr>
            <a:endParaRPr sz="1300"/>
          </a:p>
          <a:p>
            <a:pPr marL="0" lvl="0" indent="0" algn="l" rtl="0">
              <a:spcBef>
                <a:spcPts val="600"/>
              </a:spcBef>
              <a:spcAft>
                <a:spcPts val="0"/>
              </a:spcAft>
              <a:buNone/>
            </a:pPr>
            <a:endParaRPr sz="1300"/>
          </a:p>
          <a:p>
            <a:pPr marL="0" lvl="0" indent="0" algn="l" rtl="0">
              <a:spcBef>
                <a:spcPts val="600"/>
              </a:spcBef>
              <a:spcAft>
                <a:spcPts val="0"/>
              </a:spcAft>
              <a:buNone/>
            </a:pPr>
            <a:endParaRPr sz="1200" b="1"/>
          </a:p>
        </p:txBody>
      </p:sp>
      <p:sp>
        <p:nvSpPr>
          <p:cNvPr id="472" name="Google Shape;472;p38"/>
          <p:cNvSpPr txBox="1">
            <a:spLocks noGrp="1"/>
          </p:cNvSpPr>
          <p:nvPr>
            <p:ph type="body" idx="2"/>
          </p:nvPr>
        </p:nvSpPr>
        <p:spPr>
          <a:xfrm>
            <a:off x="4609125" y="840800"/>
            <a:ext cx="4137600"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Illustration proposée par Céline BARDET, Consultante genre et analyste</a:t>
            </a:r>
            <a:endParaRPr sz="1300" b="1"/>
          </a:p>
          <a:p>
            <a:pPr marL="0" lvl="0" indent="0" algn="l" rtl="0">
              <a:spcBef>
                <a:spcPts val="600"/>
              </a:spcBef>
              <a:spcAft>
                <a:spcPts val="0"/>
              </a:spcAft>
              <a:buNone/>
            </a:pPr>
            <a:r>
              <a:rPr lang="fr" sz="1300"/>
              <a:t>Dans le cadre du : « </a:t>
            </a:r>
            <a:r>
              <a:rPr lang="fr" sz="1300" i="1"/>
              <a:t>PROGRAMME D’APPUI SANTÉ AU SUD KIVU, PASS SK PHASE IV GIZ DDC</a:t>
            </a:r>
            <a:r>
              <a:rPr lang="fr" sz="1300"/>
              <a:t> », il a été mené un diagnostic genre contextuel avec un focus sur la mise en œuvre du programme PASS SK en indiquant une liste d’actions permettant de mieux répondre aux besoins liés à l’égalité du genre . Voir le </a:t>
            </a:r>
            <a:r>
              <a:rPr lang="fr" sz="1300" u="sng">
                <a:solidFill>
                  <a:schemeClr val="hlink"/>
                </a:solidFill>
                <a:hlinkClick r:id="rId4"/>
              </a:rPr>
              <a:t>rapport de recherche</a:t>
            </a:r>
            <a:r>
              <a:rPr lang="fr" sz="1300"/>
              <a:t>.</a:t>
            </a:r>
            <a:endParaRPr sz="1300"/>
          </a:p>
          <a:p>
            <a:pPr marL="0" lvl="0" indent="0" algn="l" rtl="0">
              <a:spcBef>
                <a:spcPts val="600"/>
              </a:spcBef>
              <a:spcAft>
                <a:spcPts val="0"/>
              </a:spcAft>
              <a:buNone/>
            </a:pPr>
            <a:r>
              <a:rPr lang="fr" sz="1300" b="1"/>
              <a:t>Illustration proposée par AIDA, MJPI et Kafo</a:t>
            </a:r>
            <a:endParaRPr sz="1300" b="1"/>
          </a:p>
          <a:p>
            <a:pPr marL="0" lvl="0" indent="0" algn="l" rtl="0">
              <a:spcBef>
                <a:spcPts val="600"/>
              </a:spcBef>
              <a:spcAft>
                <a:spcPts val="0"/>
              </a:spcAft>
              <a:buNone/>
            </a:pPr>
            <a:r>
              <a:rPr lang="fr" sz="1300"/>
              <a:t>Dans le cadre du projet : « </a:t>
            </a:r>
            <a:r>
              <a:rPr lang="fr" sz="1300" i="1"/>
              <a:t>Amélioration de la sécurité alimentaire et des inégalités de genre dans la banda transfrontalière entre Guinée-Bissau et Sénégal à travers de la création d’un réseau de jardins maraîchers gérés et contrôlés pour des femmes</a:t>
            </a:r>
            <a:r>
              <a:rPr lang="fr" sz="1300"/>
              <a:t> », une étude a été consacrée à la dimension du genre afin d’approfondir les connaissances sur les relations de genre dans les communautés intéressées. Voir le </a:t>
            </a:r>
            <a:r>
              <a:rPr lang="fr" sz="1300" u="sng">
                <a:solidFill>
                  <a:schemeClr val="hlink"/>
                </a:solidFill>
                <a:hlinkClick r:id="rId5"/>
              </a:rPr>
              <a:t>rapport de recherche</a:t>
            </a:r>
            <a:r>
              <a:rPr lang="fr" sz="1300"/>
              <a:t>.</a:t>
            </a:r>
            <a:endParaRPr sz="1200" b="1"/>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sp>
        <p:nvSpPr>
          <p:cNvPr id="477" name="Google Shape;477;p39"/>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4"/>
            </a:pPr>
            <a:r>
              <a:rPr lang="fr"/>
              <a:t>Analyse des parties prenantes</a:t>
            </a:r>
            <a:endParaRPr/>
          </a:p>
        </p:txBody>
      </p:sp>
      <p:sp>
        <p:nvSpPr>
          <p:cNvPr id="478" name="Google Shape;478;p39"/>
          <p:cNvSpPr txBox="1">
            <a:spLocks noGrp="1"/>
          </p:cNvSpPr>
          <p:nvPr>
            <p:ph type="body" idx="2"/>
          </p:nvPr>
        </p:nvSpPr>
        <p:spPr>
          <a:xfrm>
            <a:off x="844425" y="1207200"/>
            <a:ext cx="3794700" cy="18876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En résumé</a:t>
            </a:r>
            <a:endParaRPr sz="1300" b="1"/>
          </a:p>
          <a:p>
            <a:pPr marL="0" lvl="0" indent="0" algn="l" rtl="0">
              <a:spcBef>
                <a:spcPts val="600"/>
              </a:spcBef>
              <a:spcAft>
                <a:spcPts val="0"/>
              </a:spcAft>
              <a:buNone/>
            </a:pPr>
            <a:r>
              <a:rPr lang="fr" sz="1300"/>
              <a:t>Cette analyse est indispensable car les parties prenantes peuvent faire progresser ou ralentir les projets qui les concernent. Elle doit être réalisée au début du projet pour que tous les risques et actions requises puissent être inclus dans le plan du projet. Elle est étroitement liée avec la gestion du changement et la gestion des risques.</a:t>
            </a:r>
            <a:endParaRPr sz="1300"/>
          </a:p>
          <a:p>
            <a:pPr marL="0" lvl="0" indent="0" algn="l" rtl="0">
              <a:spcBef>
                <a:spcPts val="600"/>
              </a:spcBef>
              <a:spcAft>
                <a:spcPts val="0"/>
              </a:spcAft>
              <a:buNone/>
            </a:pPr>
            <a:endParaRPr sz="1300"/>
          </a:p>
        </p:txBody>
      </p:sp>
      <p:sp>
        <p:nvSpPr>
          <p:cNvPr id="479" name="Google Shape;479;p39"/>
          <p:cNvSpPr txBox="1">
            <a:spLocks noGrp="1"/>
          </p:cNvSpPr>
          <p:nvPr>
            <p:ph type="body" idx="2"/>
          </p:nvPr>
        </p:nvSpPr>
        <p:spPr>
          <a:xfrm>
            <a:off x="4866325" y="2858300"/>
            <a:ext cx="3868500" cy="1995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Pourquoi l’utiliser ?</a:t>
            </a:r>
            <a:endParaRPr sz="1300"/>
          </a:p>
          <a:p>
            <a:pPr marL="0" lvl="0" indent="0" algn="l" rtl="0">
              <a:spcBef>
                <a:spcPts val="600"/>
              </a:spcBef>
              <a:spcAft>
                <a:spcPts val="0"/>
              </a:spcAft>
              <a:buNone/>
            </a:pPr>
            <a:r>
              <a:rPr lang="fr" sz="1300"/>
              <a:t>Des parties prenantes bien impliquées renforcent les résultats des projets de développement. </a:t>
            </a:r>
            <a:endParaRPr sz="1300"/>
          </a:p>
          <a:p>
            <a:pPr marL="0" lvl="0" indent="0" algn="l" rtl="0">
              <a:spcBef>
                <a:spcPts val="600"/>
              </a:spcBef>
              <a:spcAft>
                <a:spcPts val="0"/>
              </a:spcAft>
              <a:buNone/>
            </a:pPr>
            <a:r>
              <a:rPr lang="fr" sz="1300"/>
              <a:t>Pendant la phase de la l’identification du projet et de l’analyse des besoins, elle aide à déterminer dans quelle direction les efforts doivent être renforcés.</a:t>
            </a:r>
            <a:endParaRPr sz="1300"/>
          </a:p>
        </p:txBody>
      </p:sp>
      <p:sp>
        <p:nvSpPr>
          <p:cNvPr id="480" name="Google Shape;480;p39"/>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27</a:t>
            </a:fld>
            <a:endParaRPr/>
          </a:p>
        </p:txBody>
      </p:sp>
      <p:sp>
        <p:nvSpPr>
          <p:cNvPr id="481" name="Google Shape;481;p39"/>
          <p:cNvSpPr txBox="1">
            <a:spLocks noGrp="1"/>
          </p:cNvSpPr>
          <p:nvPr>
            <p:ph type="body" idx="2"/>
          </p:nvPr>
        </p:nvSpPr>
        <p:spPr>
          <a:xfrm>
            <a:off x="844425" y="2954100"/>
            <a:ext cx="3629100" cy="17469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Avantages &amp; précautions à prendre</a:t>
            </a:r>
            <a:endParaRPr sz="1300"/>
          </a:p>
          <a:p>
            <a:pPr marL="0" lvl="0" indent="0" algn="l" rtl="0">
              <a:spcBef>
                <a:spcPts val="600"/>
              </a:spcBef>
              <a:spcAft>
                <a:spcPts val="0"/>
              </a:spcAft>
              <a:buNone/>
            </a:pPr>
            <a:r>
              <a:rPr lang="fr" sz="1300"/>
              <a:t>Une analyse exhaustive des parties prenantes permet d’assurer leur engagement tout au long de l’intervention. Elle doit être menée et actualisée tout au long de la vie du projet. Des parties prenantes négligées ou mal comprises, ou dont les intérêts sont exclus, peuvent entraîner des résultats indésirables et non prévus.</a:t>
            </a:r>
            <a:endParaRPr sz="1300"/>
          </a:p>
        </p:txBody>
      </p:sp>
      <p:sp>
        <p:nvSpPr>
          <p:cNvPr id="482" name="Google Shape;482;p39"/>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27</a:t>
            </a:fld>
            <a:endParaRPr/>
          </a:p>
        </p:txBody>
      </p:sp>
      <p:pic>
        <p:nvPicPr>
          <p:cNvPr id="483" name="Google Shape;483;p39"/>
          <p:cNvPicPr preferRelativeResize="0"/>
          <p:nvPr/>
        </p:nvPicPr>
        <p:blipFill>
          <a:blip r:embed="rId3">
            <a:alphaModFix/>
          </a:blip>
          <a:stretch>
            <a:fillRect/>
          </a:stretch>
        </p:blipFill>
        <p:spPr>
          <a:xfrm>
            <a:off x="5588925" y="152400"/>
            <a:ext cx="2634950" cy="263495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87"/>
        <p:cNvGrpSpPr/>
        <p:nvPr/>
      </p:nvGrpSpPr>
      <p:grpSpPr>
        <a:xfrm>
          <a:off x="0" y="0"/>
          <a:ext cx="0" cy="0"/>
          <a:chOff x="0" y="0"/>
          <a:chExt cx="0" cy="0"/>
        </a:xfrm>
      </p:grpSpPr>
      <p:sp>
        <p:nvSpPr>
          <p:cNvPr id="488" name="Google Shape;488;p40"/>
          <p:cNvSpPr txBox="1">
            <a:spLocks noGrp="1"/>
          </p:cNvSpPr>
          <p:nvPr>
            <p:ph type="body" idx="2"/>
          </p:nvPr>
        </p:nvSpPr>
        <p:spPr>
          <a:xfrm>
            <a:off x="844425" y="1131000"/>
            <a:ext cx="3611100"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Comment l’utiliser ? </a:t>
            </a:r>
            <a:endParaRPr sz="1300"/>
          </a:p>
          <a:p>
            <a:pPr marL="0" lvl="0" indent="0" algn="l" rtl="0">
              <a:spcBef>
                <a:spcPts val="600"/>
              </a:spcBef>
              <a:spcAft>
                <a:spcPts val="0"/>
              </a:spcAft>
              <a:buNone/>
            </a:pPr>
            <a:r>
              <a:rPr lang="fr" sz="1300"/>
              <a:t>Les équipes  en charge du montage de projets doivent </a:t>
            </a:r>
            <a:endParaRPr sz="1300"/>
          </a:p>
          <a:p>
            <a:pPr marL="457200" lvl="0" indent="-311150" algn="l" rtl="0">
              <a:spcBef>
                <a:spcPts val="600"/>
              </a:spcBef>
              <a:spcAft>
                <a:spcPts val="0"/>
              </a:spcAft>
              <a:buSzPts val="1300"/>
              <a:buChar char="-"/>
            </a:pPr>
            <a:r>
              <a:rPr lang="fr" sz="1300"/>
              <a:t>comprendre la réalité et la complexité des intérêts et des relations des acteurs impliqués, associés, concernés ou devant être impactés par l’intervention ; </a:t>
            </a:r>
            <a:endParaRPr sz="1300"/>
          </a:p>
          <a:p>
            <a:pPr marL="457200" lvl="0" indent="-311150" algn="l" rtl="0">
              <a:spcBef>
                <a:spcPts val="0"/>
              </a:spcBef>
              <a:spcAft>
                <a:spcPts val="0"/>
              </a:spcAft>
              <a:buSzPts val="1300"/>
              <a:buChar char="-"/>
            </a:pPr>
            <a:r>
              <a:rPr lang="fr" sz="1300"/>
              <a:t>évaluer et prévoir les impacts (positifs et négatifs) du projet sur tous les groupes de parties prenantes ; </a:t>
            </a:r>
            <a:endParaRPr sz="1300"/>
          </a:p>
          <a:p>
            <a:pPr marL="457200" lvl="0" indent="-311150" algn="l" rtl="0">
              <a:spcBef>
                <a:spcPts val="0"/>
              </a:spcBef>
              <a:spcAft>
                <a:spcPts val="0"/>
              </a:spcAft>
              <a:buSzPts val="1300"/>
              <a:buChar char="-"/>
            </a:pPr>
            <a:r>
              <a:rPr lang="fr" sz="1300"/>
              <a:t>et concevoir et mettre en œuvre des plans de mobilisation qui encouragent la participation au projet et une bonne communication. </a:t>
            </a:r>
            <a:endParaRPr sz="1300"/>
          </a:p>
        </p:txBody>
      </p:sp>
      <p:sp>
        <p:nvSpPr>
          <p:cNvPr id="489" name="Google Shape;489;p40"/>
          <p:cNvSpPr txBox="1">
            <a:spLocks noGrp="1"/>
          </p:cNvSpPr>
          <p:nvPr>
            <p:ph type="body" idx="2"/>
          </p:nvPr>
        </p:nvSpPr>
        <p:spPr>
          <a:xfrm>
            <a:off x="4543956" y="1131000"/>
            <a:ext cx="3868500"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a:t>Le processus d'un système performant de gestion des parties prenantes comprend : </a:t>
            </a:r>
            <a:endParaRPr sz="1300"/>
          </a:p>
          <a:p>
            <a:pPr marL="457200" lvl="0" indent="-311150" algn="l" rtl="0">
              <a:spcBef>
                <a:spcPts val="600"/>
              </a:spcBef>
              <a:spcAft>
                <a:spcPts val="0"/>
              </a:spcAft>
              <a:buSzPts val="1300"/>
              <a:buAutoNum type="arabicPeriod"/>
            </a:pPr>
            <a:r>
              <a:rPr lang="fr" sz="1300"/>
              <a:t>Identification des parties prenantes (phase identification et définition) ;</a:t>
            </a:r>
            <a:endParaRPr sz="1300"/>
          </a:p>
          <a:p>
            <a:pPr marL="457200" lvl="0" indent="-311150" algn="l" rtl="0">
              <a:spcBef>
                <a:spcPts val="400"/>
              </a:spcBef>
              <a:spcAft>
                <a:spcPts val="0"/>
              </a:spcAft>
              <a:buSzPts val="1300"/>
              <a:buAutoNum type="arabicPeriod"/>
            </a:pPr>
            <a:r>
              <a:rPr lang="fr" sz="1300"/>
              <a:t>Analyse des parties prenantes (phase identification et définition) ;</a:t>
            </a:r>
            <a:endParaRPr sz="1300"/>
          </a:p>
          <a:p>
            <a:pPr marL="457200" lvl="0" indent="-311150" algn="l" rtl="0">
              <a:spcBef>
                <a:spcPts val="400"/>
              </a:spcBef>
              <a:spcAft>
                <a:spcPts val="0"/>
              </a:spcAft>
              <a:buSzPts val="1300"/>
              <a:buAutoNum type="arabicPeriod"/>
            </a:pPr>
            <a:r>
              <a:rPr lang="fr" sz="1300"/>
              <a:t>Engagement des parties prenantes (phase de montage) ;</a:t>
            </a:r>
            <a:endParaRPr sz="1300"/>
          </a:p>
          <a:p>
            <a:pPr marL="457200" lvl="0" indent="-311150" algn="l" rtl="0">
              <a:spcBef>
                <a:spcPts val="400"/>
              </a:spcBef>
              <a:spcAft>
                <a:spcPts val="0"/>
              </a:spcAft>
              <a:buSzPts val="1300"/>
              <a:buAutoNum type="arabicPeriod"/>
            </a:pPr>
            <a:r>
              <a:rPr lang="fr" sz="1300"/>
              <a:t>Communications avec les intervenants (planification de projet) ;</a:t>
            </a:r>
            <a:endParaRPr sz="1300"/>
          </a:p>
          <a:p>
            <a:pPr marL="457200" lvl="0" indent="-311150" algn="l" rtl="0">
              <a:spcBef>
                <a:spcPts val="400"/>
              </a:spcBef>
              <a:spcAft>
                <a:spcPts val="0"/>
              </a:spcAft>
              <a:buSzPts val="1300"/>
              <a:buAutoNum type="arabicPeriod"/>
            </a:pPr>
            <a:r>
              <a:rPr lang="fr" sz="1300"/>
              <a:t>Révision et analyse (en continu).</a:t>
            </a:r>
            <a:endParaRPr sz="1300"/>
          </a:p>
        </p:txBody>
      </p:sp>
      <p:sp>
        <p:nvSpPr>
          <p:cNvPr id="490" name="Google Shape;490;p40"/>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28</a:t>
            </a:fld>
            <a:endParaRPr/>
          </a:p>
        </p:txBody>
      </p:sp>
      <p:sp>
        <p:nvSpPr>
          <p:cNvPr id="491" name="Google Shape;491;p40"/>
          <p:cNvSpPr txBox="1">
            <a:spLocks noGrp="1"/>
          </p:cNvSpPr>
          <p:nvPr>
            <p:ph type="body" idx="2"/>
          </p:nvPr>
        </p:nvSpPr>
        <p:spPr>
          <a:xfrm>
            <a:off x="844425" y="4210725"/>
            <a:ext cx="7568100" cy="826500"/>
          </a:xfrm>
          <a:prstGeom prst="rect">
            <a:avLst/>
          </a:prstGeom>
        </p:spPr>
        <p:txBody>
          <a:bodyPr spcFirstLastPara="1" wrap="square" lIns="91425" tIns="91425" rIns="91425" bIns="91425" anchor="t" anchorCtr="0">
            <a:noAutofit/>
          </a:bodyPr>
          <a:lstStyle/>
          <a:p>
            <a:pPr marL="0" lvl="0" indent="0" algn="l" rtl="0">
              <a:spcBef>
                <a:spcPts val="1000"/>
              </a:spcBef>
              <a:spcAft>
                <a:spcPts val="0"/>
              </a:spcAft>
              <a:buNone/>
            </a:pPr>
            <a:r>
              <a:rPr lang="fr" sz="1200" b="1">
                <a:solidFill>
                  <a:schemeClr val="dk2"/>
                </a:solidFill>
              </a:rPr>
              <a:t>Pour aller aller loin</a:t>
            </a:r>
            <a:endParaRPr sz="1200" b="1">
              <a:solidFill>
                <a:schemeClr val="dk2"/>
              </a:solidFill>
            </a:endParaRPr>
          </a:p>
          <a:p>
            <a:pPr marL="0" lvl="0" indent="0" algn="l" rtl="0">
              <a:spcBef>
                <a:spcPts val="0"/>
              </a:spcBef>
              <a:spcAft>
                <a:spcPts val="1000"/>
              </a:spcAft>
              <a:buNone/>
            </a:pPr>
            <a:r>
              <a:rPr lang="fr" sz="1200" i="1" u="sng">
                <a:solidFill>
                  <a:schemeClr val="hlink"/>
                </a:solidFill>
                <a:hlinkClick r:id="rId3"/>
              </a:rPr>
              <a:t>https://www.eval.fr/methodes-et-outils/cadrelogique/analyse-des-parties-prenantes/</a:t>
            </a:r>
            <a:r>
              <a:rPr lang="fr" sz="1200" i="1">
                <a:solidFill>
                  <a:schemeClr val="dk2"/>
                </a:solidFill>
              </a:rPr>
              <a:t> </a:t>
            </a:r>
            <a:endParaRPr sz="1200" i="1">
              <a:solidFill>
                <a:schemeClr val="dk2"/>
              </a:solidFill>
            </a:endParaRPr>
          </a:p>
        </p:txBody>
      </p:sp>
      <p:sp>
        <p:nvSpPr>
          <p:cNvPr id="492" name="Google Shape;492;p40"/>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4"/>
            </a:pPr>
            <a:r>
              <a:rPr lang="fr"/>
              <a:t>Analyse des parties prenantes</a:t>
            </a:r>
            <a:endParaRPr/>
          </a:p>
        </p:txBody>
      </p:sp>
      <p:sp>
        <p:nvSpPr>
          <p:cNvPr id="493" name="Google Shape;493;p40"/>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28</a:t>
            </a:fld>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97"/>
        <p:cNvGrpSpPr/>
        <p:nvPr/>
      </p:nvGrpSpPr>
      <p:grpSpPr>
        <a:xfrm>
          <a:off x="0" y="0"/>
          <a:ext cx="0" cy="0"/>
          <a:chOff x="0" y="0"/>
          <a:chExt cx="0" cy="0"/>
        </a:xfrm>
      </p:grpSpPr>
      <p:sp>
        <p:nvSpPr>
          <p:cNvPr id="498" name="Google Shape;498;p41"/>
          <p:cNvSpPr txBox="1">
            <a:spLocks noGrp="1"/>
          </p:cNvSpPr>
          <p:nvPr>
            <p:ph type="body" idx="2"/>
          </p:nvPr>
        </p:nvSpPr>
        <p:spPr>
          <a:xfrm>
            <a:off x="7079150" y="826675"/>
            <a:ext cx="1814400" cy="247800"/>
          </a:xfrm>
          <a:prstGeom prst="rect">
            <a:avLst/>
          </a:prstGeom>
        </p:spPr>
        <p:txBody>
          <a:bodyPr spcFirstLastPara="1" wrap="square" lIns="91425" tIns="91425" rIns="90000" bIns="91425" anchor="t" anchorCtr="0">
            <a:noAutofit/>
          </a:bodyPr>
          <a:lstStyle/>
          <a:p>
            <a:pPr marL="0" lvl="0" indent="0" algn="l" rtl="0">
              <a:spcBef>
                <a:spcPts val="0"/>
              </a:spcBef>
              <a:spcAft>
                <a:spcPts val="0"/>
              </a:spcAft>
              <a:buNone/>
            </a:pPr>
            <a:r>
              <a:rPr lang="fr" sz="1300" b="1" i="1">
                <a:solidFill>
                  <a:schemeClr val="dk2"/>
                </a:solidFill>
              </a:rPr>
              <a:t>Quelques catégories</a:t>
            </a:r>
            <a:endParaRPr sz="1300">
              <a:solidFill>
                <a:schemeClr val="dk2"/>
              </a:solidFill>
            </a:endParaRPr>
          </a:p>
        </p:txBody>
      </p:sp>
      <p:sp>
        <p:nvSpPr>
          <p:cNvPr id="499" name="Google Shape;499;p41"/>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29</a:t>
            </a:fld>
            <a:endParaRPr/>
          </a:p>
        </p:txBody>
      </p:sp>
      <p:sp>
        <p:nvSpPr>
          <p:cNvPr id="500" name="Google Shape;500;p41"/>
          <p:cNvSpPr txBox="1">
            <a:spLocks noGrp="1"/>
          </p:cNvSpPr>
          <p:nvPr>
            <p:ph type="title"/>
          </p:nvPr>
        </p:nvSpPr>
        <p:spPr>
          <a:xfrm>
            <a:off x="882225" y="84475"/>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4"/>
            </a:pPr>
            <a:r>
              <a:rPr lang="fr"/>
              <a:t>Analyse des parties prenantes</a:t>
            </a:r>
            <a:endParaRPr/>
          </a:p>
        </p:txBody>
      </p:sp>
      <p:sp>
        <p:nvSpPr>
          <p:cNvPr id="501" name="Google Shape;501;p41"/>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29</a:t>
            </a:fld>
            <a:endParaRPr/>
          </a:p>
        </p:txBody>
      </p:sp>
      <p:graphicFrame>
        <p:nvGraphicFramePr>
          <p:cNvPr id="502" name="Google Shape;502;p41"/>
          <p:cNvGraphicFramePr/>
          <p:nvPr/>
        </p:nvGraphicFramePr>
        <p:xfrm>
          <a:off x="1016975" y="1345750"/>
          <a:ext cx="3000000" cy="3000000"/>
        </p:xfrm>
        <a:graphic>
          <a:graphicData uri="http://schemas.openxmlformats.org/drawingml/2006/table">
            <a:tbl>
              <a:tblPr>
                <a:noFill/>
                <a:tableStyleId>{CB2F587F-26E9-40C4-BD4B-C720BEC2A66C}</a:tableStyleId>
              </a:tblPr>
              <a:tblGrid>
                <a:gridCol w="1241175">
                  <a:extLst>
                    <a:ext uri="{9D8B030D-6E8A-4147-A177-3AD203B41FA5}">
                      <a16:colId xmlns:a16="http://schemas.microsoft.com/office/drawing/2014/main" val="20000"/>
                    </a:ext>
                  </a:extLst>
                </a:gridCol>
                <a:gridCol w="6635400">
                  <a:extLst>
                    <a:ext uri="{9D8B030D-6E8A-4147-A177-3AD203B41FA5}">
                      <a16:colId xmlns:a16="http://schemas.microsoft.com/office/drawing/2014/main" val="20001"/>
                    </a:ext>
                  </a:extLst>
                </a:gridCol>
              </a:tblGrid>
              <a:tr h="381000">
                <a:tc>
                  <a:txBody>
                    <a:bodyPr/>
                    <a:lstStyle/>
                    <a:p>
                      <a:pPr marL="0" lvl="0" indent="0" algn="l" rtl="0">
                        <a:spcBef>
                          <a:spcPts val="0"/>
                        </a:spcBef>
                        <a:spcAft>
                          <a:spcPts val="0"/>
                        </a:spcAft>
                        <a:buNone/>
                      </a:pPr>
                      <a:r>
                        <a:rPr lang="fr" sz="1100" b="1">
                          <a:solidFill>
                            <a:schemeClr val="dk1"/>
                          </a:solidFill>
                          <a:latin typeface="Source Sans Pro"/>
                          <a:ea typeface="Source Sans Pro"/>
                          <a:cs typeface="Source Sans Pro"/>
                          <a:sym typeface="Source Sans Pro"/>
                        </a:rPr>
                        <a:t>Catégories parties prenantes</a:t>
                      </a:r>
                      <a:endParaRPr sz="1100" b="1">
                        <a:solidFill>
                          <a:schemeClr val="dk1"/>
                        </a:solidFill>
                        <a:latin typeface="Source Sans Pro"/>
                        <a:ea typeface="Source Sans Pro"/>
                        <a:cs typeface="Source Sans Pro"/>
                        <a:sym typeface="Source Sans Pro"/>
                      </a:endParaRPr>
                    </a:p>
                  </a:txBody>
                  <a:tcPr marL="68575" marR="6857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100" b="1">
                          <a:solidFill>
                            <a:schemeClr val="dk1"/>
                          </a:solidFill>
                          <a:latin typeface="Source Sans Pro"/>
                          <a:ea typeface="Source Sans Pro"/>
                          <a:cs typeface="Source Sans Pro"/>
                          <a:sym typeface="Source Sans Pro"/>
                        </a:rPr>
                        <a:t>Description et exemples</a:t>
                      </a:r>
                      <a:endParaRPr sz="1100" b="1">
                        <a:solidFill>
                          <a:schemeClr val="dk1"/>
                        </a:solidFill>
                        <a:latin typeface="Source Sans Pro"/>
                        <a:ea typeface="Source Sans Pro"/>
                        <a:cs typeface="Source Sans Pro"/>
                        <a:sym typeface="Source Sans Pro"/>
                      </a:endParaRPr>
                    </a:p>
                  </a:txBody>
                  <a:tcPr marL="68575" marR="6857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lvl="0" indent="0" algn="just" rtl="0">
                        <a:spcBef>
                          <a:spcPts val="0"/>
                        </a:spcBef>
                        <a:spcAft>
                          <a:spcPts val="0"/>
                        </a:spcAft>
                        <a:buNone/>
                      </a:pPr>
                      <a:r>
                        <a:rPr lang="fr" sz="1100">
                          <a:latin typeface="Source Sans Pro"/>
                          <a:ea typeface="Source Sans Pro"/>
                          <a:cs typeface="Source Sans Pro"/>
                          <a:sym typeface="Source Sans Pro"/>
                        </a:rPr>
                        <a:t>Utilisateurs</a:t>
                      </a:r>
                      <a:endParaRPr sz="1100">
                        <a:latin typeface="Source Sans Pro"/>
                        <a:ea typeface="Source Sans Pro"/>
                        <a:cs typeface="Source Sans Pro"/>
                        <a:sym typeface="Source Sans Pro"/>
                      </a:endParaRPr>
                    </a:p>
                  </a:txBody>
                  <a:tcPr marL="68575" marR="6857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just" rtl="0">
                        <a:spcBef>
                          <a:spcPts val="0"/>
                        </a:spcBef>
                        <a:spcAft>
                          <a:spcPts val="0"/>
                        </a:spcAft>
                        <a:buNone/>
                      </a:pPr>
                      <a:r>
                        <a:rPr lang="fr" sz="1100">
                          <a:latin typeface="Source Sans Pro"/>
                          <a:ea typeface="Source Sans Pro"/>
                          <a:cs typeface="Source Sans Pro"/>
                          <a:sym typeface="Source Sans Pro"/>
                        </a:rPr>
                        <a:t>Les personnes qui bénéficieront directement des produits et/ou services du projet. </a:t>
                      </a:r>
                      <a:endParaRPr sz="1100">
                        <a:latin typeface="Source Sans Pro"/>
                        <a:ea typeface="Source Sans Pro"/>
                        <a:cs typeface="Source Sans Pro"/>
                        <a:sym typeface="Source Sans Pro"/>
                      </a:endParaRPr>
                    </a:p>
                  </a:txBody>
                  <a:tcPr marL="68575" marR="6857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extLst>
                  <a:ext uri="{0D108BD9-81ED-4DB2-BD59-A6C34878D82A}">
                    <a16:rowId xmlns:a16="http://schemas.microsoft.com/office/drawing/2014/main" val="10001"/>
                  </a:ext>
                </a:extLst>
              </a:tr>
              <a:tr h="381000">
                <a:tc>
                  <a:txBody>
                    <a:bodyPr/>
                    <a:lstStyle/>
                    <a:p>
                      <a:pPr marL="0" lvl="0" indent="0" algn="just" rtl="0">
                        <a:spcBef>
                          <a:spcPts val="0"/>
                        </a:spcBef>
                        <a:spcAft>
                          <a:spcPts val="0"/>
                        </a:spcAft>
                        <a:buNone/>
                      </a:pPr>
                      <a:r>
                        <a:rPr lang="fr" sz="1100">
                          <a:latin typeface="Source Sans Pro"/>
                          <a:ea typeface="Source Sans Pro"/>
                          <a:cs typeface="Source Sans Pro"/>
                          <a:sym typeface="Source Sans Pro"/>
                        </a:rPr>
                        <a:t>Gouvernance</a:t>
                      </a:r>
                      <a:endParaRPr sz="1100">
                        <a:latin typeface="Source Sans Pro"/>
                        <a:ea typeface="Source Sans Pro"/>
                        <a:cs typeface="Source Sans Pro"/>
                        <a:sym typeface="Source Sans Pro"/>
                      </a:endParaRPr>
                    </a:p>
                  </a:txBody>
                  <a:tcPr marL="68575" marR="6857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just" rtl="0">
                        <a:spcBef>
                          <a:spcPts val="0"/>
                        </a:spcBef>
                        <a:spcAft>
                          <a:spcPts val="0"/>
                        </a:spcAft>
                        <a:buNone/>
                      </a:pPr>
                      <a:r>
                        <a:rPr lang="fr" sz="1100">
                          <a:latin typeface="Source Sans Pro"/>
                          <a:ea typeface="Source Sans Pro"/>
                          <a:cs typeface="Source Sans Pro"/>
                          <a:sym typeface="Source Sans Pro"/>
                        </a:rPr>
                        <a:t>Les personnes ou groupes de personnes concernés par la manière dont les éléments du projet sont gérés. Par exemple, cette catégorie peut inclure les sous-groupes suivants : • Comité de Projet, groupe de pilotage, ou commanditaire qui gère le cadre de gouvernance du projet; • Les auditeurs et les régulateurs qui établissent les exigences de conformité et le contexte réglementaire du projet; • Les donateurs (individus et organisations), ONG internationales, qui financent le projet. Ces donateurs peuvent être externes (lorsque le financement provient d’une organisation donatrice) ou internes (lorsque le projet est financé par des fonds internes).</a:t>
                      </a:r>
                      <a:endParaRPr sz="1100">
                        <a:latin typeface="Source Sans Pro"/>
                        <a:ea typeface="Source Sans Pro"/>
                        <a:cs typeface="Source Sans Pro"/>
                        <a:sym typeface="Source Sans Pro"/>
                      </a:endParaRPr>
                    </a:p>
                  </a:txBody>
                  <a:tcPr marL="68575" marR="6857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extLst>
                  <a:ext uri="{0D108BD9-81ED-4DB2-BD59-A6C34878D82A}">
                    <a16:rowId xmlns:a16="http://schemas.microsoft.com/office/drawing/2014/main" val="10002"/>
                  </a:ext>
                </a:extLst>
              </a:tr>
              <a:tr h="381000">
                <a:tc>
                  <a:txBody>
                    <a:bodyPr/>
                    <a:lstStyle/>
                    <a:p>
                      <a:pPr marL="0" lvl="0" indent="0" algn="just" rtl="0">
                        <a:spcBef>
                          <a:spcPts val="0"/>
                        </a:spcBef>
                        <a:spcAft>
                          <a:spcPts val="0"/>
                        </a:spcAft>
                        <a:buNone/>
                      </a:pPr>
                      <a:r>
                        <a:rPr lang="fr" sz="1100">
                          <a:latin typeface="Source Sans Pro"/>
                          <a:ea typeface="Source Sans Pro"/>
                          <a:cs typeface="Source Sans Pro"/>
                          <a:sym typeface="Source Sans Pro"/>
                        </a:rPr>
                        <a:t>Fournisseurs</a:t>
                      </a:r>
                      <a:endParaRPr sz="1100">
                        <a:latin typeface="Source Sans Pro"/>
                        <a:ea typeface="Source Sans Pro"/>
                        <a:cs typeface="Source Sans Pro"/>
                        <a:sym typeface="Source Sans Pro"/>
                      </a:endParaRPr>
                    </a:p>
                  </a:txBody>
                  <a:tcPr marL="68575" marR="6857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just" rtl="0">
                        <a:spcBef>
                          <a:spcPts val="0"/>
                        </a:spcBef>
                        <a:spcAft>
                          <a:spcPts val="0"/>
                        </a:spcAft>
                        <a:buNone/>
                      </a:pPr>
                      <a:r>
                        <a:rPr lang="fr" sz="1100">
                          <a:latin typeface="Source Sans Pro"/>
                          <a:ea typeface="Source Sans Pro"/>
                          <a:cs typeface="Source Sans Pro"/>
                          <a:sym typeface="Source Sans Pro"/>
                        </a:rPr>
                        <a:t>Les personnes qui participent activement au travail du projet. Les gestionnaires, les membres de l'équipe, les organisations de mise en œuvre, les entrepreneurs et les fournisseurs entrent dans cette catégorie.</a:t>
                      </a:r>
                      <a:endParaRPr sz="1100">
                        <a:latin typeface="Source Sans Pro"/>
                        <a:ea typeface="Source Sans Pro"/>
                        <a:cs typeface="Source Sans Pro"/>
                        <a:sym typeface="Source Sans Pro"/>
                      </a:endParaRPr>
                    </a:p>
                  </a:txBody>
                  <a:tcPr marL="68575" marR="6857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extLst>
                  <a:ext uri="{0D108BD9-81ED-4DB2-BD59-A6C34878D82A}">
                    <a16:rowId xmlns:a16="http://schemas.microsoft.com/office/drawing/2014/main" val="10003"/>
                  </a:ext>
                </a:extLst>
              </a:tr>
              <a:tr h="381000">
                <a:tc>
                  <a:txBody>
                    <a:bodyPr/>
                    <a:lstStyle/>
                    <a:p>
                      <a:pPr marL="0" lvl="0" indent="0" algn="just" rtl="0">
                        <a:spcBef>
                          <a:spcPts val="0"/>
                        </a:spcBef>
                        <a:spcAft>
                          <a:spcPts val="0"/>
                        </a:spcAft>
                        <a:buNone/>
                      </a:pPr>
                      <a:r>
                        <a:rPr lang="fr" sz="1100">
                          <a:latin typeface="Source Sans Pro"/>
                          <a:ea typeface="Source Sans Pro"/>
                          <a:cs typeface="Source Sans Pro"/>
                          <a:sym typeface="Source Sans Pro"/>
                        </a:rPr>
                        <a:t>Influenceurs</a:t>
                      </a:r>
                      <a:endParaRPr sz="1100">
                        <a:latin typeface="Source Sans Pro"/>
                        <a:ea typeface="Source Sans Pro"/>
                        <a:cs typeface="Source Sans Pro"/>
                        <a:sym typeface="Source Sans Pro"/>
                      </a:endParaRPr>
                    </a:p>
                  </a:txBody>
                  <a:tcPr marL="68575" marR="6857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just" rtl="0">
                        <a:spcBef>
                          <a:spcPts val="0"/>
                        </a:spcBef>
                        <a:spcAft>
                          <a:spcPts val="0"/>
                        </a:spcAft>
                        <a:buNone/>
                      </a:pPr>
                      <a:r>
                        <a:rPr lang="fr" sz="1100">
                          <a:latin typeface="Source Sans Pro"/>
                          <a:ea typeface="Source Sans Pro"/>
                          <a:cs typeface="Source Sans Pro"/>
                          <a:sym typeface="Source Sans Pro"/>
                        </a:rPr>
                        <a:t>Les personnes qui ont le pouvoir d’orienter la direction (positivement ou négativement) du projet. A titre d’exemples, des médias locaux, des membres du gouvernement, des intérêts économiques ou des leaders de la communauté.</a:t>
                      </a:r>
                      <a:endParaRPr sz="1100">
                        <a:latin typeface="Source Sans Pro"/>
                        <a:ea typeface="Source Sans Pro"/>
                        <a:cs typeface="Source Sans Pro"/>
                        <a:sym typeface="Source Sans Pro"/>
                      </a:endParaRPr>
                    </a:p>
                  </a:txBody>
                  <a:tcPr marL="68575" marR="6857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extLst>
                  <a:ext uri="{0D108BD9-81ED-4DB2-BD59-A6C34878D82A}">
                    <a16:rowId xmlns:a16="http://schemas.microsoft.com/office/drawing/2014/main" val="10004"/>
                  </a:ext>
                </a:extLst>
              </a:tr>
              <a:tr h="381000">
                <a:tc>
                  <a:txBody>
                    <a:bodyPr/>
                    <a:lstStyle/>
                    <a:p>
                      <a:pPr marL="0" lvl="0" indent="0" algn="just" rtl="0">
                        <a:spcBef>
                          <a:spcPts val="0"/>
                        </a:spcBef>
                        <a:spcAft>
                          <a:spcPts val="0"/>
                        </a:spcAft>
                        <a:buNone/>
                      </a:pPr>
                      <a:r>
                        <a:rPr lang="fr" sz="1100">
                          <a:latin typeface="Source Sans Pro"/>
                          <a:ea typeface="Source Sans Pro"/>
                          <a:cs typeface="Source Sans Pro"/>
                          <a:sym typeface="Source Sans Pro"/>
                        </a:rPr>
                        <a:t>Dépendants</a:t>
                      </a:r>
                      <a:endParaRPr sz="1100">
                        <a:latin typeface="Source Sans Pro"/>
                        <a:ea typeface="Source Sans Pro"/>
                        <a:cs typeface="Source Sans Pro"/>
                        <a:sym typeface="Source Sans Pro"/>
                      </a:endParaRPr>
                    </a:p>
                  </a:txBody>
                  <a:tcPr marL="68575" marR="6857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just" rtl="0">
                        <a:spcBef>
                          <a:spcPts val="0"/>
                        </a:spcBef>
                        <a:spcAft>
                          <a:spcPts val="0"/>
                        </a:spcAft>
                        <a:buNone/>
                      </a:pPr>
                      <a:r>
                        <a:rPr lang="fr" sz="1100">
                          <a:latin typeface="Source Sans Pro"/>
                          <a:ea typeface="Source Sans Pro"/>
                          <a:cs typeface="Source Sans Pro"/>
                          <a:sym typeface="Source Sans Pro"/>
                        </a:rPr>
                        <a:t>Les dépendants sont les personnes/structures qui veulent quelque chose du projet qui est autre que le produit ou le service final planifié (l'un des livrables du projet).</a:t>
                      </a:r>
                      <a:endParaRPr sz="1100">
                        <a:latin typeface="Source Sans Pro"/>
                        <a:ea typeface="Source Sans Pro"/>
                        <a:cs typeface="Source Sans Pro"/>
                        <a:sym typeface="Source Sans Pro"/>
                      </a:endParaRPr>
                    </a:p>
                  </a:txBody>
                  <a:tcPr marL="68575" marR="6857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extLst>
                  <a:ext uri="{0D108BD9-81ED-4DB2-BD59-A6C34878D82A}">
                    <a16:rowId xmlns:a16="http://schemas.microsoft.com/office/drawing/2014/main" val="10005"/>
                  </a:ext>
                </a:extLst>
              </a:tr>
              <a:tr h="381000">
                <a:tc>
                  <a:txBody>
                    <a:bodyPr/>
                    <a:lstStyle/>
                    <a:p>
                      <a:pPr marL="0" lvl="0" indent="0" algn="just" rtl="0">
                        <a:spcBef>
                          <a:spcPts val="0"/>
                        </a:spcBef>
                        <a:spcAft>
                          <a:spcPts val="0"/>
                        </a:spcAft>
                        <a:buNone/>
                      </a:pPr>
                      <a:r>
                        <a:rPr lang="fr" sz="1100">
                          <a:latin typeface="Source Sans Pro"/>
                          <a:ea typeface="Source Sans Pro"/>
                          <a:cs typeface="Source Sans Pro"/>
                          <a:sym typeface="Source Sans Pro"/>
                        </a:rPr>
                        <a:t>Soutien</a:t>
                      </a:r>
                      <a:endParaRPr sz="1100">
                        <a:latin typeface="Source Sans Pro"/>
                        <a:ea typeface="Source Sans Pro"/>
                        <a:cs typeface="Source Sans Pro"/>
                        <a:sym typeface="Source Sans Pro"/>
                      </a:endParaRPr>
                    </a:p>
                  </a:txBody>
                  <a:tcPr marL="68575" marR="6857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just" rtl="0">
                        <a:spcBef>
                          <a:spcPts val="0"/>
                        </a:spcBef>
                        <a:spcAft>
                          <a:spcPts val="0"/>
                        </a:spcAft>
                        <a:buNone/>
                      </a:pPr>
                      <a:r>
                        <a:rPr lang="fr" sz="1100">
                          <a:latin typeface="Source Sans Pro"/>
                          <a:ea typeface="Source Sans Pro"/>
                          <a:cs typeface="Source Sans Pro"/>
                          <a:sym typeface="Source Sans Pro"/>
                        </a:rPr>
                        <a:t>Groupes responsables de la prise en charge du produit ou du service une fois le projet terminé. </a:t>
                      </a:r>
                      <a:endParaRPr sz="1100">
                        <a:latin typeface="Source Sans Pro"/>
                        <a:ea typeface="Source Sans Pro"/>
                        <a:cs typeface="Source Sans Pro"/>
                        <a:sym typeface="Source Sans Pro"/>
                      </a:endParaRPr>
                    </a:p>
                  </a:txBody>
                  <a:tcPr marL="68575" marR="6857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15"/>
          <p:cNvSpPr txBox="1">
            <a:spLocks noGrp="1"/>
          </p:cNvSpPr>
          <p:nvPr>
            <p:ph type="ctrTitle"/>
          </p:nvPr>
        </p:nvSpPr>
        <p:spPr>
          <a:xfrm>
            <a:off x="685800" y="1907659"/>
            <a:ext cx="5008200" cy="10452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fr"/>
              <a:t>A.</a:t>
            </a:r>
            <a:endParaRPr/>
          </a:p>
          <a:p>
            <a:pPr marL="0" lvl="0" indent="0" algn="l" rtl="0">
              <a:spcBef>
                <a:spcPts val="0"/>
              </a:spcBef>
              <a:spcAft>
                <a:spcPts val="0"/>
              </a:spcAft>
              <a:buNone/>
            </a:pPr>
            <a:r>
              <a:rPr lang="fr"/>
              <a:t>ENJEUX</a:t>
            </a:r>
            <a:endParaRPr/>
          </a:p>
        </p:txBody>
      </p:sp>
      <p:sp>
        <p:nvSpPr>
          <p:cNvPr id="102" name="Google Shape;102;p15"/>
          <p:cNvSpPr txBox="1">
            <a:spLocks noGrp="1"/>
          </p:cNvSpPr>
          <p:nvPr>
            <p:ph type="subTitle" idx="1"/>
          </p:nvPr>
        </p:nvSpPr>
        <p:spPr>
          <a:xfrm>
            <a:off x="685800" y="3082250"/>
            <a:ext cx="5374500" cy="687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fr"/>
              <a:t>Pour une intégration transversale de la dimension ÉFH dans les projets portés par les OSC francophones.</a:t>
            </a:r>
            <a:endParaRPr/>
          </a:p>
        </p:txBody>
      </p:sp>
      <p:sp>
        <p:nvSpPr>
          <p:cNvPr id="103" name="Google Shape;103;p15"/>
          <p:cNvSpPr txBox="1">
            <a:spLocks noGrp="1"/>
          </p:cNvSpPr>
          <p:nvPr>
            <p:ph type="sldNum" idx="12"/>
          </p:nvPr>
        </p:nvSpPr>
        <p:spPr>
          <a:xfrm>
            <a:off x="-75" y="3420000"/>
            <a:ext cx="669600" cy="17235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3</a:t>
            </a:fld>
            <a:endParaRPr/>
          </a:p>
        </p:txBody>
      </p:sp>
      <p:pic>
        <p:nvPicPr>
          <p:cNvPr id="104" name="Google Shape;104;p15"/>
          <p:cNvPicPr preferRelativeResize="0"/>
          <p:nvPr/>
        </p:nvPicPr>
        <p:blipFill>
          <a:blip r:embed="rId3">
            <a:alphaModFix/>
          </a:blip>
          <a:stretch>
            <a:fillRect/>
          </a:stretch>
        </p:blipFill>
        <p:spPr>
          <a:xfrm>
            <a:off x="4825326" y="5600"/>
            <a:ext cx="4318674" cy="3076652"/>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06"/>
        <p:cNvGrpSpPr/>
        <p:nvPr/>
      </p:nvGrpSpPr>
      <p:grpSpPr>
        <a:xfrm>
          <a:off x="0" y="0"/>
          <a:ext cx="0" cy="0"/>
          <a:chOff x="0" y="0"/>
          <a:chExt cx="0" cy="0"/>
        </a:xfrm>
      </p:grpSpPr>
      <p:sp>
        <p:nvSpPr>
          <p:cNvPr id="507" name="Google Shape;507;p42"/>
          <p:cNvSpPr txBox="1">
            <a:spLocks noGrp="1"/>
          </p:cNvSpPr>
          <p:nvPr>
            <p:ph type="body" idx="2"/>
          </p:nvPr>
        </p:nvSpPr>
        <p:spPr>
          <a:xfrm>
            <a:off x="7079150" y="826675"/>
            <a:ext cx="1814400" cy="247800"/>
          </a:xfrm>
          <a:prstGeom prst="rect">
            <a:avLst/>
          </a:prstGeom>
        </p:spPr>
        <p:txBody>
          <a:bodyPr spcFirstLastPara="1" wrap="square" lIns="91425" tIns="91425" rIns="90000" bIns="91425" anchor="t" anchorCtr="0">
            <a:noAutofit/>
          </a:bodyPr>
          <a:lstStyle/>
          <a:p>
            <a:pPr marL="0" lvl="0" indent="0" algn="l" rtl="0">
              <a:spcBef>
                <a:spcPts val="0"/>
              </a:spcBef>
              <a:spcAft>
                <a:spcPts val="0"/>
              </a:spcAft>
              <a:buNone/>
            </a:pPr>
            <a:r>
              <a:rPr lang="fr" sz="1300" b="1" i="1">
                <a:solidFill>
                  <a:schemeClr val="dk2"/>
                </a:solidFill>
              </a:rPr>
              <a:t>Canevas matrice d’analyse </a:t>
            </a:r>
            <a:endParaRPr sz="1300" b="1" i="1">
              <a:solidFill>
                <a:schemeClr val="dk2"/>
              </a:solidFill>
            </a:endParaRPr>
          </a:p>
        </p:txBody>
      </p:sp>
      <p:sp>
        <p:nvSpPr>
          <p:cNvPr id="508" name="Google Shape;508;p42"/>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30</a:t>
            </a:fld>
            <a:endParaRPr/>
          </a:p>
        </p:txBody>
      </p:sp>
      <p:sp>
        <p:nvSpPr>
          <p:cNvPr id="509" name="Google Shape;509;p42"/>
          <p:cNvSpPr txBox="1">
            <a:spLocks noGrp="1"/>
          </p:cNvSpPr>
          <p:nvPr>
            <p:ph type="title"/>
          </p:nvPr>
        </p:nvSpPr>
        <p:spPr>
          <a:xfrm>
            <a:off x="882225" y="84475"/>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4"/>
            </a:pPr>
            <a:r>
              <a:rPr lang="fr"/>
              <a:t>Analyse des parties prenantes</a:t>
            </a:r>
            <a:endParaRPr/>
          </a:p>
        </p:txBody>
      </p:sp>
      <p:sp>
        <p:nvSpPr>
          <p:cNvPr id="510" name="Google Shape;510;p42"/>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30</a:t>
            </a:fld>
            <a:endParaRPr/>
          </a:p>
        </p:txBody>
      </p:sp>
      <p:graphicFrame>
        <p:nvGraphicFramePr>
          <p:cNvPr id="511" name="Google Shape;511;p42"/>
          <p:cNvGraphicFramePr/>
          <p:nvPr/>
        </p:nvGraphicFramePr>
        <p:xfrm>
          <a:off x="952500" y="1809750"/>
          <a:ext cx="3000000" cy="3000000"/>
        </p:xfrm>
        <a:graphic>
          <a:graphicData uri="http://schemas.openxmlformats.org/drawingml/2006/table">
            <a:tbl>
              <a:tblPr>
                <a:noFill/>
                <a:tableStyleId>{CB2F587F-26E9-40C4-BD4B-C720BEC2A66C}</a:tableStyleId>
              </a:tblPr>
              <a:tblGrid>
                <a:gridCol w="1447800">
                  <a:extLst>
                    <a:ext uri="{9D8B030D-6E8A-4147-A177-3AD203B41FA5}">
                      <a16:colId xmlns:a16="http://schemas.microsoft.com/office/drawing/2014/main" val="20000"/>
                    </a:ext>
                  </a:extLst>
                </a:gridCol>
                <a:gridCol w="1447800">
                  <a:extLst>
                    <a:ext uri="{9D8B030D-6E8A-4147-A177-3AD203B41FA5}">
                      <a16:colId xmlns:a16="http://schemas.microsoft.com/office/drawing/2014/main" val="20001"/>
                    </a:ext>
                  </a:extLst>
                </a:gridCol>
                <a:gridCol w="1447800">
                  <a:extLst>
                    <a:ext uri="{9D8B030D-6E8A-4147-A177-3AD203B41FA5}">
                      <a16:colId xmlns:a16="http://schemas.microsoft.com/office/drawing/2014/main" val="20002"/>
                    </a:ext>
                  </a:extLst>
                </a:gridCol>
                <a:gridCol w="1447800">
                  <a:extLst>
                    <a:ext uri="{9D8B030D-6E8A-4147-A177-3AD203B41FA5}">
                      <a16:colId xmlns:a16="http://schemas.microsoft.com/office/drawing/2014/main" val="20003"/>
                    </a:ext>
                  </a:extLst>
                </a:gridCol>
                <a:gridCol w="1447800">
                  <a:extLst>
                    <a:ext uri="{9D8B030D-6E8A-4147-A177-3AD203B41FA5}">
                      <a16:colId xmlns:a16="http://schemas.microsoft.com/office/drawing/2014/main" val="20004"/>
                    </a:ext>
                  </a:extLst>
                </a:gridCol>
              </a:tblGrid>
              <a:tr h="381000">
                <a:tc>
                  <a:txBody>
                    <a:bodyPr/>
                    <a:lstStyle/>
                    <a:p>
                      <a:pPr marL="0" lvl="0" indent="0" algn="l" rtl="0">
                        <a:spcBef>
                          <a:spcPts val="0"/>
                        </a:spcBef>
                        <a:spcAft>
                          <a:spcPts val="0"/>
                        </a:spcAft>
                        <a:buNone/>
                      </a:pPr>
                      <a:r>
                        <a:rPr lang="fr" sz="1100" b="1">
                          <a:solidFill>
                            <a:schemeClr val="dk1"/>
                          </a:solidFill>
                          <a:latin typeface="Source Sans Pro"/>
                          <a:ea typeface="Source Sans Pro"/>
                          <a:cs typeface="Source Sans Pro"/>
                          <a:sym typeface="Source Sans Pro"/>
                        </a:rPr>
                        <a:t>Description des parties prenantes</a:t>
                      </a:r>
                      <a:endParaRPr sz="1100" b="1">
                        <a:solidFill>
                          <a:schemeClr val="dk1"/>
                        </a:solidFill>
                        <a:latin typeface="Source Sans Pro"/>
                        <a:ea typeface="Source Sans Pro"/>
                        <a:cs typeface="Source Sans Pro"/>
                        <a:sym typeface="Source Sans Pro"/>
                      </a:endParaRPr>
                    </a:p>
                  </a:txBody>
                  <a:tcPr marL="68575" marR="68575" marT="0" marB="0">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100" b="1">
                          <a:solidFill>
                            <a:schemeClr val="dk1"/>
                          </a:solidFill>
                          <a:latin typeface="Source Sans Pro"/>
                          <a:ea typeface="Source Sans Pro"/>
                          <a:cs typeface="Source Sans Pro"/>
                          <a:sym typeface="Source Sans Pro"/>
                        </a:rPr>
                        <a:t>Catégorie de partie prenante</a:t>
                      </a:r>
                      <a:endParaRPr sz="1100" b="1">
                        <a:solidFill>
                          <a:schemeClr val="dk1"/>
                        </a:solidFill>
                        <a:latin typeface="Source Sans Pro"/>
                        <a:ea typeface="Source Sans Pro"/>
                        <a:cs typeface="Source Sans Pro"/>
                        <a:sym typeface="Source Sans Pro"/>
                      </a:endParaRPr>
                    </a:p>
                  </a:txBody>
                  <a:tcPr marL="68575" marR="68575" marT="0" marB="0">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100" b="1">
                          <a:solidFill>
                            <a:schemeClr val="dk1"/>
                          </a:solidFill>
                          <a:latin typeface="Source Sans Pro"/>
                          <a:ea typeface="Source Sans Pro"/>
                          <a:cs typeface="Source Sans Pro"/>
                          <a:sym typeface="Source Sans Pro"/>
                        </a:rPr>
                        <a:t>Intérêt pour le projet</a:t>
                      </a:r>
                      <a:endParaRPr sz="1100" b="1">
                        <a:solidFill>
                          <a:schemeClr val="dk1"/>
                        </a:solidFill>
                        <a:latin typeface="Source Sans Pro"/>
                        <a:ea typeface="Source Sans Pro"/>
                        <a:cs typeface="Source Sans Pro"/>
                        <a:sym typeface="Source Sans Pro"/>
                      </a:endParaRPr>
                    </a:p>
                  </a:txBody>
                  <a:tcPr marL="68575" marR="68575" marT="0" marB="0">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100" b="1">
                          <a:solidFill>
                            <a:schemeClr val="dk1"/>
                          </a:solidFill>
                          <a:latin typeface="Source Sans Pro"/>
                          <a:ea typeface="Source Sans Pro"/>
                          <a:cs typeface="Source Sans Pro"/>
                          <a:sym typeface="Source Sans Pro"/>
                        </a:rPr>
                        <a:t>Pouvoir et influence</a:t>
                      </a:r>
                      <a:endParaRPr sz="1100" b="1">
                        <a:solidFill>
                          <a:schemeClr val="dk1"/>
                        </a:solidFill>
                        <a:latin typeface="Source Sans Pro"/>
                        <a:ea typeface="Source Sans Pro"/>
                        <a:cs typeface="Source Sans Pro"/>
                        <a:sym typeface="Source Sans Pro"/>
                      </a:endParaRPr>
                    </a:p>
                  </a:txBody>
                  <a:tcPr marL="68575" marR="68575" marT="0" marB="0">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100" b="1">
                          <a:solidFill>
                            <a:schemeClr val="dk1"/>
                          </a:solidFill>
                          <a:latin typeface="Source Sans Pro"/>
                          <a:ea typeface="Source Sans Pro"/>
                          <a:cs typeface="Source Sans Pro"/>
                          <a:sym typeface="Source Sans Pro"/>
                        </a:rPr>
                        <a:t>Relation</a:t>
                      </a:r>
                      <a:endParaRPr sz="1100" b="1">
                        <a:solidFill>
                          <a:schemeClr val="dk1"/>
                        </a:solidFill>
                        <a:latin typeface="Source Sans Pro"/>
                        <a:ea typeface="Source Sans Pro"/>
                        <a:cs typeface="Source Sans Pro"/>
                        <a:sym typeface="Source Sans Pro"/>
                      </a:endParaRPr>
                    </a:p>
                  </a:txBody>
                  <a:tcPr marL="68575" marR="68575" marT="0" marB="0">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Google Shape;516;p43"/>
          <p:cNvSpPr txBox="1">
            <a:spLocks noGrp="1"/>
          </p:cNvSpPr>
          <p:nvPr>
            <p:ph type="body" idx="2"/>
          </p:nvPr>
        </p:nvSpPr>
        <p:spPr>
          <a:xfrm>
            <a:off x="6690850" y="369475"/>
            <a:ext cx="2202900" cy="247800"/>
          </a:xfrm>
          <a:prstGeom prst="rect">
            <a:avLst/>
          </a:prstGeom>
        </p:spPr>
        <p:txBody>
          <a:bodyPr spcFirstLastPara="1" wrap="square" lIns="91425" tIns="91425" rIns="90000" bIns="91425" anchor="t" anchorCtr="0">
            <a:noAutofit/>
          </a:bodyPr>
          <a:lstStyle/>
          <a:p>
            <a:pPr marL="0" lvl="0" indent="0" algn="l" rtl="0">
              <a:spcBef>
                <a:spcPts val="0"/>
              </a:spcBef>
              <a:spcAft>
                <a:spcPts val="0"/>
              </a:spcAft>
              <a:buNone/>
            </a:pPr>
            <a:r>
              <a:rPr lang="fr" sz="1300" b="1" i="1">
                <a:solidFill>
                  <a:schemeClr val="dk2"/>
                </a:solidFill>
              </a:rPr>
              <a:t>Matrice de positionnement des parties prenantes</a:t>
            </a:r>
            <a:endParaRPr sz="1300">
              <a:solidFill>
                <a:schemeClr val="dk2"/>
              </a:solidFill>
            </a:endParaRPr>
          </a:p>
        </p:txBody>
      </p:sp>
      <p:sp>
        <p:nvSpPr>
          <p:cNvPr id="517" name="Google Shape;517;p43"/>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31</a:t>
            </a:fld>
            <a:endParaRPr/>
          </a:p>
        </p:txBody>
      </p:sp>
      <p:sp>
        <p:nvSpPr>
          <p:cNvPr id="518" name="Google Shape;518;p43"/>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31</a:t>
            </a:fld>
            <a:endParaRPr/>
          </a:p>
        </p:txBody>
      </p:sp>
      <p:sp>
        <p:nvSpPr>
          <p:cNvPr id="519" name="Google Shape;519;p43"/>
          <p:cNvSpPr txBox="1"/>
          <p:nvPr/>
        </p:nvSpPr>
        <p:spPr>
          <a:xfrm rot="-5400000">
            <a:off x="1254000" y="1473175"/>
            <a:ext cx="866700" cy="3693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fr" sz="1200">
                <a:solidFill>
                  <a:schemeClr val="dk1"/>
                </a:solidFill>
                <a:latin typeface="Source Sans Pro"/>
                <a:ea typeface="Source Sans Pro"/>
                <a:cs typeface="Source Sans Pro"/>
                <a:sym typeface="Source Sans Pro"/>
              </a:rPr>
              <a:t>Élevée</a:t>
            </a:r>
            <a:endParaRPr sz="1200">
              <a:solidFill>
                <a:schemeClr val="dk1"/>
              </a:solidFill>
              <a:latin typeface="Source Sans Pro"/>
              <a:ea typeface="Source Sans Pro"/>
              <a:cs typeface="Source Sans Pro"/>
              <a:sym typeface="Source Sans Pro"/>
            </a:endParaRPr>
          </a:p>
        </p:txBody>
      </p:sp>
      <p:sp>
        <p:nvSpPr>
          <p:cNvPr id="520" name="Google Shape;520;p43"/>
          <p:cNvSpPr txBox="1"/>
          <p:nvPr/>
        </p:nvSpPr>
        <p:spPr>
          <a:xfrm>
            <a:off x="7485300" y="4287600"/>
            <a:ext cx="866700" cy="3693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fr" sz="1200">
                <a:solidFill>
                  <a:schemeClr val="dk1"/>
                </a:solidFill>
                <a:latin typeface="Source Sans Pro"/>
                <a:ea typeface="Source Sans Pro"/>
                <a:cs typeface="Source Sans Pro"/>
                <a:sym typeface="Source Sans Pro"/>
              </a:rPr>
              <a:t>Élevée</a:t>
            </a:r>
            <a:endParaRPr sz="1200">
              <a:solidFill>
                <a:schemeClr val="dk1"/>
              </a:solidFill>
              <a:latin typeface="Source Sans Pro"/>
              <a:ea typeface="Source Sans Pro"/>
              <a:cs typeface="Source Sans Pro"/>
              <a:sym typeface="Source Sans Pro"/>
            </a:endParaRPr>
          </a:p>
        </p:txBody>
      </p:sp>
      <p:sp>
        <p:nvSpPr>
          <p:cNvPr id="521" name="Google Shape;521;p43"/>
          <p:cNvSpPr txBox="1"/>
          <p:nvPr/>
        </p:nvSpPr>
        <p:spPr>
          <a:xfrm>
            <a:off x="1440450" y="4284475"/>
            <a:ext cx="8667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fr" sz="1200">
                <a:solidFill>
                  <a:schemeClr val="dk1"/>
                </a:solidFill>
                <a:latin typeface="Source Sans Pro"/>
                <a:ea typeface="Source Sans Pro"/>
                <a:cs typeface="Source Sans Pro"/>
                <a:sym typeface="Source Sans Pro"/>
              </a:rPr>
              <a:t>Faible</a:t>
            </a:r>
            <a:endParaRPr sz="1200">
              <a:solidFill>
                <a:schemeClr val="dk1"/>
              </a:solidFill>
              <a:latin typeface="Source Sans Pro"/>
              <a:ea typeface="Source Sans Pro"/>
              <a:cs typeface="Source Sans Pro"/>
              <a:sym typeface="Source Sans Pro"/>
            </a:endParaRPr>
          </a:p>
        </p:txBody>
      </p:sp>
      <p:sp>
        <p:nvSpPr>
          <p:cNvPr id="522" name="Google Shape;522;p43"/>
          <p:cNvSpPr txBox="1"/>
          <p:nvPr/>
        </p:nvSpPr>
        <p:spPr>
          <a:xfrm>
            <a:off x="4573800" y="4284475"/>
            <a:ext cx="13986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fr" sz="1200" b="1">
                <a:solidFill>
                  <a:schemeClr val="accent1"/>
                </a:solidFill>
                <a:latin typeface="Source Sans Pro"/>
                <a:ea typeface="Source Sans Pro"/>
                <a:cs typeface="Source Sans Pro"/>
                <a:sym typeface="Source Sans Pro"/>
              </a:rPr>
              <a:t>Influence</a:t>
            </a:r>
            <a:endParaRPr sz="1200" b="1">
              <a:solidFill>
                <a:schemeClr val="accent1"/>
              </a:solidFill>
              <a:latin typeface="Source Sans Pro"/>
              <a:ea typeface="Source Sans Pro"/>
              <a:cs typeface="Source Sans Pro"/>
              <a:sym typeface="Source Sans Pro"/>
            </a:endParaRPr>
          </a:p>
        </p:txBody>
      </p:sp>
      <p:sp>
        <p:nvSpPr>
          <p:cNvPr id="523" name="Google Shape;523;p43"/>
          <p:cNvSpPr txBox="1"/>
          <p:nvPr/>
        </p:nvSpPr>
        <p:spPr>
          <a:xfrm rot="-5400000">
            <a:off x="988050" y="2569813"/>
            <a:ext cx="13986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fr" sz="1200" b="1">
                <a:solidFill>
                  <a:schemeClr val="accent1"/>
                </a:solidFill>
                <a:latin typeface="Source Sans Pro"/>
                <a:ea typeface="Source Sans Pro"/>
                <a:cs typeface="Source Sans Pro"/>
                <a:sym typeface="Source Sans Pro"/>
              </a:rPr>
              <a:t>Importance</a:t>
            </a:r>
            <a:endParaRPr sz="1200" b="1">
              <a:solidFill>
                <a:schemeClr val="accent1"/>
              </a:solidFill>
              <a:latin typeface="Source Sans Pro"/>
              <a:ea typeface="Source Sans Pro"/>
              <a:cs typeface="Source Sans Pro"/>
              <a:sym typeface="Source Sans Pro"/>
            </a:endParaRPr>
          </a:p>
        </p:txBody>
      </p:sp>
      <p:cxnSp>
        <p:nvCxnSpPr>
          <p:cNvPr id="524" name="Google Shape;524;p43"/>
          <p:cNvCxnSpPr/>
          <p:nvPr/>
        </p:nvCxnSpPr>
        <p:spPr>
          <a:xfrm>
            <a:off x="1872000" y="1224463"/>
            <a:ext cx="3600" cy="3060000"/>
          </a:xfrm>
          <a:prstGeom prst="straightConnector1">
            <a:avLst/>
          </a:prstGeom>
          <a:noFill/>
          <a:ln w="9525" cap="flat" cmpd="sng">
            <a:solidFill>
              <a:schemeClr val="accent3"/>
            </a:solidFill>
            <a:prstDash val="solid"/>
            <a:round/>
            <a:headEnd type="triangle" w="med" len="med"/>
            <a:tailEnd type="none" w="med" len="med"/>
          </a:ln>
        </p:spPr>
      </p:cxnSp>
      <p:cxnSp>
        <p:nvCxnSpPr>
          <p:cNvPr id="525" name="Google Shape;525;p43"/>
          <p:cNvCxnSpPr/>
          <p:nvPr/>
        </p:nvCxnSpPr>
        <p:spPr>
          <a:xfrm rot="5400000">
            <a:off x="5110200" y="1049400"/>
            <a:ext cx="3600" cy="6480000"/>
          </a:xfrm>
          <a:prstGeom prst="straightConnector1">
            <a:avLst/>
          </a:prstGeom>
          <a:noFill/>
          <a:ln w="9525" cap="flat" cmpd="sng">
            <a:solidFill>
              <a:schemeClr val="accent3"/>
            </a:solidFill>
            <a:prstDash val="solid"/>
            <a:round/>
            <a:headEnd type="triangle" w="med" len="med"/>
            <a:tailEnd type="none" w="med" len="med"/>
          </a:ln>
        </p:spPr>
      </p:cxnSp>
      <p:cxnSp>
        <p:nvCxnSpPr>
          <p:cNvPr id="526" name="Google Shape;526;p43"/>
          <p:cNvCxnSpPr/>
          <p:nvPr/>
        </p:nvCxnSpPr>
        <p:spPr>
          <a:xfrm>
            <a:off x="5271300" y="1224463"/>
            <a:ext cx="3600" cy="3060000"/>
          </a:xfrm>
          <a:prstGeom prst="straightConnector1">
            <a:avLst/>
          </a:prstGeom>
          <a:noFill/>
          <a:ln w="9525" cap="flat" cmpd="sng">
            <a:solidFill>
              <a:schemeClr val="accent3"/>
            </a:solidFill>
            <a:prstDash val="solid"/>
            <a:round/>
            <a:headEnd type="triangle" w="med" len="med"/>
            <a:tailEnd type="none" w="med" len="med"/>
          </a:ln>
        </p:spPr>
      </p:cxnSp>
      <p:cxnSp>
        <p:nvCxnSpPr>
          <p:cNvPr id="527" name="Google Shape;527;p43"/>
          <p:cNvCxnSpPr/>
          <p:nvPr/>
        </p:nvCxnSpPr>
        <p:spPr>
          <a:xfrm>
            <a:off x="8352000" y="1224463"/>
            <a:ext cx="3600" cy="3060000"/>
          </a:xfrm>
          <a:prstGeom prst="straightConnector1">
            <a:avLst/>
          </a:prstGeom>
          <a:noFill/>
          <a:ln w="9525" cap="flat" cmpd="sng">
            <a:solidFill>
              <a:schemeClr val="accent3"/>
            </a:solidFill>
            <a:prstDash val="solid"/>
            <a:round/>
            <a:headEnd type="triangle" w="med" len="med"/>
            <a:tailEnd type="none" w="med" len="med"/>
          </a:ln>
        </p:spPr>
      </p:cxnSp>
      <p:cxnSp>
        <p:nvCxnSpPr>
          <p:cNvPr id="528" name="Google Shape;528;p43"/>
          <p:cNvCxnSpPr/>
          <p:nvPr/>
        </p:nvCxnSpPr>
        <p:spPr>
          <a:xfrm rot="5400000">
            <a:off x="5110200" y="-485525"/>
            <a:ext cx="3600" cy="6480000"/>
          </a:xfrm>
          <a:prstGeom prst="straightConnector1">
            <a:avLst/>
          </a:prstGeom>
          <a:noFill/>
          <a:ln w="9525" cap="flat" cmpd="sng">
            <a:solidFill>
              <a:schemeClr val="accent3"/>
            </a:solidFill>
            <a:prstDash val="solid"/>
            <a:round/>
            <a:headEnd type="triangle" w="med" len="med"/>
            <a:tailEnd type="none" w="med" len="med"/>
          </a:ln>
        </p:spPr>
      </p:cxnSp>
      <p:sp>
        <p:nvSpPr>
          <p:cNvPr id="529" name="Google Shape;529;p43"/>
          <p:cNvSpPr txBox="1"/>
          <p:nvPr/>
        </p:nvSpPr>
        <p:spPr>
          <a:xfrm>
            <a:off x="3185850" y="1788475"/>
            <a:ext cx="7716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fr">
                <a:latin typeface="Source Sans Pro"/>
                <a:ea typeface="Source Sans Pro"/>
                <a:cs typeface="Source Sans Pro"/>
                <a:sym typeface="Source Sans Pro"/>
              </a:rPr>
              <a:t>A</a:t>
            </a:r>
            <a:endParaRPr>
              <a:latin typeface="Source Sans Pro"/>
              <a:ea typeface="Source Sans Pro"/>
              <a:cs typeface="Source Sans Pro"/>
              <a:sym typeface="Source Sans Pro"/>
            </a:endParaRPr>
          </a:p>
        </p:txBody>
      </p:sp>
      <p:sp>
        <p:nvSpPr>
          <p:cNvPr id="530" name="Google Shape;530;p43"/>
          <p:cNvSpPr txBox="1"/>
          <p:nvPr/>
        </p:nvSpPr>
        <p:spPr>
          <a:xfrm>
            <a:off x="6427650" y="3321838"/>
            <a:ext cx="7716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fr">
                <a:latin typeface="Source Sans Pro"/>
                <a:ea typeface="Source Sans Pro"/>
                <a:cs typeface="Source Sans Pro"/>
                <a:sym typeface="Source Sans Pro"/>
              </a:rPr>
              <a:t>C</a:t>
            </a:r>
            <a:endParaRPr>
              <a:latin typeface="Source Sans Pro"/>
              <a:ea typeface="Source Sans Pro"/>
              <a:cs typeface="Source Sans Pro"/>
              <a:sym typeface="Source Sans Pro"/>
            </a:endParaRPr>
          </a:p>
        </p:txBody>
      </p:sp>
      <p:sp>
        <p:nvSpPr>
          <p:cNvPr id="531" name="Google Shape;531;p43"/>
          <p:cNvSpPr txBox="1"/>
          <p:nvPr/>
        </p:nvSpPr>
        <p:spPr>
          <a:xfrm>
            <a:off x="6425850" y="1788475"/>
            <a:ext cx="7716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fr">
                <a:latin typeface="Source Sans Pro"/>
                <a:ea typeface="Source Sans Pro"/>
                <a:cs typeface="Source Sans Pro"/>
                <a:sym typeface="Source Sans Pro"/>
              </a:rPr>
              <a:t>B</a:t>
            </a:r>
            <a:endParaRPr>
              <a:latin typeface="Source Sans Pro"/>
              <a:ea typeface="Source Sans Pro"/>
              <a:cs typeface="Source Sans Pro"/>
              <a:sym typeface="Source Sans Pro"/>
            </a:endParaRPr>
          </a:p>
        </p:txBody>
      </p:sp>
      <p:sp>
        <p:nvSpPr>
          <p:cNvPr id="532" name="Google Shape;532;p43"/>
          <p:cNvSpPr txBox="1"/>
          <p:nvPr/>
        </p:nvSpPr>
        <p:spPr>
          <a:xfrm>
            <a:off x="3185850" y="3321825"/>
            <a:ext cx="7716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fr">
                <a:latin typeface="Source Sans Pro"/>
                <a:ea typeface="Source Sans Pro"/>
                <a:cs typeface="Source Sans Pro"/>
                <a:sym typeface="Source Sans Pro"/>
              </a:rPr>
              <a:t>D</a:t>
            </a:r>
            <a:endParaRPr>
              <a:latin typeface="Source Sans Pro"/>
              <a:ea typeface="Source Sans Pro"/>
              <a:cs typeface="Source Sans Pro"/>
              <a:sym typeface="Source Sans Pro"/>
            </a:endParaRPr>
          </a:p>
        </p:txBody>
      </p:sp>
      <p:sp>
        <p:nvSpPr>
          <p:cNvPr id="533" name="Google Shape;533;p43"/>
          <p:cNvSpPr txBox="1">
            <a:spLocks noGrp="1"/>
          </p:cNvSpPr>
          <p:nvPr>
            <p:ph type="title"/>
          </p:nvPr>
        </p:nvSpPr>
        <p:spPr>
          <a:xfrm>
            <a:off x="875175" y="131050"/>
            <a:ext cx="3009900" cy="9246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4"/>
            </a:pPr>
            <a:r>
              <a:rPr lang="fr"/>
              <a:t>Analyse des parties prenantes</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37"/>
        <p:cNvGrpSpPr/>
        <p:nvPr/>
      </p:nvGrpSpPr>
      <p:grpSpPr>
        <a:xfrm>
          <a:off x="0" y="0"/>
          <a:ext cx="0" cy="0"/>
          <a:chOff x="0" y="0"/>
          <a:chExt cx="0" cy="0"/>
        </a:xfrm>
      </p:grpSpPr>
      <p:sp>
        <p:nvSpPr>
          <p:cNvPr id="538" name="Google Shape;538;p44"/>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32</a:t>
            </a:fld>
            <a:endParaRPr/>
          </a:p>
        </p:txBody>
      </p:sp>
      <p:sp>
        <p:nvSpPr>
          <p:cNvPr id="539" name="Google Shape;539;p44"/>
          <p:cNvSpPr txBox="1"/>
          <p:nvPr/>
        </p:nvSpPr>
        <p:spPr>
          <a:xfrm>
            <a:off x="1179375" y="1339000"/>
            <a:ext cx="7386000" cy="1459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0"/>
              </a:spcAft>
              <a:buNone/>
            </a:pPr>
            <a:r>
              <a:rPr lang="fr" sz="1300" b="1">
                <a:solidFill>
                  <a:schemeClr val="dk1"/>
                </a:solidFill>
                <a:latin typeface="Source Sans Pro"/>
                <a:ea typeface="Source Sans Pro"/>
                <a:cs typeface="Source Sans Pro"/>
                <a:sym typeface="Source Sans Pro"/>
              </a:rPr>
              <a:t>Type de parties prenantes suivant le positionnement dans la matrice Importance - Intérêt</a:t>
            </a:r>
            <a:endParaRPr sz="1300" b="1">
              <a:solidFill>
                <a:schemeClr val="dk1"/>
              </a:solidFill>
              <a:latin typeface="Source Sans Pro"/>
              <a:ea typeface="Source Sans Pro"/>
              <a:cs typeface="Source Sans Pro"/>
              <a:sym typeface="Source Sans Pro"/>
            </a:endParaRPr>
          </a:p>
          <a:p>
            <a:pPr marL="457200" lvl="0" indent="-298450" algn="l" rtl="0">
              <a:lnSpc>
                <a:spcPct val="115000"/>
              </a:lnSpc>
              <a:spcBef>
                <a:spcPts val="1200"/>
              </a:spcBef>
              <a:spcAft>
                <a:spcPts val="0"/>
              </a:spcAft>
              <a:buSzPts val="1100"/>
              <a:buChar char="○"/>
            </a:pPr>
            <a:r>
              <a:rPr lang="fr" sz="1300">
                <a:solidFill>
                  <a:schemeClr val="dk1"/>
                </a:solidFill>
                <a:latin typeface="Source Sans Pro"/>
                <a:ea typeface="Source Sans Pro"/>
                <a:cs typeface="Source Sans Pro"/>
                <a:sym typeface="Source Sans Pro"/>
              </a:rPr>
              <a:t>Case A - Des initiatives spéciales seront nécessaires si l'on veut protéger leurs intérêts.</a:t>
            </a:r>
            <a:endParaRPr sz="1300">
              <a:solidFill>
                <a:schemeClr val="dk1"/>
              </a:solidFill>
              <a:latin typeface="Source Sans Pro"/>
              <a:ea typeface="Source Sans Pro"/>
              <a:cs typeface="Source Sans Pro"/>
              <a:sym typeface="Source Sans Pro"/>
            </a:endParaRPr>
          </a:p>
          <a:p>
            <a:pPr marL="457200" lvl="0" indent="-298450" algn="l" rtl="0">
              <a:lnSpc>
                <a:spcPct val="115000"/>
              </a:lnSpc>
              <a:spcBef>
                <a:spcPts val="0"/>
              </a:spcBef>
              <a:spcAft>
                <a:spcPts val="0"/>
              </a:spcAft>
              <a:buSzPts val="1100"/>
              <a:buChar char="○"/>
            </a:pPr>
            <a:r>
              <a:rPr lang="fr" sz="1300">
                <a:solidFill>
                  <a:schemeClr val="dk1"/>
                </a:solidFill>
                <a:latin typeface="Source Sans Pro"/>
                <a:ea typeface="Source Sans Pro"/>
                <a:cs typeface="Source Sans Pro"/>
                <a:sym typeface="Source Sans Pro"/>
              </a:rPr>
              <a:t>Case B – Ici se trouvent les partenaires clés du projet</a:t>
            </a:r>
            <a:endParaRPr sz="1300">
              <a:solidFill>
                <a:schemeClr val="dk1"/>
              </a:solidFill>
              <a:latin typeface="Source Sans Pro"/>
              <a:ea typeface="Source Sans Pro"/>
              <a:cs typeface="Source Sans Pro"/>
              <a:sym typeface="Source Sans Pro"/>
            </a:endParaRPr>
          </a:p>
          <a:p>
            <a:pPr marL="457200" lvl="0" indent="-298450" algn="l" rtl="0">
              <a:lnSpc>
                <a:spcPct val="115000"/>
              </a:lnSpc>
              <a:spcBef>
                <a:spcPts val="0"/>
              </a:spcBef>
              <a:spcAft>
                <a:spcPts val="0"/>
              </a:spcAft>
              <a:buSzPts val="1100"/>
              <a:buChar char="○"/>
            </a:pPr>
            <a:r>
              <a:rPr lang="fr" sz="1300">
                <a:solidFill>
                  <a:schemeClr val="dk1"/>
                </a:solidFill>
                <a:latin typeface="Source Sans Pro"/>
                <a:ea typeface="Source Sans Pro"/>
                <a:cs typeface="Source Sans Pro"/>
                <a:sym typeface="Source Sans Pro"/>
              </a:rPr>
              <a:t>Case C – Ces acteurs pourront être une source de conflit et devront faire l'objet d'un suivi attentif.</a:t>
            </a:r>
            <a:endParaRPr sz="1300">
              <a:solidFill>
                <a:schemeClr val="dk1"/>
              </a:solidFill>
              <a:latin typeface="Source Sans Pro"/>
              <a:ea typeface="Source Sans Pro"/>
              <a:cs typeface="Source Sans Pro"/>
              <a:sym typeface="Source Sans Pro"/>
            </a:endParaRPr>
          </a:p>
          <a:p>
            <a:pPr marL="457200" lvl="0" indent="-298450" algn="l" rtl="0">
              <a:lnSpc>
                <a:spcPct val="115000"/>
              </a:lnSpc>
              <a:spcBef>
                <a:spcPts val="0"/>
              </a:spcBef>
              <a:spcAft>
                <a:spcPts val="0"/>
              </a:spcAft>
              <a:buSzPts val="1100"/>
              <a:buChar char="○"/>
            </a:pPr>
            <a:r>
              <a:rPr lang="fr" sz="1300">
                <a:solidFill>
                  <a:schemeClr val="dk1"/>
                </a:solidFill>
                <a:latin typeface="Source Sans Pro"/>
                <a:ea typeface="Source Sans Pro"/>
                <a:cs typeface="Source Sans Pro"/>
                <a:sym typeface="Source Sans Pro"/>
              </a:rPr>
              <a:t>Case D - Les acteurs qui se trouvent ici sont d’une faible priorité.</a:t>
            </a:r>
            <a:endParaRPr/>
          </a:p>
        </p:txBody>
      </p:sp>
      <p:sp>
        <p:nvSpPr>
          <p:cNvPr id="540" name="Google Shape;540;p44"/>
          <p:cNvSpPr txBox="1"/>
          <p:nvPr/>
        </p:nvSpPr>
        <p:spPr>
          <a:xfrm>
            <a:off x="1179375" y="3031050"/>
            <a:ext cx="7118400" cy="14592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1200"/>
              </a:spcBef>
              <a:spcAft>
                <a:spcPts val="0"/>
              </a:spcAft>
              <a:buNone/>
            </a:pPr>
            <a:r>
              <a:rPr lang="fr" sz="1300" b="1">
                <a:solidFill>
                  <a:schemeClr val="dk1"/>
                </a:solidFill>
                <a:latin typeface="Source Sans Pro"/>
                <a:ea typeface="Source Sans Pro"/>
                <a:cs typeface="Source Sans Pro"/>
                <a:sym typeface="Source Sans Pro"/>
              </a:rPr>
              <a:t>Stratégies à envisager à l’endroit de chaque PP</a:t>
            </a:r>
            <a:endParaRPr sz="1300" b="1">
              <a:solidFill>
                <a:schemeClr val="dk1"/>
              </a:solidFill>
              <a:latin typeface="Source Sans Pro"/>
              <a:ea typeface="Source Sans Pro"/>
              <a:cs typeface="Source Sans Pro"/>
              <a:sym typeface="Source Sans Pro"/>
            </a:endParaRPr>
          </a:p>
          <a:p>
            <a:pPr marL="0" marR="0" lvl="0" indent="0" algn="l" rtl="0">
              <a:lnSpc>
                <a:spcPct val="115000"/>
              </a:lnSpc>
              <a:spcBef>
                <a:spcPts val="1200"/>
              </a:spcBef>
              <a:spcAft>
                <a:spcPts val="1200"/>
              </a:spcAft>
              <a:buNone/>
            </a:pPr>
            <a:r>
              <a:rPr lang="fr" sz="1300">
                <a:solidFill>
                  <a:schemeClr val="dk1"/>
                </a:solidFill>
                <a:latin typeface="Source Sans Pro"/>
                <a:ea typeface="Source Sans Pro"/>
                <a:cs typeface="Source Sans Pro"/>
                <a:sym typeface="Source Sans Pro"/>
              </a:rPr>
              <a:t>Les PP positionnées dans les catégories A, B, et C sont des acteurs clés dans votre projet. Il convient alors d’adopter des stratégies de gestions spécifiques et de faire le suivi de la réalisation de leurs intérêts et bénéfices. Cela implique également l’identification des risques et hypothèses pour une meilleure coopération avec eux.</a:t>
            </a:r>
            <a:endParaRPr/>
          </a:p>
        </p:txBody>
      </p:sp>
      <p:sp>
        <p:nvSpPr>
          <p:cNvPr id="541" name="Google Shape;541;p44"/>
          <p:cNvSpPr txBox="1">
            <a:spLocks noGrp="1"/>
          </p:cNvSpPr>
          <p:nvPr>
            <p:ph type="title"/>
          </p:nvPr>
        </p:nvSpPr>
        <p:spPr>
          <a:xfrm>
            <a:off x="844425" y="5598"/>
            <a:ext cx="35526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4"/>
            </a:pPr>
            <a:r>
              <a:rPr lang="fr"/>
              <a:t>Analyse des parties prenantes</a:t>
            </a:r>
            <a:endParaRPr/>
          </a:p>
        </p:txBody>
      </p:sp>
      <p:sp>
        <p:nvSpPr>
          <p:cNvPr id="542" name="Google Shape;542;p44"/>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32</a:t>
            </a:fld>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46"/>
        <p:cNvGrpSpPr/>
        <p:nvPr/>
      </p:nvGrpSpPr>
      <p:grpSpPr>
        <a:xfrm>
          <a:off x="0" y="0"/>
          <a:ext cx="0" cy="0"/>
          <a:chOff x="0" y="0"/>
          <a:chExt cx="0" cy="0"/>
        </a:xfrm>
      </p:grpSpPr>
      <p:sp>
        <p:nvSpPr>
          <p:cNvPr id="547" name="Google Shape;547;p45"/>
          <p:cNvSpPr txBox="1">
            <a:spLocks noGrp="1"/>
          </p:cNvSpPr>
          <p:nvPr>
            <p:ph type="title"/>
          </p:nvPr>
        </p:nvSpPr>
        <p:spPr>
          <a:xfrm>
            <a:off x="875175" y="131050"/>
            <a:ext cx="3009900" cy="9246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4"/>
            </a:pPr>
            <a:r>
              <a:rPr lang="fr"/>
              <a:t>Analyse des parties prenantes</a:t>
            </a:r>
            <a:endParaRPr/>
          </a:p>
        </p:txBody>
      </p:sp>
      <p:sp>
        <p:nvSpPr>
          <p:cNvPr id="548" name="Google Shape;548;p45"/>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33</a:t>
            </a:fld>
            <a:endParaRPr/>
          </a:p>
        </p:txBody>
      </p:sp>
      <p:sp>
        <p:nvSpPr>
          <p:cNvPr id="549" name="Google Shape;549;p45"/>
          <p:cNvSpPr txBox="1"/>
          <p:nvPr/>
        </p:nvSpPr>
        <p:spPr>
          <a:xfrm>
            <a:off x="2954875" y="2122300"/>
            <a:ext cx="1037100" cy="43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a:solidFill>
                  <a:schemeClr val="dk1"/>
                </a:solidFill>
                <a:latin typeface="Source Sans Pro"/>
                <a:ea typeface="Source Sans Pro"/>
                <a:cs typeface="Source Sans Pro"/>
                <a:sym typeface="Source Sans Pro"/>
              </a:rPr>
              <a:t>• Organisations de femmes  </a:t>
            </a:r>
            <a:endParaRPr sz="800">
              <a:solidFill>
                <a:schemeClr val="dk1"/>
              </a:solidFill>
              <a:latin typeface="Source Sans Pro"/>
              <a:ea typeface="Source Sans Pro"/>
              <a:cs typeface="Source Sans Pro"/>
              <a:sym typeface="Source Sans Pro"/>
            </a:endParaRPr>
          </a:p>
        </p:txBody>
      </p:sp>
      <p:sp>
        <p:nvSpPr>
          <p:cNvPr id="550" name="Google Shape;550;p45"/>
          <p:cNvSpPr txBox="1"/>
          <p:nvPr/>
        </p:nvSpPr>
        <p:spPr>
          <a:xfrm>
            <a:off x="3382450" y="2446850"/>
            <a:ext cx="10371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a:solidFill>
                  <a:schemeClr val="dk1"/>
                </a:solidFill>
                <a:latin typeface="Source Sans Pro"/>
                <a:ea typeface="Source Sans Pro"/>
                <a:cs typeface="Source Sans Pro"/>
                <a:sym typeface="Source Sans Pro"/>
              </a:rPr>
              <a:t>• Structures de promotion de l’entreprenariat</a:t>
            </a:r>
            <a:endParaRPr sz="800">
              <a:solidFill>
                <a:schemeClr val="dk1"/>
              </a:solidFill>
              <a:latin typeface="Source Sans Pro"/>
              <a:ea typeface="Source Sans Pro"/>
              <a:cs typeface="Source Sans Pro"/>
              <a:sym typeface="Source Sans Pro"/>
            </a:endParaRPr>
          </a:p>
        </p:txBody>
      </p:sp>
      <p:sp>
        <p:nvSpPr>
          <p:cNvPr id="551" name="Google Shape;551;p45"/>
          <p:cNvSpPr txBox="1"/>
          <p:nvPr/>
        </p:nvSpPr>
        <p:spPr>
          <a:xfrm>
            <a:off x="2387600" y="2569850"/>
            <a:ext cx="10371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a:solidFill>
                  <a:schemeClr val="dk1"/>
                </a:solidFill>
                <a:latin typeface="Source Sans Pro"/>
                <a:ea typeface="Source Sans Pro"/>
                <a:cs typeface="Source Sans Pro"/>
                <a:sym typeface="Source Sans Pro"/>
              </a:rPr>
              <a:t>• Fondations</a:t>
            </a:r>
            <a:endParaRPr sz="800">
              <a:solidFill>
                <a:schemeClr val="dk1"/>
              </a:solidFill>
              <a:latin typeface="Source Sans Pro"/>
              <a:ea typeface="Source Sans Pro"/>
              <a:cs typeface="Source Sans Pro"/>
              <a:sym typeface="Source Sans Pro"/>
            </a:endParaRPr>
          </a:p>
        </p:txBody>
      </p:sp>
      <p:sp>
        <p:nvSpPr>
          <p:cNvPr id="552" name="Google Shape;552;p45"/>
          <p:cNvSpPr txBox="1"/>
          <p:nvPr/>
        </p:nvSpPr>
        <p:spPr>
          <a:xfrm>
            <a:off x="2292300" y="1597200"/>
            <a:ext cx="1221300" cy="43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a:solidFill>
                  <a:schemeClr val="dk1"/>
                </a:solidFill>
                <a:latin typeface="Source Sans Pro"/>
                <a:ea typeface="Source Sans Pro"/>
                <a:cs typeface="Source Sans Pro"/>
                <a:sym typeface="Source Sans Pro"/>
              </a:rPr>
              <a:t>• Partenaires techniques et financiers </a:t>
            </a:r>
            <a:endParaRPr sz="800">
              <a:solidFill>
                <a:schemeClr val="dk1"/>
              </a:solidFill>
              <a:latin typeface="Source Sans Pro"/>
              <a:ea typeface="Source Sans Pro"/>
              <a:cs typeface="Source Sans Pro"/>
              <a:sym typeface="Source Sans Pro"/>
            </a:endParaRPr>
          </a:p>
        </p:txBody>
      </p:sp>
      <p:sp>
        <p:nvSpPr>
          <p:cNvPr id="553" name="Google Shape;553;p45"/>
          <p:cNvSpPr txBox="1"/>
          <p:nvPr/>
        </p:nvSpPr>
        <p:spPr>
          <a:xfrm>
            <a:off x="3251800" y="1228700"/>
            <a:ext cx="10371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a:solidFill>
                  <a:schemeClr val="dk1"/>
                </a:solidFill>
                <a:latin typeface="Source Sans Pro"/>
                <a:ea typeface="Source Sans Pro"/>
                <a:cs typeface="Source Sans Pro"/>
                <a:sym typeface="Source Sans Pro"/>
              </a:rPr>
              <a:t>• Bénéficiaires   </a:t>
            </a:r>
            <a:endParaRPr sz="800">
              <a:solidFill>
                <a:schemeClr val="dk1"/>
              </a:solidFill>
              <a:latin typeface="Source Sans Pro"/>
              <a:ea typeface="Source Sans Pro"/>
              <a:cs typeface="Source Sans Pro"/>
              <a:sym typeface="Source Sans Pro"/>
            </a:endParaRPr>
          </a:p>
        </p:txBody>
      </p:sp>
      <p:sp>
        <p:nvSpPr>
          <p:cNvPr id="554" name="Google Shape;554;p45"/>
          <p:cNvSpPr txBox="1"/>
          <p:nvPr/>
        </p:nvSpPr>
        <p:spPr>
          <a:xfrm>
            <a:off x="3777550" y="1613850"/>
            <a:ext cx="1037100" cy="43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a:solidFill>
                  <a:schemeClr val="dk1"/>
                </a:solidFill>
                <a:latin typeface="Source Sans Pro"/>
                <a:ea typeface="Source Sans Pro"/>
                <a:cs typeface="Source Sans Pro"/>
                <a:sym typeface="Source Sans Pro"/>
              </a:rPr>
              <a:t>• Organisation de jeunes </a:t>
            </a:r>
            <a:endParaRPr sz="800">
              <a:solidFill>
                <a:schemeClr val="dk1"/>
              </a:solidFill>
              <a:latin typeface="Source Sans Pro"/>
              <a:ea typeface="Source Sans Pro"/>
              <a:cs typeface="Source Sans Pro"/>
              <a:sym typeface="Source Sans Pro"/>
            </a:endParaRPr>
          </a:p>
        </p:txBody>
      </p:sp>
      <p:sp>
        <p:nvSpPr>
          <p:cNvPr id="555" name="Google Shape;555;p45"/>
          <p:cNvSpPr txBox="1"/>
          <p:nvPr/>
        </p:nvSpPr>
        <p:spPr>
          <a:xfrm>
            <a:off x="5415200" y="2236325"/>
            <a:ext cx="10371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a:solidFill>
                  <a:schemeClr val="dk1"/>
                </a:solidFill>
                <a:latin typeface="Source Sans Pro"/>
                <a:ea typeface="Source Sans Pro"/>
                <a:cs typeface="Source Sans Pro"/>
                <a:sym typeface="Source Sans Pro"/>
              </a:rPr>
              <a:t>• Leaders religieux  </a:t>
            </a:r>
            <a:endParaRPr sz="800">
              <a:solidFill>
                <a:schemeClr val="dk1"/>
              </a:solidFill>
              <a:latin typeface="Source Sans Pro"/>
              <a:ea typeface="Source Sans Pro"/>
              <a:cs typeface="Source Sans Pro"/>
              <a:sym typeface="Source Sans Pro"/>
            </a:endParaRPr>
          </a:p>
        </p:txBody>
      </p:sp>
      <p:sp>
        <p:nvSpPr>
          <p:cNvPr id="556" name="Google Shape;556;p45"/>
          <p:cNvSpPr txBox="1"/>
          <p:nvPr/>
        </p:nvSpPr>
        <p:spPr>
          <a:xfrm>
            <a:off x="6690850" y="2523050"/>
            <a:ext cx="10371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a:solidFill>
                  <a:schemeClr val="dk1"/>
                </a:solidFill>
                <a:latin typeface="Source Sans Pro"/>
                <a:ea typeface="Source Sans Pro"/>
                <a:cs typeface="Source Sans Pro"/>
                <a:sym typeface="Source Sans Pro"/>
              </a:rPr>
              <a:t>• Municipalité (ANC)</a:t>
            </a:r>
            <a:endParaRPr sz="800">
              <a:solidFill>
                <a:schemeClr val="dk1"/>
              </a:solidFill>
              <a:latin typeface="Source Sans Pro"/>
              <a:ea typeface="Source Sans Pro"/>
              <a:cs typeface="Source Sans Pro"/>
              <a:sym typeface="Source Sans Pro"/>
            </a:endParaRPr>
          </a:p>
        </p:txBody>
      </p:sp>
      <p:sp>
        <p:nvSpPr>
          <p:cNvPr id="557" name="Google Shape;557;p45"/>
          <p:cNvSpPr txBox="1"/>
          <p:nvPr/>
        </p:nvSpPr>
        <p:spPr>
          <a:xfrm>
            <a:off x="5503450" y="2554325"/>
            <a:ext cx="1135800" cy="43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a:solidFill>
                  <a:schemeClr val="dk1"/>
                </a:solidFill>
                <a:latin typeface="Source Sans Pro"/>
                <a:ea typeface="Source Sans Pro"/>
                <a:cs typeface="Source Sans Pro"/>
                <a:sym typeface="Source Sans Pro"/>
              </a:rPr>
              <a:t>• Syndicats ministères de tutelle </a:t>
            </a:r>
            <a:endParaRPr sz="800">
              <a:solidFill>
                <a:schemeClr val="dk1"/>
              </a:solidFill>
              <a:latin typeface="Source Sans Pro"/>
              <a:ea typeface="Source Sans Pro"/>
              <a:cs typeface="Source Sans Pro"/>
              <a:sym typeface="Source Sans Pro"/>
            </a:endParaRPr>
          </a:p>
        </p:txBody>
      </p:sp>
      <p:sp>
        <p:nvSpPr>
          <p:cNvPr id="558" name="Google Shape;558;p45"/>
          <p:cNvSpPr txBox="1"/>
          <p:nvPr/>
        </p:nvSpPr>
        <p:spPr>
          <a:xfrm>
            <a:off x="5863350" y="1734900"/>
            <a:ext cx="1037100" cy="43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a:solidFill>
                  <a:schemeClr val="dk1"/>
                </a:solidFill>
                <a:latin typeface="Source Sans Pro"/>
                <a:ea typeface="Source Sans Pro"/>
                <a:cs typeface="Source Sans Pro"/>
                <a:sym typeface="Source Sans Pro"/>
              </a:rPr>
              <a:t>• Direction de tutelle</a:t>
            </a:r>
            <a:endParaRPr sz="800">
              <a:solidFill>
                <a:schemeClr val="dk1"/>
              </a:solidFill>
              <a:latin typeface="Source Sans Pro"/>
              <a:ea typeface="Source Sans Pro"/>
              <a:cs typeface="Source Sans Pro"/>
              <a:sym typeface="Source Sans Pro"/>
            </a:endParaRPr>
          </a:p>
        </p:txBody>
      </p:sp>
      <p:sp>
        <p:nvSpPr>
          <p:cNvPr id="559" name="Google Shape;559;p45"/>
          <p:cNvSpPr txBox="1"/>
          <p:nvPr/>
        </p:nvSpPr>
        <p:spPr>
          <a:xfrm>
            <a:off x="6155275" y="1304900"/>
            <a:ext cx="1453200" cy="43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a:solidFill>
                  <a:schemeClr val="dk1"/>
                </a:solidFill>
                <a:latin typeface="Source Sans Pro"/>
                <a:ea typeface="Source Sans Pro"/>
                <a:cs typeface="Source Sans Pro"/>
                <a:sym typeface="Source Sans Pro"/>
              </a:rPr>
              <a:t>• Gouvernement : Directions des ministères sectoriels</a:t>
            </a:r>
            <a:endParaRPr sz="800">
              <a:solidFill>
                <a:schemeClr val="dk1"/>
              </a:solidFill>
              <a:latin typeface="Source Sans Pro"/>
              <a:ea typeface="Source Sans Pro"/>
              <a:cs typeface="Source Sans Pro"/>
              <a:sym typeface="Source Sans Pro"/>
            </a:endParaRPr>
          </a:p>
        </p:txBody>
      </p:sp>
      <p:sp>
        <p:nvSpPr>
          <p:cNvPr id="560" name="Google Shape;560;p45"/>
          <p:cNvSpPr txBox="1"/>
          <p:nvPr/>
        </p:nvSpPr>
        <p:spPr>
          <a:xfrm>
            <a:off x="6992175" y="1673400"/>
            <a:ext cx="1037100" cy="43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a:solidFill>
                  <a:schemeClr val="dk1"/>
                </a:solidFill>
                <a:latin typeface="Source Sans Pro"/>
                <a:ea typeface="Source Sans Pro"/>
                <a:cs typeface="Source Sans Pro"/>
                <a:sym typeface="Source Sans Pro"/>
              </a:rPr>
              <a:t>• Les familles (Parents) </a:t>
            </a:r>
            <a:endParaRPr sz="800">
              <a:solidFill>
                <a:schemeClr val="dk1"/>
              </a:solidFill>
              <a:latin typeface="Source Sans Pro"/>
              <a:ea typeface="Source Sans Pro"/>
              <a:cs typeface="Source Sans Pro"/>
              <a:sym typeface="Source Sans Pro"/>
            </a:endParaRPr>
          </a:p>
        </p:txBody>
      </p:sp>
      <p:sp>
        <p:nvSpPr>
          <p:cNvPr id="561" name="Google Shape;561;p45"/>
          <p:cNvSpPr txBox="1"/>
          <p:nvPr/>
        </p:nvSpPr>
        <p:spPr>
          <a:xfrm>
            <a:off x="5339000" y="4081425"/>
            <a:ext cx="1037100" cy="43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a:solidFill>
                  <a:schemeClr val="dk1"/>
                </a:solidFill>
                <a:latin typeface="Source Sans Pro"/>
                <a:ea typeface="Source Sans Pro"/>
                <a:cs typeface="Source Sans Pro"/>
                <a:sym typeface="Source Sans Pro"/>
              </a:rPr>
              <a:t>• Structures de santé privées    </a:t>
            </a:r>
            <a:endParaRPr sz="800">
              <a:solidFill>
                <a:schemeClr val="dk1"/>
              </a:solidFill>
              <a:latin typeface="Source Sans Pro"/>
              <a:ea typeface="Source Sans Pro"/>
              <a:cs typeface="Source Sans Pro"/>
              <a:sym typeface="Source Sans Pro"/>
            </a:endParaRPr>
          </a:p>
        </p:txBody>
      </p:sp>
      <p:sp>
        <p:nvSpPr>
          <p:cNvPr id="562" name="Google Shape;562;p45"/>
          <p:cNvSpPr txBox="1"/>
          <p:nvPr/>
        </p:nvSpPr>
        <p:spPr>
          <a:xfrm>
            <a:off x="7040150" y="3344575"/>
            <a:ext cx="1037100" cy="43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a:solidFill>
                  <a:schemeClr val="dk1"/>
                </a:solidFill>
                <a:latin typeface="Source Sans Pro"/>
                <a:ea typeface="Source Sans Pro"/>
                <a:cs typeface="Source Sans Pro"/>
                <a:sym typeface="Source Sans Pro"/>
              </a:rPr>
              <a:t>• Collèges d’enseignement</a:t>
            </a:r>
            <a:endParaRPr sz="800">
              <a:solidFill>
                <a:schemeClr val="dk1"/>
              </a:solidFill>
              <a:latin typeface="Source Sans Pro"/>
              <a:ea typeface="Source Sans Pro"/>
              <a:cs typeface="Source Sans Pro"/>
              <a:sym typeface="Source Sans Pro"/>
            </a:endParaRPr>
          </a:p>
        </p:txBody>
      </p:sp>
      <p:sp>
        <p:nvSpPr>
          <p:cNvPr id="563" name="Google Shape;563;p45"/>
          <p:cNvSpPr txBox="1"/>
          <p:nvPr/>
        </p:nvSpPr>
        <p:spPr>
          <a:xfrm>
            <a:off x="6824250" y="4081425"/>
            <a:ext cx="1037100" cy="43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a:solidFill>
                  <a:schemeClr val="dk1"/>
                </a:solidFill>
                <a:latin typeface="Source Sans Pro"/>
                <a:ea typeface="Source Sans Pro"/>
                <a:cs typeface="Source Sans Pro"/>
                <a:sym typeface="Source Sans Pro"/>
              </a:rPr>
              <a:t>• Structures de santé publiques</a:t>
            </a:r>
            <a:endParaRPr sz="800">
              <a:solidFill>
                <a:schemeClr val="dk1"/>
              </a:solidFill>
              <a:latin typeface="Source Sans Pro"/>
              <a:ea typeface="Source Sans Pro"/>
              <a:cs typeface="Source Sans Pro"/>
              <a:sym typeface="Source Sans Pro"/>
            </a:endParaRPr>
          </a:p>
        </p:txBody>
      </p:sp>
      <p:sp>
        <p:nvSpPr>
          <p:cNvPr id="564" name="Google Shape;564;p45"/>
          <p:cNvSpPr txBox="1"/>
          <p:nvPr/>
        </p:nvSpPr>
        <p:spPr>
          <a:xfrm>
            <a:off x="5671500" y="3497625"/>
            <a:ext cx="1268400" cy="43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a:solidFill>
                  <a:schemeClr val="dk1"/>
                </a:solidFill>
                <a:latin typeface="Source Sans Pro"/>
                <a:ea typeface="Source Sans Pro"/>
                <a:cs typeface="Source Sans Pro"/>
                <a:sym typeface="Source Sans Pro"/>
              </a:rPr>
              <a:t>• Centre de Formation Artisanale (CFA)</a:t>
            </a:r>
            <a:endParaRPr sz="800">
              <a:solidFill>
                <a:schemeClr val="dk1"/>
              </a:solidFill>
              <a:latin typeface="Source Sans Pro"/>
              <a:ea typeface="Source Sans Pro"/>
              <a:cs typeface="Source Sans Pro"/>
              <a:sym typeface="Source Sans Pro"/>
            </a:endParaRPr>
          </a:p>
        </p:txBody>
      </p:sp>
      <p:sp>
        <p:nvSpPr>
          <p:cNvPr id="565" name="Google Shape;565;p45"/>
          <p:cNvSpPr txBox="1"/>
          <p:nvPr/>
        </p:nvSpPr>
        <p:spPr>
          <a:xfrm>
            <a:off x="5339000" y="2997075"/>
            <a:ext cx="1453200" cy="43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a:solidFill>
                  <a:schemeClr val="dk1"/>
                </a:solidFill>
                <a:latin typeface="Source Sans Pro"/>
                <a:ea typeface="Source Sans Pro"/>
                <a:cs typeface="Source Sans Pro"/>
                <a:sym typeface="Source Sans Pro"/>
              </a:rPr>
              <a:t>• OSC de promotion de SR et genre    </a:t>
            </a:r>
            <a:endParaRPr sz="800">
              <a:solidFill>
                <a:schemeClr val="dk1"/>
              </a:solidFill>
              <a:latin typeface="Source Sans Pro"/>
              <a:ea typeface="Source Sans Pro"/>
              <a:cs typeface="Source Sans Pro"/>
              <a:sym typeface="Source Sans Pro"/>
            </a:endParaRPr>
          </a:p>
        </p:txBody>
      </p:sp>
      <p:sp>
        <p:nvSpPr>
          <p:cNvPr id="566" name="Google Shape;566;p45"/>
          <p:cNvSpPr txBox="1"/>
          <p:nvPr/>
        </p:nvSpPr>
        <p:spPr>
          <a:xfrm>
            <a:off x="6915975" y="2997075"/>
            <a:ext cx="10371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a:solidFill>
                  <a:schemeClr val="dk1"/>
                </a:solidFill>
                <a:latin typeface="Source Sans Pro"/>
                <a:ea typeface="Source Sans Pro"/>
                <a:cs typeface="Source Sans Pro"/>
                <a:sym typeface="Source Sans Pro"/>
              </a:rPr>
              <a:t>• Universités  </a:t>
            </a:r>
            <a:endParaRPr sz="800">
              <a:solidFill>
                <a:schemeClr val="dk1"/>
              </a:solidFill>
              <a:latin typeface="Source Sans Pro"/>
              <a:ea typeface="Source Sans Pro"/>
              <a:cs typeface="Source Sans Pro"/>
              <a:sym typeface="Source Sans Pro"/>
            </a:endParaRPr>
          </a:p>
        </p:txBody>
      </p:sp>
      <p:sp>
        <p:nvSpPr>
          <p:cNvPr id="567" name="Google Shape;567;p45"/>
          <p:cNvSpPr txBox="1"/>
          <p:nvPr/>
        </p:nvSpPr>
        <p:spPr>
          <a:xfrm>
            <a:off x="2015850" y="3088500"/>
            <a:ext cx="1037100" cy="43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a:solidFill>
                  <a:schemeClr val="dk1"/>
                </a:solidFill>
                <a:latin typeface="Source Sans Pro"/>
                <a:ea typeface="Source Sans Pro"/>
                <a:cs typeface="Source Sans Pro"/>
                <a:sym typeface="Source Sans Pro"/>
              </a:rPr>
              <a:t>• Instituts de recherche   </a:t>
            </a:r>
            <a:endParaRPr sz="800">
              <a:solidFill>
                <a:schemeClr val="dk1"/>
              </a:solidFill>
              <a:latin typeface="Source Sans Pro"/>
              <a:ea typeface="Source Sans Pro"/>
              <a:cs typeface="Source Sans Pro"/>
              <a:sym typeface="Source Sans Pro"/>
            </a:endParaRPr>
          </a:p>
        </p:txBody>
      </p:sp>
      <p:sp>
        <p:nvSpPr>
          <p:cNvPr id="568" name="Google Shape;568;p45"/>
          <p:cNvSpPr txBox="1">
            <a:spLocks noGrp="1"/>
          </p:cNvSpPr>
          <p:nvPr>
            <p:ph type="body" idx="4294967295"/>
          </p:nvPr>
        </p:nvSpPr>
        <p:spPr>
          <a:xfrm>
            <a:off x="3991975" y="201125"/>
            <a:ext cx="5004000" cy="247800"/>
          </a:xfrm>
          <a:prstGeom prst="rect">
            <a:avLst/>
          </a:prstGeom>
        </p:spPr>
        <p:txBody>
          <a:bodyPr spcFirstLastPara="1" wrap="square" lIns="91425" tIns="91425" rIns="90000" bIns="91425" anchor="t" anchorCtr="0">
            <a:noAutofit/>
          </a:bodyPr>
          <a:lstStyle/>
          <a:p>
            <a:pPr marL="0" lvl="0" indent="0" algn="l" rtl="0">
              <a:spcBef>
                <a:spcPts val="0"/>
              </a:spcBef>
              <a:spcAft>
                <a:spcPts val="0"/>
              </a:spcAft>
              <a:buNone/>
            </a:pPr>
            <a:r>
              <a:rPr lang="fr" sz="1300" b="1"/>
              <a:t>Illustration : </a:t>
            </a:r>
            <a:r>
              <a:rPr lang="fr" sz="1300" b="1" i="1">
                <a:solidFill>
                  <a:schemeClr val="dk2"/>
                </a:solidFill>
              </a:rPr>
              <a:t>matrice de positionnement des parties prenantes, Projet de promotion de la Santé et des Droits Sexuels et Reproductifs au Bénin, ONG ABMS-ABPF-CARE Bénin/Togo</a:t>
            </a:r>
            <a:endParaRPr sz="1300" b="1" i="1">
              <a:solidFill>
                <a:schemeClr val="dk2"/>
              </a:solidFill>
            </a:endParaRPr>
          </a:p>
        </p:txBody>
      </p:sp>
      <p:sp>
        <p:nvSpPr>
          <p:cNvPr id="569" name="Google Shape;569;p45"/>
          <p:cNvSpPr txBox="1"/>
          <p:nvPr/>
        </p:nvSpPr>
        <p:spPr>
          <a:xfrm rot="-5400000">
            <a:off x="1254000" y="1701775"/>
            <a:ext cx="866700" cy="3693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fr" sz="1200">
                <a:solidFill>
                  <a:schemeClr val="dk1"/>
                </a:solidFill>
                <a:latin typeface="Source Sans Pro"/>
                <a:ea typeface="Source Sans Pro"/>
                <a:cs typeface="Source Sans Pro"/>
                <a:sym typeface="Source Sans Pro"/>
              </a:rPr>
              <a:t>Élevée</a:t>
            </a:r>
            <a:endParaRPr sz="1200">
              <a:solidFill>
                <a:schemeClr val="dk1"/>
              </a:solidFill>
              <a:latin typeface="Source Sans Pro"/>
              <a:ea typeface="Source Sans Pro"/>
              <a:cs typeface="Source Sans Pro"/>
              <a:sym typeface="Source Sans Pro"/>
            </a:endParaRPr>
          </a:p>
        </p:txBody>
      </p:sp>
      <p:sp>
        <p:nvSpPr>
          <p:cNvPr id="570" name="Google Shape;570;p45"/>
          <p:cNvSpPr txBox="1"/>
          <p:nvPr/>
        </p:nvSpPr>
        <p:spPr>
          <a:xfrm>
            <a:off x="7485300" y="4516200"/>
            <a:ext cx="866700" cy="3693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fr" sz="1200">
                <a:solidFill>
                  <a:schemeClr val="dk1"/>
                </a:solidFill>
                <a:latin typeface="Source Sans Pro"/>
                <a:ea typeface="Source Sans Pro"/>
                <a:cs typeface="Source Sans Pro"/>
                <a:sym typeface="Source Sans Pro"/>
              </a:rPr>
              <a:t>Élevée</a:t>
            </a:r>
            <a:endParaRPr sz="1200">
              <a:solidFill>
                <a:schemeClr val="dk1"/>
              </a:solidFill>
              <a:latin typeface="Source Sans Pro"/>
              <a:ea typeface="Source Sans Pro"/>
              <a:cs typeface="Source Sans Pro"/>
              <a:sym typeface="Source Sans Pro"/>
            </a:endParaRPr>
          </a:p>
        </p:txBody>
      </p:sp>
      <p:sp>
        <p:nvSpPr>
          <p:cNvPr id="571" name="Google Shape;571;p45"/>
          <p:cNvSpPr txBox="1"/>
          <p:nvPr/>
        </p:nvSpPr>
        <p:spPr>
          <a:xfrm>
            <a:off x="1440450" y="4513075"/>
            <a:ext cx="8667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fr" sz="1200">
                <a:solidFill>
                  <a:schemeClr val="dk1"/>
                </a:solidFill>
                <a:latin typeface="Source Sans Pro"/>
                <a:ea typeface="Source Sans Pro"/>
                <a:cs typeface="Source Sans Pro"/>
                <a:sym typeface="Source Sans Pro"/>
              </a:rPr>
              <a:t>Faible</a:t>
            </a:r>
            <a:endParaRPr sz="1200">
              <a:solidFill>
                <a:schemeClr val="dk1"/>
              </a:solidFill>
              <a:latin typeface="Source Sans Pro"/>
              <a:ea typeface="Source Sans Pro"/>
              <a:cs typeface="Source Sans Pro"/>
              <a:sym typeface="Source Sans Pro"/>
            </a:endParaRPr>
          </a:p>
        </p:txBody>
      </p:sp>
      <p:sp>
        <p:nvSpPr>
          <p:cNvPr id="572" name="Google Shape;572;p45"/>
          <p:cNvSpPr txBox="1"/>
          <p:nvPr/>
        </p:nvSpPr>
        <p:spPr>
          <a:xfrm>
            <a:off x="4573800" y="4513075"/>
            <a:ext cx="13986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fr" sz="1200" b="1">
                <a:solidFill>
                  <a:schemeClr val="accent1"/>
                </a:solidFill>
                <a:latin typeface="Source Sans Pro"/>
                <a:ea typeface="Source Sans Pro"/>
                <a:cs typeface="Source Sans Pro"/>
                <a:sym typeface="Source Sans Pro"/>
              </a:rPr>
              <a:t>Influence</a:t>
            </a:r>
            <a:endParaRPr sz="1200" b="1">
              <a:solidFill>
                <a:schemeClr val="accent1"/>
              </a:solidFill>
              <a:latin typeface="Source Sans Pro"/>
              <a:ea typeface="Source Sans Pro"/>
              <a:cs typeface="Source Sans Pro"/>
              <a:sym typeface="Source Sans Pro"/>
            </a:endParaRPr>
          </a:p>
        </p:txBody>
      </p:sp>
      <p:sp>
        <p:nvSpPr>
          <p:cNvPr id="573" name="Google Shape;573;p45"/>
          <p:cNvSpPr txBox="1"/>
          <p:nvPr/>
        </p:nvSpPr>
        <p:spPr>
          <a:xfrm rot="-5400000">
            <a:off x="988050" y="2798413"/>
            <a:ext cx="13986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fr" sz="1200" b="1">
                <a:solidFill>
                  <a:schemeClr val="accent1"/>
                </a:solidFill>
                <a:latin typeface="Source Sans Pro"/>
                <a:ea typeface="Source Sans Pro"/>
                <a:cs typeface="Source Sans Pro"/>
                <a:sym typeface="Source Sans Pro"/>
              </a:rPr>
              <a:t>Importance</a:t>
            </a:r>
            <a:endParaRPr sz="1200" b="1">
              <a:solidFill>
                <a:schemeClr val="accent1"/>
              </a:solidFill>
              <a:latin typeface="Source Sans Pro"/>
              <a:ea typeface="Source Sans Pro"/>
              <a:cs typeface="Source Sans Pro"/>
              <a:sym typeface="Source Sans Pro"/>
            </a:endParaRPr>
          </a:p>
        </p:txBody>
      </p:sp>
      <p:cxnSp>
        <p:nvCxnSpPr>
          <p:cNvPr id="574" name="Google Shape;574;p45"/>
          <p:cNvCxnSpPr/>
          <p:nvPr/>
        </p:nvCxnSpPr>
        <p:spPr>
          <a:xfrm>
            <a:off x="1872000" y="1453063"/>
            <a:ext cx="3600" cy="3060000"/>
          </a:xfrm>
          <a:prstGeom prst="straightConnector1">
            <a:avLst/>
          </a:prstGeom>
          <a:noFill/>
          <a:ln w="9525" cap="flat" cmpd="sng">
            <a:solidFill>
              <a:schemeClr val="accent3"/>
            </a:solidFill>
            <a:prstDash val="solid"/>
            <a:round/>
            <a:headEnd type="triangle" w="med" len="med"/>
            <a:tailEnd type="none" w="med" len="med"/>
          </a:ln>
        </p:spPr>
      </p:cxnSp>
      <p:cxnSp>
        <p:nvCxnSpPr>
          <p:cNvPr id="575" name="Google Shape;575;p45"/>
          <p:cNvCxnSpPr/>
          <p:nvPr/>
        </p:nvCxnSpPr>
        <p:spPr>
          <a:xfrm rot="5400000">
            <a:off x="5110200" y="1278000"/>
            <a:ext cx="3600" cy="6480000"/>
          </a:xfrm>
          <a:prstGeom prst="straightConnector1">
            <a:avLst/>
          </a:prstGeom>
          <a:noFill/>
          <a:ln w="9525" cap="flat" cmpd="sng">
            <a:solidFill>
              <a:schemeClr val="accent3"/>
            </a:solidFill>
            <a:prstDash val="solid"/>
            <a:round/>
            <a:headEnd type="triangle" w="med" len="med"/>
            <a:tailEnd type="none" w="med" len="med"/>
          </a:ln>
        </p:spPr>
      </p:cxnSp>
      <p:cxnSp>
        <p:nvCxnSpPr>
          <p:cNvPr id="576" name="Google Shape;576;p45"/>
          <p:cNvCxnSpPr/>
          <p:nvPr/>
        </p:nvCxnSpPr>
        <p:spPr>
          <a:xfrm>
            <a:off x="5271300" y="1453063"/>
            <a:ext cx="3600" cy="3060000"/>
          </a:xfrm>
          <a:prstGeom prst="straightConnector1">
            <a:avLst/>
          </a:prstGeom>
          <a:noFill/>
          <a:ln w="9525" cap="flat" cmpd="sng">
            <a:solidFill>
              <a:schemeClr val="accent3"/>
            </a:solidFill>
            <a:prstDash val="solid"/>
            <a:round/>
            <a:headEnd type="triangle" w="med" len="med"/>
            <a:tailEnd type="none" w="med" len="med"/>
          </a:ln>
        </p:spPr>
      </p:cxnSp>
      <p:cxnSp>
        <p:nvCxnSpPr>
          <p:cNvPr id="577" name="Google Shape;577;p45"/>
          <p:cNvCxnSpPr/>
          <p:nvPr/>
        </p:nvCxnSpPr>
        <p:spPr>
          <a:xfrm>
            <a:off x="8352000" y="1453063"/>
            <a:ext cx="3600" cy="3060000"/>
          </a:xfrm>
          <a:prstGeom prst="straightConnector1">
            <a:avLst/>
          </a:prstGeom>
          <a:noFill/>
          <a:ln w="9525" cap="flat" cmpd="sng">
            <a:solidFill>
              <a:schemeClr val="accent3"/>
            </a:solidFill>
            <a:prstDash val="solid"/>
            <a:round/>
            <a:headEnd type="triangle" w="med" len="med"/>
            <a:tailEnd type="none" w="med" len="med"/>
          </a:ln>
        </p:spPr>
      </p:cxnSp>
      <p:cxnSp>
        <p:nvCxnSpPr>
          <p:cNvPr id="578" name="Google Shape;578;p45"/>
          <p:cNvCxnSpPr/>
          <p:nvPr/>
        </p:nvCxnSpPr>
        <p:spPr>
          <a:xfrm rot="5400000">
            <a:off x="5110200" y="-256925"/>
            <a:ext cx="3600" cy="6480000"/>
          </a:xfrm>
          <a:prstGeom prst="straightConnector1">
            <a:avLst/>
          </a:prstGeom>
          <a:noFill/>
          <a:ln w="9525" cap="flat" cmpd="sng">
            <a:solidFill>
              <a:schemeClr val="accent3"/>
            </a:solidFill>
            <a:prstDash val="solid"/>
            <a:round/>
            <a:headEnd type="triangle" w="med" len="med"/>
            <a:tailEnd type="none" w="med" len="med"/>
          </a:ln>
        </p:spPr>
      </p:cxn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82"/>
        <p:cNvGrpSpPr/>
        <p:nvPr/>
      </p:nvGrpSpPr>
      <p:grpSpPr>
        <a:xfrm>
          <a:off x="0" y="0"/>
          <a:ext cx="0" cy="0"/>
          <a:chOff x="0" y="0"/>
          <a:chExt cx="0" cy="0"/>
        </a:xfrm>
      </p:grpSpPr>
      <p:sp>
        <p:nvSpPr>
          <p:cNvPr id="583" name="Google Shape;583;p46"/>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5"/>
            </a:pPr>
            <a:r>
              <a:rPr lang="fr"/>
              <a:t>Le diagramme de venn</a:t>
            </a:r>
            <a:endParaRPr/>
          </a:p>
        </p:txBody>
      </p:sp>
      <p:sp>
        <p:nvSpPr>
          <p:cNvPr id="584" name="Google Shape;584;p46"/>
          <p:cNvSpPr txBox="1">
            <a:spLocks noGrp="1"/>
          </p:cNvSpPr>
          <p:nvPr>
            <p:ph type="body" idx="2"/>
          </p:nvPr>
        </p:nvSpPr>
        <p:spPr>
          <a:xfrm>
            <a:off x="844425" y="1359600"/>
            <a:ext cx="3794700" cy="15201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En résumé</a:t>
            </a:r>
            <a:endParaRPr sz="1300" b="1"/>
          </a:p>
          <a:p>
            <a:pPr marL="0" lvl="0" indent="0" algn="l" rtl="0">
              <a:spcBef>
                <a:spcPts val="600"/>
              </a:spcBef>
              <a:spcAft>
                <a:spcPts val="0"/>
              </a:spcAft>
              <a:buNone/>
            </a:pPr>
            <a:r>
              <a:rPr lang="fr" sz="1300"/>
              <a:t>Le diagramme de Venn communément appelé diagramme logique est un diagramme basé sur la théorie des ensembles. Par des cercles ou d'autres formes entrecroisées, il illustre le rôle des acteurs au sein d’un territoire et leurs interactions.</a:t>
            </a:r>
            <a:endParaRPr sz="1300"/>
          </a:p>
          <a:p>
            <a:pPr marL="0" lvl="0" indent="0" algn="l" rtl="0">
              <a:spcBef>
                <a:spcPts val="600"/>
              </a:spcBef>
              <a:spcAft>
                <a:spcPts val="0"/>
              </a:spcAft>
              <a:buNone/>
            </a:pPr>
            <a:endParaRPr sz="1300"/>
          </a:p>
          <a:p>
            <a:pPr marL="0" lvl="0" indent="0" algn="l" rtl="0">
              <a:spcBef>
                <a:spcPts val="600"/>
              </a:spcBef>
              <a:spcAft>
                <a:spcPts val="0"/>
              </a:spcAft>
              <a:buNone/>
            </a:pPr>
            <a:endParaRPr sz="1300"/>
          </a:p>
        </p:txBody>
      </p:sp>
      <p:sp>
        <p:nvSpPr>
          <p:cNvPr id="585" name="Google Shape;585;p46"/>
          <p:cNvSpPr txBox="1">
            <a:spLocks noGrp="1"/>
          </p:cNvSpPr>
          <p:nvPr>
            <p:ph type="body" idx="2"/>
          </p:nvPr>
        </p:nvSpPr>
        <p:spPr>
          <a:xfrm>
            <a:off x="4866325" y="2879775"/>
            <a:ext cx="3868500" cy="1973700"/>
          </a:xfrm>
          <a:prstGeom prst="rect">
            <a:avLst/>
          </a:prstGeom>
        </p:spPr>
        <p:txBody>
          <a:bodyPr spcFirstLastPara="1" wrap="square" lIns="91425" tIns="91425" rIns="91425" bIns="91425" anchor="t" anchorCtr="0">
            <a:noAutofit/>
          </a:bodyPr>
          <a:lstStyle/>
          <a:p>
            <a:pPr marL="360000" lvl="0" indent="-311150" algn="l" rtl="0">
              <a:spcBef>
                <a:spcPts val="600"/>
              </a:spcBef>
              <a:spcAft>
                <a:spcPts val="0"/>
              </a:spcAft>
              <a:buSzPts val="1300"/>
              <a:buChar char="-"/>
            </a:pPr>
            <a:r>
              <a:rPr lang="fr" sz="1300"/>
              <a:t>De repérer si des acteurs sont absents alors qu’ils auraient un rôle à jouer (organisations féminines, coopératives...),</a:t>
            </a:r>
            <a:endParaRPr sz="1300"/>
          </a:p>
          <a:p>
            <a:pPr marL="360000" lvl="0" indent="-311150" algn="l" rtl="0">
              <a:spcBef>
                <a:spcPts val="0"/>
              </a:spcBef>
              <a:spcAft>
                <a:spcPts val="0"/>
              </a:spcAft>
              <a:buSzPts val="1300"/>
              <a:buChar char="-"/>
            </a:pPr>
            <a:r>
              <a:rPr lang="fr" sz="1300"/>
              <a:t>De voir si le groupe est satisfait ou non de l’action de tel ou tel acteur,</a:t>
            </a:r>
            <a:endParaRPr sz="1300"/>
          </a:p>
          <a:p>
            <a:pPr marL="360000" lvl="0" indent="-311150" algn="l" rtl="0">
              <a:spcBef>
                <a:spcPts val="0"/>
              </a:spcBef>
              <a:spcAft>
                <a:spcPts val="0"/>
              </a:spcAft>
              <a:buSzPts val="1300"/>
              <a:buChar char="-"/>
            </a:pPr>
            <a:r>
              <a:rPr lang="fr" sz="1300"/>
              <a:t>De discuter des changements possibles (implication plus importante de tel ou tel acteur, résolution d’un conflit entre certains acteurs...).</a:t>
            </a:r>
            <a:endParaRPr sz="1300"/>
          </a:p>
        </p:txBody>
      </p:sp>
      <p:sp>
        <p:nvSpPr>
          <p:cNvPr id="586" name="Google Shape;586;p46"/>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34</a:t>
            </a:fld>
            <a:endParaRPr/>
          </a:p>
        </p:txBody>
      </p:sp>
      <p:sp>
        <p:nvSpPr>
          <p:cNvPr id="587" name="Google Shape;587;p46"/>
          <p:cNvSpPr txBox="1">
            <a:spLocks noGrp="1"/>
          </p:cNvSpPr>
          <p:nvPr>
            <p:ph type="body" idx="2"/>
          </p:nvPr>
        </p:nvSpPr>
        <p:spPr>
          <a:xfrm>
            <a:off x="844425" y="2879700"/>
            <a:ext cx="3629100" cy="19737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Avantages &amp; précautions à prendre</a:t>
            </a:r>
            <a:endParaRPr sz="1300"/>
          </a:p>
          <a:p>
            <a:pPr marL="0" lvl="0" indent="0" algn="l" rtl="0">
              <a:spcBef>
                <a:spcPts val="600"/>
              </a:spcBef>
              <a:spcAft>
                <a:spcPts val="0"/>
              </a:spcAft>
              <a:buNone/>
            </a:pPr>
            <a:r>
              <a:rPr lang="fr" sz="1300"/>
              <a:t>Selon l’association Tanmia.ma (2006), dans le cadre du montage de projets, il permet :</a:t>
            </a:r>
            <a:endParaRPr sz="1300"/>
          </a:p>
          <a:p>
            <a:pPr marL="360000" lvl="0" indent="-311150" algn="l" rtl="0">
              <a:spcBef>
                <a:spcPts val="600"/>
              </a:spcBef>
              <a:spcAft>
                <a:spcPts val="0"/>
              </a:spcAft>
              <a:buSzPts val="1300"/>
              <a:buChar char="-"/>
            </a:pPr>
            <a:r>
              <a:rPr lang="fr" sz="1300"/>
              <a:t>De mettre au clair les acteurs ayant une influence sur la prise de décision (hommes, femmes, associations...), </a:t>
            </a:r>
            <a:endParaRPr sz="1300"/>
          </a:p>
          <a:p>
            <a:pPr marL="360000" lvl="0" indent="-311150" algn="l" rtl="0">
              <a:spcBef>
                <a:spcPts val="0"/>
              </a:spcBef>
              <a:spcAft>
                <a:spcPts val="0"/>
              </a:spcAft>
              <a:buSzPts val="1300"/>
              <a:buChar char="-"/>
            </a:pPr>
            <a:r>
              <a:rPr lang="fr" sz="1300"/>
              <a:t>D’identifier les conflits potentiels entre les différents groupes,</a:t>
            </a:r>
            <a:endParaRPr sz="1300"/>
          </a:p>
          <a:p>
            <a:pPr marL="0" lvl="0" indent="0" algn="l" rtl="0">
              <a:spcBef>
                <a:spcPts val="600"/>
              </a:spcBef>
              <a:spcAft>
                <a:spcPts val="0"/>
              </a:spcAft>
              <a:buNone/>
            </a:pPr>
            <a:endParaRPr sz="1300"/>
          </a:p>
          <a:p>
            <a:pPr marL="0" lvl="0" indent="0" algn="l" rtl="0">
              <a:spcBef>
                <a:spcPts val="600"/>
              </a:spcBef>
              <a:spcAft>
                <a:spcPts val="0"/>
              </a:spcAft>
              <a:buClr>
                <a:schemeClr val="dk1"/>
              </a:buClr>
              <a:buSzPts val="1100"/>
              <a:buFont typeface="Arial"/>
              <a:buNone/>
            </a:pPr>
            <a:endParaRPr sz="1300"/>
          </a:p>
          <a:p>
            <a:pPr marL="0" lvl="0" indent="0" algn="l" rtl="0">
              <a:spcBef>
                <a:spcPts val="600"/>
              </a:spcBef>
              <a:spcAft>
                <a:spcPts val="0"/>
              </a:spcAft>
              <a:buNone/>
            </a:pPr>
            <a:endParaRPr sz="1300"/>
          </a:p>
        </p:txBody>
      </p:sp>
      <p:sp>
        <p:nvSpPr>
          <p:cNvPr id="588" name="Google Shape;588;p46"/>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34</a:t>
            </a:fld>
            <a:endParaRPr/>
          </a:p>
        </p:txBody>
      </p:sp>
      <p:pic>
        <p:nvPicPr>
          <p:cNvPr id="589" name="Google Shape;589;p46"/>
          <p:cNvPicPr preferRelativeResize="0"/>
          <p:nvPr/>
        </p:nvPicPr>
        <p:blipFill>
          <a:blip r:embed="rId3">
            <a:alphaModFix/>
          </a:blip>
          <a:stretch>
            <a:fillRect/>
          </a:stretch>
        </p:blipFill>
        <p:spPr>
          <a:xfrm>
            <a:off x="5588925" y="152400"/>
            <a:ext cx="2574975" cy="2574975"/>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93"/>
        <p:cNvGrpSpPr/>
        <p:nvPr/>
      </p:nvGrpSpPr>
      <p:grpSpPr>
        <a:xfrm>
          <a:off x="0" y="0"/>
          <a:ext cx="0" cy="0"/>
          <a:chOff x="0" y="0"/>
          <a:chExt cx="0" cy="0"/>
        </a:xfrm>
      </p:grpSpPr>
      <p:sp>
        <p:nvSpPr>
          <p:cNvPr id="594" name="Google Shape;594;p47"/>
          <p:cNvSpPr txBox="1">
            <a:spLocks noGrp="1"/>
          </p:cNvSpPr>
          <p:nvPr>
            <p:ph type="body" idx="2"/>
          </p:nvPr>
        </p:nvSpPr>
        <p:spPr>
          <a:xfrm>
            <a:off x="844425" y="1281000"/>
            <a:ext cx="3432300" cy="34185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Comment l’utiliser ? </a:t>
            </a:r>
            <a:endParaRPr sz="1300"/>
          </a:p>
          <a:p>
            <a:pPr marL="457200" lvl="0" indent="-311150" algn="l" rtl="0">
              <a:spcBef>
                <a:spcPts val="600"/>
              </a:spcBef>
              <a:spcAft>
                <a:spcPts val="0"/>
              </a:spcAft>
              <a:buSzPts val="1300"/>
              <a:buAutoNum type="arabicPeriod"/>
            </a:pPr>
            <a:r>
              <a:rPr lang="fr" sz="1300"/>
              <a:t>L’animateur/trice invite les participants à lister les acteurs (internes ou externes au territoire / quartier) qu’ils estiment être importants par rapport à la problématique traité.</a:t>
            </a:r>
            <a:endParaRPr sz="1300"/>
          </a:p>
          <a:p>
            <a:pPr marL="457200" lvl="0" indent="-311150" algn="l" rtl="0">
              <a:spcBef>
                <a:spcPts val="600"/>
              </a:spcBef>
              <a:spcAft>
                <a:spcPts val="600"/>
              </a:spcAft>
              <a:buSzPts val="1300"/>
              <a:buAutoNum type="arabicPeriod"/>
            </a:pPr>
            <a:r>
              <a:rPr lang="fr" sz="1300"/>
              <a:t>Les participant.e.s discutent le degré d’importance de chacun de ces acteurs et font le choix, en fonction de leur point de vue, d’un cercle de couleur (petit, moyen ou grand) censé représenter ce degré d’importance. Le nom de chaque acteur est indiqué sur le cercle. La taille du cercle indique alors le poids de l’acteur dans la communauté.</a:t>
            </a:r>
            <a:endParaRPr sz="1300"/>
          </a:p>
        </p:txBody>
      </p:sp>
      <p:sp>
        <p:nvSpPr>
          <p:cNvPr id="595" name="Google Shape;595;p47"/>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35</a:t>
            </a:fld>
            <a:endParaRPr/>
          </a:p>
        </p:txBody>
      </p:sp>
      <p:sp>
        <p:nvSpPr>
          <p:cNvPr id="596" name="Google Shape;596;p47"/>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35</a:t>
            </a:fld>
            <a:endParaRPr/>
          </a:p>
        </p:txBody>
      </p:sp>
      <p:sp>
        <p:nvSpPr>
          <p:cNvPr id="597" name="Google Shape;597;p47"/>
          <p:cNvSpPr/>
          <p:nvPr/>
        </p:nvSpPr>
        <p:spPr>
          <a:xfrm>
            <a:off x="5781750" y="309300"/>
            <a:ext cx="1080000" cy="1080000"/>
          </a:xfrm>
          <a:prstGeom prst="ellipse">
            <a:avLst/>
          </a:prstGeom>
          <a:solidFill>
            <a:srgbClr val="AC0C5C">
              <a:alpha val="42160"/>
            </a:srgbClr>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8" name="Google Shape;598;p47"/>
          <p:cNvSpPr/>
          <p:nvPr/>
        </p:nvSpPr>
        <p:spPr>
          <a:xfrm>
            <a:off x="6392425" y="1216225"/>
            <a:ext cx="1080000" cy="1080000"/>
          </a:xfrm>
          <a:prstGeom prst="ellipse">
            <a:avLst/>
          </a:prstGeom>
          <a:solidFill>
            <a:srgbClr val="FF7154">
              <a:alpha val="35680"/>
            </a:srgbClr>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9" name="Google Shape;599;p47"/>
          <p:cNvSpPr/>
          <p:nvPr/>
        </p:nvSpPr>
        <p:spPr>
          <a:xfrm>
            <a:off x="7066900" y="201000"/>
            <a:ext cx="1080000" cy="1080000"/>
          </a:xfrm>
          <a:prstGeom prst="ellipse">
            <a:avLst/>
          </a:prstGeom>
          <a:solidFill>
            <a:srgbClr val="FAC12B">
              <a:alpha val="26490"/>
            </a:srgbClr>
          </a:solidFill>
          <a:ln w="9525"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 name="Google Shape;600;p47"/>
          <p:cNvSpPr txBox="1"/>
          <p:nvPr/>
        </p:nvSpPr>
        <p:spPr>
          <a:xfrm>
            <a:off x="4427125" y="2360700"/>
            <a:ext cx="4491900" cy="2308800"/>
          </a:xfrm>
          <a:prstGeom prst="rect">
            <a:avLst/>
          </a:prstGeom>
          <a:noFill/>
          <a:ln>
            <a:noFill/>
          </a:ln>
        </p:spPr>
        <p:txBody>
          <a:bodyPr spcFirstLastPara="1" wrap="square" lIns="91425" tIns="91425" rIns="91425" bIns="91425" anchor="t" anchorCtr="0">
            <a:spAutoFit/>
          </a:bodyPr>
          <a:lstStyle/>
          <a:p>
            <a:pPr marL="457200" lvl="0" indent="-311150" algn="l" rtl="0">
              <a:spcBef>
                <a:spcPts val="600"/>
              </a:spcBef>
              <a:spcAft>
                <a:spcPts val="0"/>
              </a:spcAft>
              <a:buClr>
                <a:schemeClr val="dk1"/>
              </a:buClr>
              <a:buSzPts val="1300"/>
              <a:buFont typeface="Source Sans Pro"/>
              <a:buAutoNum type="arabicPeriod" startAt="3"/>
            </a:pPr>
            <a:r>
              <a:rPr lang="fr" sz="1300">
                <a:solidFill>
                  <a:schemeClr val="dk1"/>
                </a:solidFill>
                <a:latin typeface="Source Sans Pro"/>
                <a:ea typeface="Source Sans Pro"/>
                <a:cs typeface="Source Sans Pro"/>
                <a:sym typeface="Source Sans Pro"/>
              </a:rPr>
              <a:t>Les participants indiquent les groupements, associations, institutions qui travaillent ensemble ou encore ceux ayant des membres dans plusieurs de ces entités. Tous les cercles sont placés à l’intérieur d’un grand cercle qui représente le territoire (quartier) selon les critères suivants :</a:t>
            </a:r>
            <a:endParaRPr sz="1300">
              <a:solidFill>
                <a:schemeClr val="dk1"/>
              </a:solidFill>
              <a:latin typeface="Source Sans Pro"/>
              <a:ea typeface="Source Sans Pro"/>
              <a:cs typeface="Source Sans Pro"/>
              <a:sym typeface="Source Sans Pro"/>
            </a:endParaRPr>
          </a:p>
          <a:p>
            <a:pPr marL="914400" lvl="1" indent="-298450" algn="l" rtl="0">
              <a:spcBef>
                <a:spcPts val="600"/>
              </a:spcBef>
              <a:spcAft>
                <a:spcPts val="0"/>
              </a:spcAft>
              <a:buClr>
                <a:schemeClr val="dk1"/>
              </a:buClr>
              <a:buSzPts val="1100"/>
              <a:buFont typeface="Source Sans Pro"/>
              <a:buAutoNum type="alphaLcPeriod"/>
            </a:pPr>
            <a:r>
              <a:rPr lang="fr" sz="1100">
                <a:solidFill>
                  <a:schemeClr val="dk1"/>
                </a:solidFill>
                <a:latin typeface="Source Sans Pro"/>
                <a:ea typeface="Source Sans Pro"/>
                <a:cs typeface="Source Sans Pro"/>
                <a:sym typeface="Source Sans Pro"/>
              </a:rPr>
              <a:t>Cercles séparés = pas de contact entre les entités ;</a:t>
            </a:r>
            <a:endParaRPr sz="1100">
              <a:solidFill>
                <a:schemeClr val="dk1"/>
              </a:solidFill>
              <a:latin typeface="Source Sans Pro"/>
              <a:ea typeface="Source Sans Pro"/>
              <a:cs typeface="Source Sans Pro"/>
              <a:sym typeface="Source Sans Pro"/>
            </a:endParaRPr>
          </a:p>
          <a:p>
            <a:pPr marL="914400" lvl="1" indent="-298450" algn="l" rtl="0">
              <a:spcBef>
                <a:spcPts val="0"/>
              </a:spcBef>
              <a:spcAft>
                <a:spcPts val="0"/>
              </a:spcAft>
              <a:buClr>
                <a:schemeClr val="dk1"/>
              </a:buClr>
              <a:buSzPts val="1100"/>
              <a:buFont typeface="Source Sans Pro"/>
              <a:buAutoNum type="alphaLcPeriod"/>
            </a:pPr>
            <a:r>
              <a:rPr lang="fr" sz="1100">
                <a:solidFill>
                  <a:schemeClr val="dk1"/>
                </a:solidFill>
                <a:latin typeface="Source Sans Pro"/>
                <a:ea typeface="Source Sans Pro"/>
                <a:cs typeface="Source Sans Pro"/>
                <a:sym typeface="Source Sans Pro"/>
              </a:rPr>
              <a:t>Cercles se touchant = échange d’informations entre les entités ;</a:t>
            </a:r>
            <a:endParaRPr sz="1100">
              <a:solidFill>
                <a:schemeClr val="dk1"/>
              </a:solidFill>
              <a:latin typeface="Source Sans Pro"/>
              <a:ea typeface="Source Sans Pro"/>
              <a:cs typeface="Source Sans Pro"/>
              <a:sym typeface="Source Sans Pro"/>
            </a:endParaRPr>
          </a:p>
          <a:p>
            <a:pPr marL="914400" lvl="1" indent="-298450" algn="l" rtl="0">
              <a:spcBef>
                <a:spcPts val="0"/>
              </a:spcBef>
              <a:spcAft>
                <a:spcPts val="0"/>
              </a:spcAft>
              <a:buClr>
                <a:schemeClr val="dk1"/>
              </a:buClr>
              <a:buSzPts val="1100"/>
              <a:buFont typeface="Source Sans Pro"/>
              <a:buAutoNum type="alphaLcPeriod"/>
            </a:pPr>
            <a:r>
              <a:rPr lang="fr" sz="1100">
                <a:solidFill>
                  <a:schemeClr val="dk1"/>
                </a:solidFill>
                <a:latin typeface="Source Sans Pro"/>
                <a:ea typeface="Source Sans Pro"/>
                <a:cs typeface="Source Sans Pro"/>
                <a:sym typeface="Source Sans Pro"/>
              </a:rPr>
              <a:t>Cercles légèrement superposés = légère coopération ;</a:t>
            </a:r>
            <a:endParaRPr sz="1100">
              <a:solidFill>
                <a:schemeClr val="dk1"/>
              </a:solidFill>
              <a:latin typeface="Source Sans Pro"/>
              <a:ea typeface="Source Sans Pro"/>
              <a:cs typeface="Source Sans Pro"/>
              <a:sym typeface="Source Sans Pro"/>
            </a:endParaRPr>
          </a:p>
          <a:p>
            <a:pPr marL="914400" lvl="1" indent="-298450" algn="l" rtl="0">
              <a:spcBef>
                <a:spcPts val="0"/>
              </a:spcBef>
              <a:spcAft>
                <a:spcPts val="0"/>
              </a:spcAft>
              <a:buClr>
                <a:schemeClr val="dk1"/>
              </a:buClr>
              <a:buSzPts val="1100"/>
              <a:buFont typeface="Source Sans Pro"/>
              <a:buAutoNum type="alphaLcPeriod"/>
            </a:pPr>
            <a:r>
              <a:rPr lang="fr" sz="1100">
                <a:solidFill>
                  <a:schemeClr val="dk1"/>
                </a:solidFill>
                <a:latin typeface="Source Sans Pro"/>
                <a:ea typeface="Source Sans Pro"/>
                <a:cs typeface="Source Sans Pro"/>
                <a:sym typeface="Source Sans Pro"/>
              </a:rPr>
              <a:t>Cercles complètement superposés = forte coopération.</a:t>
            </a:r>
            <a:endParaRPr sz="1100">
              <a:solidFill>
                <a:schemeClr val="dk1"/>
              </a:solidFill>
              <a:latin typeface="Source Sans Pro"/>
              <a:ea typeface="Source Sans Pro"/>
              <a:cs typeface="Source Sans Pro"/>
              <a:sym typeface="Source Sans Pro"/>
            </a:endParaRPr>
          </a:p>
        </p:txBody>
      </p:sp>
      <p:sp>
        <p:nvSpPr>
          <p:cNvPr id="601" name="Google Shape;601;p47"/>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5"/>
            </a:pPr>
            <a:r>
              <a:rPr lang="fr"/>
              <a:t>Le diagramme de venn</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05"/>
        <p:cNvGrpSpPr/>
        <p:nvPr/>
      </p:nvGrpSpPr>
      <p:grpSpPr>
        <a:xfrm>
          <a:off x="0" y="0"/>
          <a:ext cx="0" cy="0"/>
          <a:chOff x="0" y="0"/>
          <a:chExt cx="0" cy="0"/>
        </a:xfrm>
      </p:grpSpPr>
      <p:sp>
        <p:nvSpPr>
          <p:cNvPr id="606" name="Google Shape;606;p48"/>
          <p:cNvSpPr txBox="1">
            <a:spLocks noGrp="1"/>
          </p:cNvSpPr>
          <p:nvPr>
            <p:ph type="body" idx="1"/>
          </p:nvPr>
        </p:nvSpPr>
        <p:spPr>
          <a:xfrm>
            <a:off x="844425" y="1206000"/>
            <a:ext cx="3842700" cy="33216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a:t>La détermination des rapports existants entre les parties prenantes, les institutions locales et celles situées à des niveaux intermédiaires et macro, permet de définir des stratégies d’engagement de ces derniers dans le projet.</a:t>
            </a:r>
            <a:endParaRPr sz="1300"/>
          </a:p>
          <a:p>
            <a:pPr marL="0" lvl="0" indent="0" algn="l" rtl="0">
              <a:spcBef>
                <a:spcPts val="600"/>
              </a:spcBef>
              <a:spcAft>
                <a:spcPts val="0"/>
              </a:spcAft>
              <a:buNone/>
            </a:pPr>
            <a:r>
              <a:rPr lang="fr" sz="1300"/>
              <a:t>Pour les PP représentées par des cercles séparés (pas de contact entre eux), il est important de définir les modalités d’implication dans le projet en veillant aux raisons initiales d’inexistence de liens entre eux.</a:t>
            </a:r>
            <a:endParaRPr sz="1300"/>
          </a:p>
          <a:p>
            <a:pPr marL="0" lvl="0" indent="0" algn="l" rtl="0">
              <a:spcBef>
                <a:spcPts val="600"/>
              </a:spcBef>
              <a:spcAft>
                <a:spcPts val="0"/>
              </a:spcAft>
              <a:buNone/>
            </a:pPr>
            <a:r>
              <a:rPr lang="fr" sz="1300"/>
              <a:t>Pour les PP représentées par des cercles se touchant (échange d’informations entre les entités), il reste utile de déterminer la nature des informations échangées ainsi que la finalité de cette coopération. Cela permettra de définir les axes de collaboration avec ces entités dans le cadre du projet en montage.</a:t>
            </a:r>
            <a:endParaRPr sz="1300"/>
          </a:p>
        </p:txBody>
      </p:sp>
      <p:sp>
        <p:nvSpPr>
          <p:cNvPr id="607" name="Google Shape;607;p48"/>
          <p:cNvSpPr txBox="1">
            <a:spLocks noGrp="1"/>
          </p:cNvSpPr>
          <p:nvPr>
            <p:ph type="body" idx="2"/>
          </p:nvPr>
        </p:nvSpPr>
        <p:spPr>
          <a:xfrm>
            <a:off x="4918575" y="1206000"/>
            <a:ext cx="3978600" cy="33216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a:t>Pour les PP représentées par des cercles légèrement superposés (légère coopération) et celles représentées par des cercles complètement superposés (forte coopération), il est aussi important de déterminer la nature de la coopération pour délimiter l’implication de ces entités dans le projet.</a:t>
            </a:r>
            <a:endParaRPr sz="1300"/>
          </a:p>
          <a:p>
            <a:pPr marL="0" lvl="0" indent="0" algn="l" rtl="0">
              <a:spcBef>
                <a:spcPts val="600"/>
              </a:spcBef>
              <a:spcAft>
                <a:spcPts val="0"/>
              </a:spcAft>
              <a:buNone/>
            </a:pPr>
            <a:r>
              <a:rPr lang="fr" sz="1300"/>
              <a:t>Par ailleurs, cet exercice met en évidence les perceptions locales concernant l'importance et l'influence relatives des institutions locales par rapport aux institutions externes. Cela démontre s'il est nécessaire de créer de nouvelles entités ou synergies dans une communauté s'il n’en existe pas déjà.</a:t>
            </a:r>
            <a:endParaRPr sz="1300"/>
          </a:p>
          <a:p>
            <a:pPr marL="0" lvl="0" indent="0" algn="l" rtl="0">
              <a:spcBef>
                <a:spcPts val="600"/>
              </a:spcBef>
              <a:spcAft>
                <a:spcPts val="0"/>
              </a:spcAft>
              <a:buNone/>
            </a:pPr>
            <a:r>
              <a:rPr lang="fr" sz="1300"/>
              <a:t>Enfin, le diagramme complété doit servir à orienter les discussions en analysant les forces et les faiblesses des diverses institutions et leurs contributions (ou contraintes) au développement de la communauté.</a:t>
            </a:r>
            <a:endParaRPr sz="1300"/>
          </a:p>
          <a:p>
            <a:pPr marL="0" lvl="0" indent="0" algn="l" rtl="0">
              <a:spcBef>
                <a:spcPts val="600"/>
              </a:spcBef>
              <a:spcAft>
                <a:spcPts val="0"/>
              </a:spcAft>
              <a:buNone/>
            </a:pPr>
            <a:endParaRPr sz="1300"/>
          </a:p>
          <a:p>
            <a:pPr marL="0" lvl="0" indent="0" algn="l" rtl="0">
              <a:spcBef>
                <a:spcPts val="600"/>
              </a:spcBef>
              <a:spcAft>
                <a:spcPts val="0"/>
              </a:spcAft>
              <a:buNone/>
            </a:pPr>
            <a:endParaRPr sz="1300"/>
          </a:p>
        </p:txBody>
      </p:sp>
      <p:sp>
        <p:nvSpPr>
          <p:cNvPr id="608" name="Google Shape;608;p48"/>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36</a:t>
            </a:fld>
            <a:endParaRPr/>
          </a:p>
        </p:txBody>
      </p:sp>
      <p:sp>
        <p:nvSpPr>
          <p:cNvPr id="609" name="Google Shape;609;p48"/>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36</a:t>
            </a:fld>
            <a:endParaRPr/>
          </a:p>
        </p:txBody>
      </p:sp>
      <p:sp>
        <p:nvSpPr>
          <p:cNvPr id="610" name="Google Shape;610;p48"/>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5"/>
            </a:pPr>
            <a:r>
              <a:rPr lang="fr"/>
              <a:t>Le diagramme de venn</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614"/>
        <p:cNvGrpSpPr/>
        <p:nvPr/>
      </p:nvGrpSpPr>
      <p:grpSpPr>
        <a:xfrm>
          <a:off x="0" y="0"/>
          <a:ext cx="0" cy="0"/>
          <a:chOff x="0" y="0"/>
          <a:chExt cx="0" cy="0"/>
        </a:xfrm>
      </p:grpSpPr>
      <p:sp>
        <p:nvSpPr>
          <p:cNvPr id="615" name="Google Shape;615;p49"/>
          <p:cNvSpPr/>
          <p:nvPr/>
        </p:nvSpPr>
        <p:spPr>
          <a:xfrm>
            <a:off x="4749500" y="515775"/>
            <a:ext cx="4336500" cy="4284000"/>
          </a:xfrm>
          <a:prstGeom prst="ellipse">
            <a:avLst/>
          </a:prstGeom>
          <a:solidFill>
            <a:srgbClr val="AC0C5C">
              <a:alpha val="3780"/>
            </a:srgbClr>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 name="Google Shape;616;p49"/>
          <p:cNvSpPr txBox="1">
            <a:spLocks noGrp="1"/>
          </p:cNvSpPr>
          <p:nvPr>
            <p:ph type="body" idx="2"/>
          </p:nvPr>
        </p:nvSpPr>
        <p:spPr>
          <a:xfrm>
            <a:off x="844425" y="1207200"/>
            <a:ext cx="4005300" cy="2883000"/>
          </a:xfrm>
          <a:prstGeom prst="rect">
            <a:avLst/>
          </a:prstGeom>
        </p:spPr>
        <p:txBody>
          <a:bodyPr spcFirstLastPara="1" wrap="square" lIns="91425" tIns="91425" rIns="90000" bIns="91425" anchor="t" anchorCtr="0">
            <a:noAutofit/>
          </a:bodyPr>
          <a:lstStyle/>
          <a:p>
            <a:pPr marL="0" lvl="0" indent="0" algn="l" rtl="0">
              <a:spcBef>
                <a:spcPts val="600"/>
              </a:spcBef>
              <a:spcAft>
                <a:spcPts val="0"/>
              </a:spcAft>
              <a:buNone/>
            </a:pPr>
            <a:r>
              <a:rPr lang="fr" sz="1300" b="1"/>
              <a:t>Illustration du positionnement des parties prenantes, Projet de soutien à la filière “pêche locale”, par Olivier Farcy</a:t>
            </a:r>
            <a:endParaRPr sz="1300" b="1"/>
          </a:p>
          <a:p>
            <a:pPr marL="0" lvl="0" indent="0" algn="l" rtl="0">
              <a:spcBef>
                <a:spcPts val="600"/>
              </a:spcBef>
              <a:spcAft>
                <a:spcPts val="0"/>
              </a:spcAft>
              <a:buNone/>
            </a:pPr>
            <a:r>
              <a:rPr lang="fr" sz="1300"/>
              <a:t>Diagramme de Diagramme de Venn sur les relations des parties prenantes du point de vue des familles de pêcheurs</a:t>
            </a:r>
            <a:endParaRPr sz="1300"/>
          </a:p>
          <a:p>
            <a:pPr marL="0" lvl="0" indent="0" algn="l" rtl="0">
              <a:spcBef>
                <a:spcPts val="600"/>
              </a:spcBef>
              <a:spcAft>
                <a:spcPts val="0"/>
              </a:spcAft>
              <a:buNone/>
            </a:pPr>
            <a:r>
              <a:rPr lang="fr" sz="1300"/>
              <a:t>Analyse :</a:t>
            </a:r>
            <a:endParaRPr sz="1300"/>
          </a:p>
          <a:p>
            <a:pPr marL="0" lvl="0" indent="0" algn="l" rtl="0">
              <a:spcBef>
                <a:spcPts val="600"/>
              </a:spcBef>
              <a:spcAft>
                <a:spcPts val="0"/>
              </a:spcAft>
              <a:buNone/>
            </a:pPr>
            <a:r>
              <a:rPr lang="fr" sz="1300"/>
              <a:t>L'industrie X est très puissante mais isolée. L'APE est isolée et étroitement alignée sur les intérêts de l'industrie. Les coopératives de pêche représentent les intérêts des pêcheurs et sont en étroite relation avec les détaillants. </a:t>
            </a:r>
            <a:endParaRPr sz="1300"/>
          </a:p>
          <a:p>
            <a:pPr marL="0" lvl="0" indent="0" algn="l" rtl="0">
              <a:spcBef>
                <a:spcPts val="600"/>
              </a:spcBef>
              <a:spcAft>
                <a:spcPts val="0"/>
              </a:spcAft>
              <a:buNone/>
            </a:pPr>
            <a:r>
              <a:rPr lang="fr" sz="1300"/>
              <a:t>Le ministère de la Pêche n'a guère de poids.</a:t>
            </a:r>
            <a:endParaRPr sz="1300"/>
          </a:p>
          <a:p>
            <a:pPr marL="0" lvl="0" indent="0" algn="l" rtl="0">
              <a:spcBef>
                <a:spcPts val="600"/>
              </a:spcBef>
              <a:spcAft>
                <a:spcPts val="0"/>
              </a:spcAft>
              <a:buNone/>
            </a:pPr>
            <a:endParaRPr sz="1300"/>
          </a:p>
        </p:txBody>
      </p:sp>
      <p:sp>
        <p:nvSpPr>
          <p:cNvPr id="617" name="Google Shape;617;p49"/>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37</a:t>
            </a:fld>
            <a:endParaRPr/>
          </a:p>
        </p:txBody>
      </p:sp>
      <p:sp>
        <p:nvSpPr>
          <p:cNvPr id="618" name="Google Shape;618;p49"/>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37</a:t>
            </a:fld>
            <a:endParaRPr/>
          </a:p>
        </p:txBody>
      </p:sp>
      <p:grpSp>
        <p:nvGrpSpPr>
          <p:cNvPr id="619" name="Google Shape;619;p49"/>
          <p:cNvGrpSpPr/>
          <p:nvPr/>
        </p:nvGrpSpPr>
        <p:grpSpPr>
          <a:xfrm>
            <a:off x="7059050" y="1916625"/>
            <a:ext cx="909600" cy="835200"/>
            <a:chOff x="8139475" y="304800"/>
            <a:chExt cx="909600" cy="835200"/>
          </a:xfrm>
        </p:grpSpPr>
        <p:sp>
          <p:nvSpPr>
            <p:cNvPr id="620" name="Google Shape;620;p49"/>
            <p:cNvSpPr/>
            <p:nvPr/>
          </p:nvSpPr>
          <p:spPr>
            <a:xfrm>
              <a:off x="8176675" y="304800"/>
              <a:ext cx="835200" cy="835200"/>
            </a:xfrm>
            <a:prstGeom prst="ellipse">
              <a:avLst/>
            </a:prstGeom>
            <a:solidFill>
              <a:srgbClr val="FF963C">
                <a:alpha val="55140"/>
              </a:srgbClr>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600" b="1">
                <a:solidFill>
                  <a:schemeClr val="dk1"/>
                </a:solidFill>
                <a:latin typeface="Source Sans Pro"/>
                <a:ea typeface="Source Sans Pro"/>
                <a:cs typeface="Source Sans Pro"/>
                <a:sym typeface="Source Sans Pro"/>
              </a:endParaRPr>
            </a:p>
          </p:txBody>
        </p:sp>
        <p:sp>
          <p:nvSpPr>
            <p:cNvPr id="621" name="Google Shape;621;p49"/>
            <p:cNvSpPr txBox="1"/>
            <p:nvPr/>
          </p:nvSpPr>
          <p:spPr>
            <a:xfrm>
              <a:off x="8139475" y="537750"/>
              <a:ext cx="9096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fr" sz="600" b="1">
                  <a:solidFill>
                    <a:schemeClr val="dk1"/>
                  </a:solidFill>
                  <a:latin typeface="Source Sans Pro"/>
                  <a:ea typeface="Source Sans Pro"/>
                  <a:cs typeface="Source Sans Pro"/>
                  <a:sym typeface="Source Sans Pro"/>
                </a:rPr>
                <a:t>Coopératives de pêche</a:t>
              </a:r>
              <a:endParaRPr>
                <a:latin typeface="Source Sans Pro"/>
                <a:ea typeface="Source Sans Pro"/>
                <a:cs typeface="Source Sans Pro"/>
                <a:sym typeface="Source Sans Pro"/>
              </a:endParaRPr>
            </a:p>
          </p:txBody>
        </p:sp>
      </p:grpSp>
      <p:grpSp>
        <p:nvGrpSpPr>
          <p:cNvPr id="622" name="Google Shape;622;p49"/>
          <p:cNvGrpSpPr/>
          <p:nvPr/>
        </p:nvGrpSpPr>
        <p:grpSpPr>
          <a:xfrm>
            <a:off x="7135250" y="2710800"/>
            <a:ext cx="909600" cy="835200"/>
            <a:chOff x="8139475" y="304800"/>
            <a:chExt cx="909600" cy="835200"/>
          </a:xfrm>
        </p:grpSpPr>
        <p:sp>
          <p:nvSpPr>
            <p:cNvPr id="623" name="Google Shape;623;p49"/>
            <p:cNvSpPr/>
            <p:nvPr/>
          </p:nvSpPr>
          <p:spPr>
            <a:xfrm>
              <a:off x="8176675" y="304800"/>
              <a:ext cx="835200" cy="835200"/>
            </a:xfrm>
            <a:prstGeom prst="ellipse">
              <a:avLst/>
            </a:prstGeom>
            <a:solidFill>
              <a:srgbClr val="FF963C">
                <a:alpha val="55140"/>
              </a:srgbClr>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600" b="1">
                <a:solidFill>
                  <a:schemeClr val="dk1"/>
                </a:solidFill>
                <a:latin typeface="Source Sans Pro"/>
                <a:ea typeface="Source Sans Pro"/>
                <a:cs typeface="Source Sans Pro"/>
                <a:sym typeface="Source Sans Pro"/>
              </a:endParaRPr>
            </a:p>
          </p:txBody>
        </p:sp>
        <p:sp>
          <p:nvSpPr>
            <p:cNvPr id="624" name="Google Shape;624;p49"/>
            <p:cNvSpPr txBox="1"/>
            <p:nvPr/>
          </p:nvSpPr>
          <p:spPr>
            <a:xfrm>
              <a:off x="8139475" y="583950"/>
              <a:ext cx="909600" cy="276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fr" sz="600" b="1">
                  <a:solidFill>
                    <a:schemeClr val="dk1"/>
                  </a:solidFill>
                  <a:latin typeface="Source Sans Pro"/>
                  <a:ea typeface="Source Sans Pro"/>
                  <a:cs typeface="Source Sans Pro"/>
                  <a:sym typeface="Source Sans Pro"/>
                </a:rPr>
                <a:t>Détaillants poissons</a:t>
              </a:r>
              <a:endParaRPr sz="600" b="1">
                <a:solidFill>
                  <a:schemeClr val="dk1"/>
                </a:solidFill>
                <a:latin typeface="Source Sans Pro"/>
                <a:ea typeface="Source Sans Pro"/>
                <a:cs typeface="Source Sans Pro"/>
                <a:sym typeface="Source Sans Pro"/>
              </a:endParaRPr>
            </a:p>
          </p:txBody>
        </p:sp>
      </p:grpSp>
      <p:grpSp>
        <p:nvGrpSpPr>
          <p:cNvPr id="625" name="Google Shape;625;p49"/>
          <p:cNvGrpSpPr/>
          <p:nvPr/>
        </p:nvGrpSpPr>
        <p:grpSpPr>
          <a:xfrm>
            <a:off x="7721575" y="3137675"/>
            <a:ext cx="983400" cy="907200"/>
            <a:chOff x="5327475" y="117000"/>
            <a:chExt cx="983400" cy="907200"/>
          </a:xfrm>
        </p:grpSpPr>
        <p:sp>
          <p:nvSpPr>
            <p:cNvPr id="626" name="Google Shape;626;p49"/>
            <p:cNvSpPr/>
            <p:nvPr/>
          </p:nvSpPr>
          <p:spPr>
            <a:xfrm>
              <a:off x="5365575" y="117000"/>
              <a:ext cx="907200" cy="907200"/>
            </a:xfrm>
            <a:prstGeom prst="ellipse">
              <a:avLst/>
            </a:prstGeom>
            <a:solidFill>
              <a:srgbClr val="FF7154">
                <a:alpha val="35680"/>
              </a:srgbClr>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700" b="1">
                <a:solidFill>
                  <a:schemeClr val="dk1"/>
                </a:solidFill>
                <a:latin typeface="Source Sans Pro"/>
                <a:ea typeface="Source Sans Pro"/>
                <a:cs typeface="Source Sans Pro"/>
                <a:sym typeface="Source Sans Pro"/>
              </a:endParaRPr>
            </a:p>
            <a:p>
              <a:pPr marL="0" lvl="0" indent="0" algn="ctr" rtl="0">
                <a:spcBef>
                  <a:spcPts val="0"/>
                </a:spcBef>
                <a:spcAft>
                  <a:spcPts val="0"/>
                </a:spcAft>
                <a:buNone/>
              </a:pPr>
              <a:endParaRPr sz="700" b="1">
                <a:solidFill>
                  <a:schemeClr val="dk1"/>
                </a:solidFill>
                <a:latin typeface="Source Sans Pro"/>
                <a:ea typeface="Source Sans Pro"/>
                <a:cs typeface="Source Sans Pro"/>
                <a:sym typeface="Source Sans Pro"/>
              </a:endParaRPr>
            </a:p>
          </p:txBody>
        </p:sp>
        <p:sp>
          <p:nvSpPr>
            <p:cNvPr id="627" name="Google Shape;627;p49"/>
            <p:cNvSpPr txBox="1"/>
            <p:nvPr/>
          </p:nvSpPr>
          <p:spPr>
            <a:xfrm>
              <a:off x="5327475" y="369900"/>
              <a:ext cx="9834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fr" sz="700" b="1">
                  <a:solidFill>
                    <a:schemeClr val="dk1"/>
                  </a:solidFill>
                  <a:latin typeface="Source Sans Pro"/>
                  <a:ea typeface="Source Sans Pro"/>
                  <a:cs typeface="Source Sans Pro"/>
                  <a:sym typeface="Source Sans Pro"/>
                </a:rPr>
                <a:t>Ménages des villes - consommateurs</a:t>
              </a:r>
              <a:endParaRPr>
                <a:latin typeface="Source Sans Pro"/>
                <a:ea typeface="Source Sans Pro"/>
                <a:cs typeface="Source Sans Pro"/>
                <a:sym typeface="Source Sans Pro"/>
              </a:endParaRPr>
            </a:p>
          </p:txBody>
        </p:sp>
      </p:grpSp>
      <p:grpSp>
        <p:nvGrpSpPr>
          <p:cNvPr id="628" name="Google Shape;628;p49"/>
          <p:cNvGrpSpPr/>
          <p:nvPr/>
        </p:nvGrpSpPr>
        <p:grpSpPr>
          <a:xfrm>
            <a:off x="4894975" y="2195150"/>
            <a:ext cx="909600" cy="846600"/>
            <a:chOff x="6873475" y="1359600"/>
            <a:chExt cx="909600" cy="846600"/>
          </a:xfrm>
        </p:grpSpPr>
        <p:sp>
          <p:nvSpPr>
            <p:cNvPr id="629" name="Google Shape;629;p49"/>
            <p:cNvSpPr/>
            <p:nvPr/>
          </p:nvSpPr>
          <p:spPr>
            <a:xfrm>
              <a:off x="6873475" y="1359600"/>
              <a:ext cx="909600" cy="846600"/>
            </a:xfrm>
            <a:prstGeom prst="ellipse">
              <a:avLst/>
            </a:prstGeom>
            <a:solidFill>
              <a:srgbClr val="FAC12B">
                <a:alpha val="26490"/>
              </a:srgbClr>
            </a:solidFill>
            <a:ln w="9525"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700" b="1">
                <a:solidFill>
                  <a:schemeClr val="dk1"/>
                </a:solidFill>
                <a:latin typeface="Source Sans Pro"/>
                <a:ea typeface="Source Sans Pro"/>
                <a:cs typeface="Source Sans Pro"/>
                <a:sym typeface="Source Sans Pro"/>
              </a:endParaRPr>
            </a:p>
          </p:txBody>
        </p:sp>
        <p:sp>
          <p:nvSpPr>
            <p:cNvPr id="630" name="Google Shape;630;p49"/>
            <p:cNvSpPr txBox="1"/>
            <p:nvPr/>
          </p:nvSpPr>
          <p:spPr>
            <a:xfrm>
              <a:off x="6873475" y="1552050"/>
              <a:ext cx="909600" cy="461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fr" sz="600" b="1">
                  <a:solidFill>
                    <a:schemeClr val="dk1"/>
                  </a:solidFill>
                  <a:latin typeface="Source Sans Pro"/>
                  <a:ea typeface="Source Sans Pro"/>
                  <a:cs typeface="Source Sans Pro"/>
                  <a:sym typeface="Source Sans Pro"/>
                </a:rPr>
                <a:t>Agence de Protection de l'Environnement (APE)</a:t>
              </a:r>
              <a:endParaRPr sz="600" b="1">
                <a:solidFill>
                  <a:schemeClr val="dk1"/>
                </a:solidFill>
                <a:latin typeface="Source Sans Pro"/>
                <a:ea typeface="Source Sans Pro"/>
                <a:cs typeface="Source Sans Pro"/>
                <a:sym typeface="Source Sans Pro"/>
              </a:endParaRPr>
            </a:p>
          </p:txBody>
        </p:sp>
      </p:grpSp>
      <p:grpSp>
        <p:nvGrpSpPr>
          <p:cNvPr id="631" name="Google Shape;631;p49"/>
          <p:cNvGrpSpPr/>
          <p:nvPr/>
        </p:nvGrpSpPr>
        <p:grpSpPr>
          <a:xfrm>
            <a:off x="7149625" y="824875"/>
            <a:ext cx="565500" cy="455400"/>
            <a:chOff x="4483575" y="1024200"/>
            <a:chExt cx="565500" cy="455400"/>
          </a:xfrm>
        </p:grpSpPr>
        <p:sp>
          <p:nvSpPr>
            <p:cNvPr id="632" name="Google Shape;632;p49"/>
            <p:cNvSpPr/>
            <p:nvPr/>
          </p:nvSpPr>
          <p:spPr>
            <a:xfrm>
              <a:off x="4526925" y="1024200"/>
              <a:ext cx="478800" cy="455400"/>
            </a:xfrm>
            <a:prstGeom prst="ellipse">
              <a:avLst/>
            </a:prstGeom>
            <a:solidFill>
              <a:srgbClr val="FAC12B">
                <a:alpha val="26490"/>
              </a:srgbClr>
            </a:solidFill>
            <a:ln w="9525"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700" b="1">
                <a:solidFill>
                  <a:schemeClr val="dk1"/>
                </a:solidFill>
                <a:latin typeface="Source Sans Pro"/>
                <a:ea typeface="Source Sans Pro"/>
                <a:cs typeface="Source Sans Pro"/>
                <a:sym typeface="Source Sans Pro"/>
              </a:endParaRPr>
            </a:p>
          </p:txBody>
        </p:sp>
        <p:sp>
          <p:nvSpPr>
            <p:cNvPr id="633" name="Google Shape;633;p49"/>
            <p:cNvSpPr txBox="1"/>
            <p:nvPr/>
          </p:nvSpPr>
          <p:spPr>
            <a:xfrm>
              <a:off x="4483575" y="1067250"/>
              <a:ext cx="5655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fr" sz="600" b="1">
                  <a:solidFill>
                    <a:schemeClr val="dk1"/>
                  </a:solidFill>
                  <a:latin typeface="Source Sans Pro"/>
                  <a:ea typeface="Source Sans Pro"/>
                  <a:cs typeface="Source Sans Pro"/>
                  <a:sym typeface="Source Sans Pro"/>
                </a:rPr>
                <a:t>Ministère de la Pêche</a:t>
              </a:r>
              <a:endParaRPr sz="600" b="1">
                <a:solidFill>
                  <a:schemeClr val="dk1"/>
                </a:solidFill>
                <a:latin typeface="Source Sans Pro"/>
                <a:ea typeface="Source Sans Pro"/>
                <a:cs typeface="Source Sans Pro"/>
                <a:sym typeface="Source Sans Pro"/>
              </a:endParaRPr>
            </a:p>
          </p:txBody>
        </p:sp>
      </p:grpSp>
      <p:grpSp>
        <p:nvGrpSpPr>
          <p:cNvPr id="634" name="Google Shape;634;p49"/>
          <p:cNvGrpSpPr/>
          <p:nvPr/>
        </p:nvGrpSpPr>
        <p:grpSpPr>
          <a:xfrm>
            <a:off x="5748688" y="1084075"/>
            <a:ext cx="1051200" cy="1051200"/>
            <a:chOff x="6668775" y="-76000"/>
            <a:chExt cx="1051200" cy="1051200"/>
          </a:xfrm>
        </p:grpSpPr>
        <p:sp>
          <p:nvSpPr>
            <p:cNvPr id="635" name="Google Shape;635;p49"/>
            <p:cNvSpPr/>
            <p:nvPr/>
          </p:nvSpPr>
          <p:spPr>
            <a:xfrm>
              <a:off x="6668775" y="-76000"/>
              <a:ext cx="1051200" cy="1051200"/>
            </a:xfrm>
            <a:prstGeom prst="ellipse">
              <a:avLst/>
            </a:prstGeom>
            <a:solidFill>
              <a:srgbClr val="FAC12B">
                <a:alpha val="26490"/>
              </a:srgbClr>
            </a:solidFill>
            <a:ln w="9525"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700" b="1">
                <a:solidFill>
                  <a:schemeClr val="dk1"/>
                </a:solidFill>
                <a:latin typeface="Source Sans Pro"/>
                <a:ea typeface="Source Sans Pro"/>
                <a:cs typeface="Source Sans Pro"/>
                <a:sym typeface="Source Sans Pro"/>
              </a:endParaRPr>
            </a:p>
          </p:txBody>
        </p:sp>
        <p:sp>
          <p:nvSpPr>
            <p:cNvPr id="636" name="Google Shape;636;p49"/>
            <p:cNvSpPr txBox="1"/>
            <p:nvPr/>
          </p:nvSpPr>
          <p:spPr>
            <a:xfrm>
              <a:off x="6739575" y="141800"/>
              <a:ext cx="909600" cy="615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fr" sz="700" b="1">
                  <a:solidFill>
                    <a:schemeClr val="dk1"/>
                  </a:solidFill>
                  <a:latin typeface="Source Sans Pro"/>
                  <a:ea typeface="Source Sans Pro"/>
                  <a:cs typeface="Source Sans Pro"/>
                  <a:sym typeface="Source Sans Pro"/>
                </a:rPr>
                <a:t>Services de santé et d'hygiène du gouvernement local</a:t>
              </a:r>
              <a:endParaRPr sz="600" b="1">
                <a:solidFill>
                  <a:schemeClr val="dk1"/>
                </a:solidFill>
                <a:latin typeface="Source Sans Pro"/>
                <a:ea typeface="Source Sans Pro"/>
                <a:cs typeface="Source Sans Pro"/>
                <a:sym typeface="Source Sans Pro"/>
              </a:endParaRPr>
            </a:p>
          </p:txBody>
        </p:sp>
      </p:grpSp>
      <p:grpSp>
        <p:nvGrpSpPr>
          <p:cNvPr id="637" name="Google Shape;637;p49"/>
          <p:cNvGrpSpPr/>
          <p:nvPr/>
        </p:nvGrpSpPr>
        <p:grpSpPr>
          <a:xfrm>
            <a:off x="5338275" y="2856875"/>
            <a:ext cx="1425600" cy="1425600"/>
            <a:chOff x="5338275" y="2856875"/>
            <a:chExt cx="1425600" cy="1425600"/>
          </a:xfrm>
        </p:grpSpPr>
        <p:sp>
          <p:nvSpPr>
            <p:cNvPr id="638" name="Google Shape;638;p49"/>
            <p:cNvSpPr/>
            <p:nvPr/>
          </p:nvSpPr>
          <p:spPr>
            <a:xfrm>
              <a:off x="5338275" y="2856875"/>
              <a:ext cx="1425600" cy="1425600"/>
            </a:xfrm>
            <a:prstGeom prst="ellipse">
              <a:avLst/>
            </a:prstGeom>
            <a:solidFill>
              <a:srgbClr val="AC0C5C">
                <a:alpha val="42160"/>
              </a:srgbClr>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900" b="1">
                <a:solidFill>
                  <a:schemeClr val="lt1"/>
                </a:solidFill>
                <a:latin typeface="Source Sans Pro"/>
                <a:ea typeface="Source Sans Pro"/>
                <a:cs typeface="Source Sans Pro"/>
                <a:sym typeface="Source Sans Pro"/>
              </a:endParaRPr>
            </a:p>
          </p:txBody>
        </p:sp>
        <p:sp>
          <p:nvSpPr>
            <p:cNvPr id="639" name="Google Shape;639;p49"/>
            <p:cNvSpPr txBox="1"/>
            <p:nvPr/>
          </p:nvSpPr>
          <p:spPr>
            <a:xfrm>
              <a:off x="5434875" y="3169475"/>
              <a:ext cx="1232400" cy="8004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fr" sz="2000" b="1">
                  <a:solidFill>
                    <a:schemeClr val="lt1"/>
                  </a:solidFill>
                  <a:latin typeface="Source Sans Pro"/>
                  <a:ea typeface="Source Sans Pro"/>
                  <a:cs typeface="Source Sans Pro"/>
                  <a:sym typeface="Source Sans Pro"/>
                </a:rPr>
                <a:t>Industrie X</a:t>
              </a:r>
              <a:endParaRPr sz="2000">
                <a:latin typeface="Source Sans Pro"/>
                <a:ea typeface="Source Sans Pro"/>
                <a:cs typeface="Source Sans Pro"/>
                <a:sym typeface="Source Sans Pro"/>
              </a:endParaRPr>
            </a:p>
          </p:txBody>
        </p:sp>
      </p:grpSp>
      <p:grpSp>
        <p:nvGrpSpPr>
          <p:cNvPr id="640" name="Google Shape;640;p49"/>
          <p:cNvGrpSpPr/>
          <p:nvPr/>
        </p:nvGrpSpPr>
        <p:grpSpPr>
          <a:xfrm>
            <a:off x="7758475" y="1739525"/>
            <a:ext cx="909600" cy="835200"/>
            <a:chOff x="8139475" y="304800"/>
            <a:chExt cx="909600" cy="835200"/>
          </a:xfrm>
        </p:grpSpPr>
        <p:sp>
          <p:nvSpPr>
            <p:cNvPr id="641" name="Google Shape;641;p49"/>
            <p:cNvSpPr/>
            <p:nvPr/>
          </p:nvSpPr>
          <p:spPr>
            <a:xfrm>
              <a:off x="8176675" y="304800"/>
              <a:ext cx="835200" cy="835200"/>
            </a:xfrm>
            <a:prstGeom prst="ellipse">
              <a:avLst/>
            </a:prstGeom>
            <a:solidFill>
              <a:srgbClr val="FF963C">
                <a:alpha val="55140"/>
              </a:srgbClr>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600" b="1">
                <a:solidFill>
                  <a:schemeClr val="dk1"/>
                </a:solidFill>
                <a:latin typeface="Source Sans Pro"/>
                <a:ea typeface="Source Sans Pro"/>
                <a:cs typeface="Source Sans Pro"/>
                <a:sym typeface="Source Sans Pro"/>
              </a:endParaRPr>
            </a:p>
          </p:txBody>
        </p:sp>
        <p:sp>
          <p:nvSpPr>
            <p:cNvPr id="642" name="Google Shape;642;p49"/>
            <p:cNvSpPr txBox="1"/>
            <p:nvPr/>
          </p:nvSpPr>
          <p:spPr>
            <a:xfrm>
              <a:off x="8139475" y="583950"/>
              <a:ext cx="909600" cy="276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fr" sz="600" b="1">
                  <a:solidFill>
                    <a:schemeClr val="dk1"/>
                  </a:solidFill>
                  <a:latin typeface="Source Sans Pro"/>
                  <a:ea typeface="Source Sans Pro"/>
                  <a:cs typeface="Source Sans Pro"/>
                  <a:sym typeface="Source Sans Pro"/>
                </a:rPr>
                <a:t>Familles de pêcheurs</a:t>
              </a:r>
              <a:endParaRPr sz="600" b="1">
                <a:solidFill>
                  <a:schemeClr val="dk1"/>
                </a:solidFill>
                <a:latin typeface="Source Sans Pro"/>
                <a:ea typeface="Source Sans Pro"/>
                <a:cs typeface="Source Sans Pro"/>
                <a:sym typeface="Source Sans Pro"/>
              </a:endParaRPr>
            </a:p>
          </p:txBody>
        </p:sp>
      </p:grpSp>
      <p:sp>
        <p:nvSpPr>
          <p:cNvPr id="643" name="Google Shape;643;p49"/>
          <p:cNvSpPr txBox="1"/>
          <p:nvPr/>
        </p:nvSpPr>
        <p:spPr>
          <a:xfrm>
            <a:off x="844425" y="4513100"/>
            <a:ext cx="4205100" cy="384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300" u="sng">
                <a:solidFill>
                  <a:schemeClr val="hlink"/>
                </a:solidFill>
                <a:latin typeface="Source Sans Pro"/>
                <a:ea typeface="Source Sans Pro"/>
                <a:cs typeface="Source Sans Pro"/>
                <a:sym typeface="Source Sans Pro"/>
                <a:hlinkClick r:id="rId3"/>
              </a:rPr>
              <a:t>http://www.ofarcy.net/outils.php?id=59&amp;p1=50&amp;p2=51</a:t>
            </a:r>
            <a:r>
              <a:rPr lang="fr" sz="1300">
                <a:latin typeface="Source Sans Pro"/>
                <a:ea typeface="Source Sans Pro"/>
                <a:cs typeface="Source Sans Pro"/>
                <a:sym typeface="Source Sans Pro"/>
              </a:rPr>
              <a:t> </a:t>
            </a:r>
            <a:endParaRPr>
              <a:latin typeface="Source Sans Pro"/>
              <a:ea typeface="Source Sans Pro"/>
              <a:cs typeface="Source Sans Pro"/>
              <a:sym typeface="Source Sans Pro"/>
            </a:endParaRPr>
          </a:p>
        </p:txBody>
      </p:sp>
      <p:sp>
        <p:nvSpPr>
          <p:cNvPr id="644" name="Google Shape;644;p49"/>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5"/>
            </a:pPr>
            <a:r>
              <a:rPr lang="fr"/>
              <a:t>Le diagramme de venn</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648"/>
        <p:cNvGrpSpPr/>
        <p:nvPr/>
      </p:nvGrpSpPr>
      <p:grpSpPr>
        <a:xfrm>
          <a:off x="0" y="0"/>
          <a:ext cx="0" cy="0"/>
          <a:chOff x="0" y="0"/>
          <a:chExt cx="0" cy="0"/>
        </a:xfrm>
      </p:grpSpPr>
      <p:sp>
        <p:nvSpPr>
          <p:cNvPr id="649" name="Google Shape;649;p50"/>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6"/>
            </a:pPr>
            <a:r>
              <a:rPr lang="fr"/>
              <a:t>La  théorie de trois rôles</a:t>
            </a:r>
            <a:endParaRPr/>
          </a:p>
        </p:txBody>
      </p:sp>
      <p:sp>
        <p:nvSpPr>
          <p:cNvPr id="650" name="Google Shape;650;p50"/>
          <p:cNvSpPr txBox="1">
            <a:spLocks noGrp="1"/>
          </p:cNvSpPr>
          <p:nvPr>
            <p:ph type="body" idx="2"/>
          </p:nvPr>
        </p:nvSpPr>
        <p:spPr>
          <a:xfrm>
            <a:off x="844425" y="1036450"/>
            <a:ext cx="3794700" cy="2070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En résumé</a:t>
            </a:r>
            <a:endParaRPr sz="1300" b="1"/>
          </a:p>
          <a:p>
            <a:pPr marL="0" marR="0" lvl="0" indent="0" algn="l" rtl="0">
              <a:lnSpc>
                <a:spcPct val="100000"/>
              </a:lnSpc>
              <a:spcBef>
                <a:spcPts val="600"/>
              </a:spcBef>
              <a:spcAft>
                <a:spcPts val="0"/>
              </a:spcAft>
              <a:buNone/>
            </a:pPr>
            <a:r>
              <a:rPr lang="fr" sz="1300"/>
              <a:t>Il s’agit d’un outil permettant de définir le profil des activités menées respectivement par les hommes et les femmes dans une société donnée. Elle vise à (r)établir un certain équilibre entre l’accès aux ressources et les activités trop souvent inégalement répartis entre les genres dans une société. </a:t>
            </a:r>
            <a:endParaRPr sz="1300"/>
          </a:p>
          <a:p>
            <a:pPr marL="0" lvl="0" indent="0" algn="l" rtl="0">
              <a:spcBef>
                <a:spcPts val="600"/>
              </a:spcBef>
              <a:spcAft>
                <a:spcPts val="0"/>
              </a:spcAft>
              <a:buNone/>
            </a:pPr>
            <a:endParaRPr sz="1300"/>
          </a:p>
        </p:txBody>
      </p:sp>
      <p:sp>
        <p:nvSpPr>
          <p:cNvPr id="651" name="Google Shape;651;p50"/>
          <p:cNvSpPr txBox="1">
            <a:spLocks noGrp="1"/>
          </p:cNvSpPr>
          <p:nvPr>
            <p:ph type="body" idx="2"/>
          </p:nvPr>
        </p:nvSpPr>
        <p:spPr>
          <a:xfrm>
            <a:off x="4866325" y="2388575"/>
            <a:ext cx="3868500" cy="24648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Pourquoi l’utiliser ?</a:t>
            </a:r>
            <a:endParaRPr sz="1300"/>
          </a:p>
          <a:p>
            <a:pPr marL="0" lvl="0" indent="0" algn="l" rtl="0">
              <a:spcBef>
                <a:spcPts val="600"/>
              </a:spcBef>
              <a:spcAft>
                <a:spcPts val="0"/>
              </a:spcAft>
              <a:buNone/>
            </a:pPr>
            <a:r>
              <a:rPr lang="fr" sz="1300"/>
              <a:t>Étant admis que les rôles des hommes et femmes ne sont pas toujours les mêmes, ni ne revêtent des valeurs identiques, la facilité de l’accès aux ressources pour les exercer diffère donc d’un genre à un autre.  A ce titre, l’utilisation de la théorie des trois rôles dans le cadre de projets intégrant l’ÉFH favorise l’identification des ressources clés au travers desquels cette égalité peut effectivement être atteinte. </a:t>
            </a:r>
            <a:endParaRPr sz="1300"/>
          </a:p>
        </p:txBody>
      </p:sp>
      <p:sp>
        <p:nvSpPr>
          <p:cNvPr id="652" name="Google Shape;652;p50"/>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38</a:t>
            </a:fld>
            <a:endParaRPr/>
          </a:p>
        </p:txBody>
      </p:sp>
      <p:sp>
        <p:nvSpPr>
          <p:cNvPr id="653" name="Google Shape;653;p50"/>
          <p:cNvSpPr txBox="1">
            <a:spLocks noGrp="1"/>
          </p:cNvSpPr>
          <p:nvPr>
            <p:ph type="body" idx="2"/>
          </p:nvPr>
        </p:nvSpPr>
        <p:spPr>
          <a:xfrm>
            <a:off x="844425" y="2815900"/>
            <a:ext cx="3629100" cy="19692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Avantages &amp; précautions à prendre</a:t>
            </a:r>
            <a:endParaRPr sz="1300"/>
          </a:p>
          <a:p>
            <a:pPr marL="457200" lvl="0" indent="-311150" algn="l" rtl="0">
              <a:spcBef>
                <a:spcPts val="600"/>
              </a:spcBef>
              <a:spcAft>
                <a:spcPts val="0"/>
              </a:spcAft>
              <a:buSzPts val="1300"/>
              <a:buChar char="-"/>
            </a:pPr>
            <a:r>
              <a:rPr lang="fr" sz="1300"/>
              <a:t>Donne un aperçu global des rôles alloués aux hommes et femmes dans une société</a:t>
            </a:r>
            <a:endParaRPr sz="1300"/>
          </a:p>
          <a:p>
            <a:pPr marL="457200" lvl="0" indent="-311150" algn="l" rtl="0">
              <a:spcBef>
                <a:spcPts val="0"/>
              </a:spcBef>
              <a:spcAft>
                <a:spcPts val="0"/>
              </a:spcAft>
              <a:buSzPts val="1300"/>
              <a:buChar char="-"/>
            </a:pPr>
            <a:r>
              <a:rPr lang="fr" sz="1300"/>
              <a:t>Facilite l’étude de l’accès au ressource en fonction du genre</a:t>
            </a:r>
            <a:endParaRPr sz="1300"/>
          </a:p>
          <a:p>
            <a:pPr marL="0" lvl="0" indent="0" algn="l" rtl="0">
              <a:spcBef>
                <a:spcPts val="600"/>
              </a:spcBef>
              <a:spcAft>
                <a:spcPts val="0"/>
              </a:spcAft>
              <a:buNone/>
            </a:pPr>
            <a:r>
              <a:rPr lang="fr" sz="1300"/>
              <a:t>Les rôles attribués aux hommes et femmes varient selon la société, l’âge ou l’époque. Les résultats ne sont donc pas figés dans la pierre!</a:t>
            </a:r>
            <a:endParaRPr sz="1300"/>
          </a:p>
          <a:p>
            <a:pPr marL="0" lvl="0" indent="0" algn="l" rtl="0">
              <a:spcBef>
                <a:spcPts val="600"/>
              </a:spcBef>
              <a:spcAft>
                <a:spcPts val="0"/>
              </a:spcAft>
              <a:buClr>
                <a:schemeClr val="dk1"/>
              </a:buClr>
              <a:buSzPts val="1100"/>
              <a:buFont typeface="Arial"/>
              <a:buNone/>
            </a:pPr>
            <a:endParaRPr sz="1300"/>
          </a:p>
          <a:p>
            <a:pPr marL="0" lvl="0" indent="0" algn="l" rtl="0">
              <a:spcBef>
                <a:spcPts val="600"/>
              </a:spcBef>
              <a:spcAft>
                <a:spcPts val="0"/>
              </a:spcAft>
              <a:buNone/>
            </a:pPr>
            <a:endParaRPr sz="1300"/>
          </a:p>
        </p:txBody>
      </p:sp>
      <p:sp>
        <p:nvSpPr>
          <p:cNvPr id="654" name="Google Shape;654;p50"/>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38</a:t>
            </a:fld>
            <a:endParaRPr/>
          </a:p>
        </p:txBody>
      </p:sp>
      <p:pic>
        <p:nvPicPr>
          <p:cNvPr id="655" name="Google Shape;655;p50"/>
          <p:cNvPicPr preferRelativeResize="0"/>
          <p:nvPr/>
        </p:nvPicPr>
        <p:blipFill>
          <a:blip r:embed="rId3">
            <a:alphaModFix/>
          </a:blip>
          <a:stretch>
            <a:fillRect/>
          </a:stretch>
        </p:blipFill>
        <p:spPr>
          <a:xfrm>
            <a:off x="5513575" y="181050"/>
            <a:ext cx="2574000" cy="257400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59"/>
        <p:cNvGrpSpPr/>
        <p:nvPr/>
      </p:nvGrpSpPr>
      <p:grpSpPr>
        <a:xfrm>
          <a:off x="0" y="0"/>
          <a:ext cx="0" cy="0"/>
          <a:chOff x="0" y="0"/>
          <a:chExt cx="0" cy="0"/>
        </a:xfrm>
      </p:grpSpPr>
      <p:sp>
        <p:nvSpPr>
          <p:cNvPr id="660" name="Google Shape;660;p51"/>
          <p:cNvSpPr txBox="1">
            <a:spLocks noGrp="1"/>
          </p:cNvSpPr>
          <p:nvPr>
            <p:ph type="body" idx="2"/>
          </p:nvPr>
        </p:nvSpPr>
        <p:spPr>
          <a:xfrm>
            <a:off x="844425" y="1359600"/>
            <a:ext cx="3611100"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Comment l’utiliser ? </a:t>
            </a:r>
            <a:endParaRPr sz="1300"/>
          </a:p>
          <a:p>
            <a:pPr marL="0" lvl="0" indent="0" algn="l" rtl="0">
              <a:spcBef>
                <a:spcPts val="600"/>
              </a:spcBef>
              <a:spcAft>
                <a:spcPts val="0"/>
              </a:spcAft>
              <a:buNone/>
            </a:pPr>
            <a:r>
              <a:rPr lang="fr" sz="1300"/>
              <a:t>Selon cette théorie, les rôles exercés par les hommes et les femmes dans une société sont les suivants:</a:t>
            </a:r>
            <a:endParaRPr sz="1300"/>
          </a:p>
          <a:p>
            <a:pPr marL="457200" lvl="0" indent="-311150" algn="l" rtl="0">
              <a:spcBef>
                <a:spcPts val="600"/>
              </a:spcBef>
              <a:spcAft>
                <a:spcPts val="0"/>
              </a:spcAft>
              <a:buSzPts val="1300"/>
              <a:buChar char="-"/>
            </a:pPr>
            <a:r>
              <a:rPr lang="fr" sz="1300"/>
              <a:t>Le rôle </a:t>
            </a:r>
            <a:r>
              <a:rPr lang="fr" sz="1300" b="1"/>
              <a:t>Reproductif</a:t>
            </a:r>
            <a:r>
              <a:rPr lang="fr" sz="1300"/>
              <a:t>, le plus souvent attribué aux femmes et qui comprend la mise au monde de la génération future, l’entretien du foyer, l’éducation des enfants ou encore l’apport de soins aux personnes âgées. </a:t>
            </a:r>
            <a:endParaRPr sz="1300"/>
          </a:p>
          <a:p>
            <a:pPr marL="0" lvl="0" indent="0" algn="l" rtl="0">
              <a:spcBef>
                <a:spcPts val="600"/>
              </a:spcBef>
              <a:spcAft>
                <a:spcPts val="0"/>
              </a:spcAft>
              <a:buNone/>
            </a:pPr>
            <a:endParaRPr sz="1300"/>
          </a:p>
        </p:txBody>
      </p:sp>
      <p:sp>
        <p:nvSpPr>
          <p:cNvPr id="661" name="Google Shape;661;p51"/>
          <p:cNvSpPr txBox="1">
            <a:spLocks noGrp="1"/>
          </p:cNvSpPr>
          <p:nvPr>
            <p:ph type="body" idx="2"/>
          </p:nvPr>
        </p:nvSpPr>
        <p:spPr>
          <a:xfrm>
            <a:off x="4543956" y="1359600"/>
            <a:ext cx="3868500"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endParaRPr sz="1300"/>
          </a:p>
          <a:p>
            <a:pPr marL="457200" lvl="0" indent="-311150" algn="l" rtl="0">
              <a:spcBef>
                <a:spcPts val="600"/>
              </a:spcBef>
              <a:spcAft>
                <a:spcPts val="0"/>
              </a:spcAft>
              <a:buSzPts val="1300"/>
              <a:buChar char="-"/>
            </a:pPr>
            <a:r>
              <a:rPr lang="fr" sz="1300"/>
              <a:t>Le rôle </a:t>
            </a:r>
            <a:r>
              <a:rPr lang="fr" sz="1300" b="1"/>
              <a:t>Productif</a:t>
            </a:r>
            <a:r>
              <a:rPr lang="fr" sz="1300"/>
              <a:t>, revenant généralement à l’homme. Il renvoie à l’exercice d’un travail ou d’une activité génératrice de revenu en vue de répondre aux besoin de la société en général et de la famille en particulier</a:t>
            </a:r>
            <a:endParaRPr sz="1300"/>
          </a:p>
          <a:p>
            <a:pPr marL="457200" lvl="0" indent="-311150" algn="l" rtl="0">
              <a:spcBef>
                <a:spcPts val="0"/>
              </a:spcBef>
              <a:spcAft>
                <a:spcPts val="0"/>
              </a:spcAft>
              <a:buSzPts val="1300"/>
              <a:buChar char="-"/>
            </a:pPr>
            <a:r>
              <a:rPr lang="fr" sz="1300"/>
              <a:t>Le rôle </a:t>
            </a:r>
            <a:r>
              <a:rPr lang="fr" sz="1300" b="1"/>
              <a:t>Social/Communautaire</a:t>
            </a:r>
            <a:r>
              <a:rPr lang="fr" sz="1300"/>
              <a:t> renvoyant au maintien de la cohésion dans la société. Il peut être assumé aussi bien par des personnes que par des groupements de personnes ou encore par les  pouvoirs publics comme c’est très souvent le cas</a:t>
            </a:r>
            <a:endParaRPr sz="1300"/>
          </a:p>
          <a:p>
            <a:pPr marL="0" lvl="0" indent="0" algn="l" rtl="0">
              <a:spcBef>
                <a:spcPts val="600"/>
              </a:spcBef>
              <a:spcAft>
                <a:spcPts val="0"/>
              </a:spcAft>
              <a:buClr>
                <a:schemeClr val="dk1"/>
              </a:buClr>
              <a:buSzPts val="1100"/>
              <a:buFont typeface="Arial"/>
              <a:buNone/>
            </a:pPr>
            <a:endParaRPr sz="1300"/>
          </a:p>
        </p:txBody>
      </p:sp>
      <p:sp>
        <p:nvSpPr>
          <p:cNvPr id="662" name="Google Shape;662;p51"/>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39</a:t>
            </a:fld>
            <a:endParaRPr/>
          </a:p>
        </p:txBody>
      </p:sp>
      <p:sp>
        <p:nvSpPr>
          <p:cNvPr id="663" name="Google Shape;663;p51"/>
          <p:cNvSpPr txBox="1">
            <a:spLocks noGrp="1"/>
          </p:cNvSpPr>
          <p:nvPr>
            <p:ph type="body" idx="2"/>
          </p:nvPr>
        </p:nvSpPr>
        <p:spPr>
          <a:xfrm>
            <a:off x="844425" y="3829725"/>
            <a:ext cx="7568100" cy="826500"/>
          </a:xfrm>
          <a:prstGeom prst="rect">
            <a:avLst/>
          </a:prstGeom>
        </p:spPr>
        <p:txBody>
          <a:bodyPr spcFirstLastPara="1" wrap="square" lIns="91425" tIns="91425" rIns="91425" bIns="91425" anchor="t" anchorCtr="0">
            <a:noAutofit/>
          </a:bodyPr>
          <a:lstStyle/>
          <a:p>
            <a:pPr marL="0" lvl="0" indent="0" algn="l" rtl="0">
              <a:spcBef>
                <a:spcPts val="1000"/>
              </a:spcBef>
              <a:spcAft>
                <a:spcPts val="0"/>
              </a:spcAft>
              <a:buNone/>
            </a:pPr>
            <a:r>
              <a:rPr lang="fr" sz="1200" b="1">
                <a:solidFill>
                  <a:schemeClr val="dk2"/>
                </a:solidFill>
              </a:rPr>
              <a:t>Pour aller aller loin</a:t>
            </a:r>
            <a:endParaRPr sz="1200" b="1">
              <a:solidFill>
                <a:schemeClr val="dk2"/>
              </a:solidFill>
            </a:endParaRPr>
          </a:p>
          <a:p>
            <a:pPr marL="0" lvl="0" indent="0" algn="l" rtl="0">
              <a:spcBef>
                <a:spcPts val="1000"/>
              </a:spcBef>
              <a:spcAft>
                <a:spcPts val="1000"/>
              </a:spcAft>
              <a:buNone/>
            </a:pPr>
            <a:r>
              <a:rPr lang="fr" sz="1200" i="1" u="sng">
                <a:solidFill>
                  <a:schemeClr val="hlink"/>
                </a:solidFill>
                <a:hlinkClick r:id="rId3"/>
              </a:rPr>
              <a:t>https://www.cairn.info/critiques-du-savoir-sociologique--9782130453413-page-87.htm</a:t>
            </a:r>
            <a:r>
              <a:rPr lang="fr" sz="1200" i="1">
                <a:solidFill>
                  <a:schemeClr val="dk2"/>
                </a:solidFill>
              </a:rPr>
              <a:t> </a:t>
            </a:r>
            <a:endParaRPr sz="1200" i="1">
              <a:solidFill>
                <a:schemeClr val="dk2"/>
              </a:solidFill>
            </a:endParaRPr>
          </a:p>
        </p:txBody>
      </p:sp>
      <p:sp>
        <p:nvSpPr>
          <p:cNvPr id="664" name="Google Shape;664;p51"/>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39</a:t>
            </a:fld>
            <a:endParaRPr/>
          </a:p>
        </p:txBody>
      </p:sp>
      <p:sp>
        <p:nvSpPr>
          <p:cNvPr id="665" name="Google Shape;665;p51"/>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6"/>
            </a:pPr>
            <a:r>
              <a:rPr lang="fr"/>
              <a:t>La  théorie de trois rôles</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16"/>
          <p:cNvSpPr txBox="1">
            <a:spLocks noGrp="1"/>
          </p:cNvSpPr>
          <p:nvPr>
            <p:ph type="body" idx="2"/>
          </p:nvPr>
        </p:nvSpPr>
        <p:spPr>
          <a:xfrm>
            <a:off x="844425" y="3829725"/>
            <a:ext cx="7568100" cy="826500"/>
          </a:xfrm>
          <a:prstGeom prst="rect">
            <a:avLst/>
          </a:prstGeom>
        </p:spPr>
        <p:txBody>
          <a:bodyPr spcFirstLastPara="1" wrap="square" lIns="91425" tIns="91425" rIns="91425" bIns="91425" anchor="t" anchorCtr="0">
            <a:noAutofit/>
          </a:bodyPr>
          <a:lstStyle/>
          <a:p>
            <a:pPr marL="0" marR="0" lvl="0" indent="0" algn="l" rtl="0">
              <a:lnSpc>
                <a:spcPct val="100000"/>
              </a:lnSpc>
              <a:spcBef>
                <a:spcPts val="1000"/>
              </a:spcBef>
              <a:spcAft>
                <a:spcPts val="0"/>
              </a:spcAft>
              <a:buNone/>
            </a:pPr>
            <a:endParaRPr sz="1200" i="1">
              <a:solidFill>
                <a:schemeClr val="hlink"/>
              </a:solidFill>
            </a:endParaRPr>
          </a:p>
          <a:p>
            <a:pPr marL="0" marR="0" lvl="0" indent="0" algn="l" rtl="0">
              <a:lnSpc>
                <a:spcPct val="100000"/>
              </a:lnSpc>
              <a:spcBef>
                <a:spcPts val="1000"/>
              </a:spcBef>
              <a:spcAft>
                <a:spcPts val="0"/>
              </a:spcAft>
              <a:buNone/>
            </a:pPr>
            <a:r>
              <a:rPr lang="fr" sz="1200" i="1">
                <a:solidFill>
                  <a:schemeClr val="hlink"/>
                </a:solidFill>
              </a:rPr>
              <a:t>Ce document est une boîte à outils simple d’utilisation et adaptée au contexte du montage de projets humanitaires par les organisations de la société civile.</a:t>
            </a:r>
            <a:endParaRPr sz="1200" i="1">
              <a:solidFill>
                <a:schemeClr val="hlink"/>
              </a:solidFill>
            </a:endParaRPr>
          </a:p>
          <a:p>
            <a:pPr marL="0" lvl="0" indent="0" algn="l" rtl="0">
              <a:spcBef>
                <a:spcPts val="1000"/>
              </a:spcBef>
              <a:spcAft>
                <a:spcPts val="1000"/>
              </a:spcAft>
              <a:buNone/>
            </a:pPr>
            <a:endParaRPr sz="1200" b="1">
              <a:solidFill>
                <a:schemeClr val="dk2"/>
              </a:solidFill>
            </a:endParaRPr>
          </a:p>
        </p:txBody>
      </p:sp>
      <p:sp>
        <p:nvSpPr>
          <p:cNvPr id="110" name="Google Shape;110;p16"/>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fr"/>
              <a:t>Enjeux de l’ÉFH pour les projets</a:t>
            </a:r>
            <a:endParaRPr/>
          </a:p>
        </p:txBody>
      </p:sp>
      <p:sp>
        <p:nvSpPr>
          <p:cNvPr id="111" name="Google Shape;111;p16"/>
          <p:cNvSpPr txBox="1">
            <a:spLocks noGrp="1"/>
          </p:cNvSpPr>
          <p:nvPr>
            <p:ph type="body" idx="2"/>
          </p:nvPr>
        </p:nvSpPr>
        <p:spPr>
          <a:xfrm>
            <a:off x="844425" y="1283400"/>
            <a:ext cx="3611100"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Le contexte</a:t>
            </a:r>
            <a:endParaRPr sz="1300"/>
          </a:p>
          <a:p>
            <a:pPr marL="0" lvl="0" indent="0" algn="l" rtl="0">
              <a:spcBef>
                <a:spcPts val="600"/>
              </a:spcBef>
              <a:spcAft>
                <a:spcPts val="0"/>
              </a:spcAft>
              <a:buNone/>
            </a:pPr>
            <a:r>
              <a:rPr lang="fr" sz="1300"/>
              <a:t>L’importance de l’égalité entre les femmes et les hommes (ÉFH), dans la lutte contre la pauvreté et pour une justice sociale, a été reconnue depuis plusieurs décennies. </a:t>
            </a:r>
            <a:endParaRPr sz="1300"/>
          </a:p>
          <a:p>
            <a:pPr marL="0" lvl="0" indent="0" algn="l" rtl="0">
              <a:spcBef>
                <a:spcPts val="600"/>
              </a:spcBef>
              <a:spcAft>
                <a:spcPts val="0"/>
              </a:spcAft>
              <a:buNone/>
            </a:pPr>
            <a:r>
              <a:rPr lang="fr" sz="1300"/>
              <a:t>Pourtant, sa prise en considération aux niveaux structurel et organisationnel constitue toujours un défi pour les organismes de coopération internationale (OCI) et exige une volonté politique forte (AQOCI, 2020).</a:t>
            </a:r>
            <a:endParaRPr sz="1300"/>
          </a:p>
          <a:p>
            <a:pPr marL="0" lvl="0" indent="0" algn="l" rtl="0">
              <a:spcBef>
                <a:spcPts val="600"/>
              </a:spcBef>
              <a:spcAft>
                <a:spcPts val="0"/>
              </a:spcAft>
              <a:buNone/>
            </a:pPr>
            <a:r>
              <a:rPr lang="fr" sz="1300"/>
              <a:t>Une intégration transversale de cette dimension ÉFH passe par la disponibilité d’outils dédiés.</a:t>
            </a:r>
            <a:endParaRPr sz="1300"/>
          </a:p>
        </p:txBody>
      </p:sp>
      <p:sp>
        <p:nvSpPr>
          <p:cNvPr id="112" name="Google Shape;112;p16"/>
          <p:cNvSpPr txBox="1">
            <a:spLocks noGrp="1"/>
          </p:cNvSpPr>
          <p:nvPr>
            <p:ph type="body" idx="2"/>
          </p:nvPr>
        </p:nvSpPr>
        <p:spPr>
          <a:xfrm>
            <a:off x="4543956" y="1283400"/>
            <a:ext cx="3868500"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L’approche « ÉFH »</a:t>
            </a:r>
            <a:endParaRPr sz="1300" b="1"/>
          </a:p>
          <a:p>
            <a:pPr marL="0" lvl="0" indent="0" algn="l" rtl="0">
              <a:spcBef>
                <a:spcPts val="600"/>
              </a:spcBef>
              <a:spcAft>
                <a:spcPts val="0"/>
              </a:spcAft>
              <a:buNone/>
            </a:pPr>
            <a:r>
              <a:rPr lang="fr" sz="1300"/>
              <a:t>L’Égalité entre les Femmes et les Hommes (ÉFH) représente l’égalité de droit, des responsabilités et d’opportunités entre les femmes et les hommes de tout âge. </a:t>
            </a:r>
            <a:endParaRPr sz="1300"/>
          </a:p>
          <a:p>
            <a:pPr marL="0" lvl="0" indent="0" algn="l" rtl="0">
              <a:spcBef>
                <a:spcPts val="600"/>
              </a:spcBef>
              <a:spcAft>
                <a:spcPts val="0"/>
              </a:spcAft>
              <a:buNone/>
            </a:pPr>
            <a:r>
              <a:rPr lang="fr" sz="1300"/>
              <a:t>Cette approche implique que les intérêts, besoins et priorités des femmes et des filles soient reconnus et considérés en fonction de leur diversité. </a:t>
            </a:r>
            <a:endParaRPr sz="1300"/>
          </a:p>
          <a:p>
            <a:pPr marL="0" lvl="0" indent="0" algn="l" rtl="0">
              <a:spcBef>
                <a:spcPts val="600"/>
              </a:spcBef>
              <a:spcAft>
                <a:spcPts val="0"/>
              </a:spcAft>
              <a:buNone/>
            </a:pPr>
            <a:r>
              <a:rPr lang="fr" sz="1300"/>
              <a:t>L’ÉFH est une question de droit humain et un prérequis à l’atteinte des objectifs de développement durable (ONU Femmes, </a:t>
            </a:r>
            <a:r>
              <a:rPr lang="fr" sz="1300" i="1"/>
              <a:t>Concepts and Definitions </a:t>
            </a:r>
            <a:r>
              <a:rPr lang="fr" sz="1300"/>
              <a:t>cité par XVIIe Sommet de la Francophonie).</a:t>
            </a:r>
            <a:endParaRPr sz="1300"/>
          </a:p>
          <a:p>
            <a:pPr marL="0" lvl="0" indent="0" algn="l" rtl="0">
              <a:spcBef>
                <a:spcPts val="600"/>
              </a:spcBef>
              <a:spcAft>
                <a:spcPts val="0"/>
              </a:spcAft>
              <a:buNone/>
            </a:pPr>
            <a:endParaRPr sz="1300"/>
          </a:p>
        </p:txBody>
      </p:sp>
      <p:sp>
        <p:nvSpPr>
          <p:cNvPr id="113" name="Google Shape;113;p16"/>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4</a:t>
            </a:fld>
            <a:endParaRPr/>
          </a:p>
        </p:txBody>
      </p:sp>
      <p:sp>
        <p:nvSpPr>
          <p:cNvPr id="114" name="Google Shape;114;p16"/>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4</a:t>
            </a:fld>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669"/>
        <p:cNvGrpSpPr/>
        <p:nvPr/>
      </p:nvGrpSpPr>
      <p:grpSpPr>
        <a:xfrm>
          <a:off x="0" y="0"/>
          <a:ext cx="0" cy="0"/>
          <a:chOff x="0" y="0"/>
          <a:chExt cx="0" cy="0"/>
        </a:xfrm>
      </p:grpSpPr>
      <p:sp>
        <p:nvSpPr>
          <p:cNvPr id="670" name="Google Shape;670;p52"/>
          <p:cNvSpPr txBox="1">
            <a:spLocks noGrp="1"/>
          </p:cNvSpPr>
          <p:nvPr>
            <p:ph type="body" idx="2"/>
          </p:nvPr>
        </p:nvSpPr>
        <p:spPr>
          <a:xfrm>
            <a:off x="1318313" y="1342750"/>
            <a:ext cx="6440100" cy="839100"/>
          </a:xfrm>
          <a:prstGeom prst="rect">
            <a:avLst/>
          </a:prstGeom>
        </p:spPr>
        <p:txBody>
          <a:bodyPr spcFirstLastPara="1" wrap="square" lIns="91425" tIns="91425" rIns="90000" bIns="91425" anchor="t" anchorCtr="0">
            <a:noAutofit/>
          </a:bodyPr>
          <a:lstStyle/>
          <a:p>
            <a:pPr marL="0" lvl="0" indent="0" algn="l" rtl="0">
              <a:spcBef>
                <a:spcPts val="600"/>
              </a:spcBef>
              <a:spcAft>
                <a:spcPts val="0"/>
              </a:spcAft>
              <a:buNone/>
            </a:pPr>
            <a:r>
              <a:rPr lang="fr" sz="1300" b="1"/>
              <a:t>Illustration</a:t>
            </a:r>
            <a:endParaRPr sz="1300"/>
          </a:p>
          <a:p>
            <a:pPr marL="1828800" lvl="0" indent="0" algn="l" rtl="0">
              <a:spcBef>
                <a:spcPts val="600"/>
              </a:spcBef>
              <a:spcAft>
                <a:spcPts val="0"/>
              </a:spcAft>
              <a:buNone/>
            </a:pPr>
            <a:r>
              <a:rPr lang="fr" sz="1300" b="1"/>
              <a:t>   AVANT PROJET				  APRÈS PROJET</a:t>
            </a:r>
            <a:endParaRPr sz="1300" b="1"/>
          </a:p>
        </p:txBody>
      </p:sp>
      <p:sp>
        <p:nvSpPr>
          <p:cNvPr id="671" name="Google Shape;671;p52"/>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40</a:t>
            </a:fld>
            <a:endParaRPr/>
          </a:p>
        </p:txBody>
      </p:sp>
      <p:sp>
        <p:nvSpPr>
          <p:cNvPr id="672" name="Google Shape;672;p52"/>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40</a:t>
            </a:fld>
            <a:endParaRPr/>
          </a:p>
        </p:txBody>
      </p:sp>
      <p:pic>
        <p:nvPicPr>
          <p:cNvPr id="673" name="Google Shape;673;p52"/>
          <p:cNvPicPr preferRelativeResize="0"/>
          <p:nvPr/>
        </p:nvPicPr>
        <p:blipFill>
          <a:blip r:embed="rId3">
            <a:alphaModFix/>
          </a:blip>
          <a:stretch>
            <a:fillRect/>
          </a:stretch>
        </p:blipFill>
        <p:spPr>
          <a:xfrm>
            <a:off x="1436613" y="2181853"/>
            <a:ext cx="733355" cy="1184400"/>
          </a:xfrm>
          <a:prstGeom prst="rect">
            <a:avLst/>
          </a:prstGeom>
          <a:noFill/>
          <a:ln>
            <a:noFill/>
          </a:ln>
        </p:spPr>
      </p:pic>
      <p:pic>
        <p:nvPicPr>
          <p:cNvPr id="674" name="Google Shape;674;p52"/>
          <p:cNvPicPr preferRelativeResize="0"/>
          <p:nvPr/>
        </p:nvPicPr>
        <p:blipFill>
          <a:blip r:embed="rId4">
            <a:alphaModFix/>
          </a:blip>
          <a:stretch>
            <a:fillRect/>
          </a:stretch>
        </p:blipFill>
        <p:spPr>
          <a:xfrm>
            <a:off x="1397112" y="3644500"/>
            <a:ext cx="812350" cy="1185225"/>
          </a:xfrm>
          <a:prstGeom prst="rect">
            <a:avLst/>
          </a:prstGeom>
          <a:noFill/>
          <a:ln>
            <a:noFill/>
          </a:ln>
        </p:spPr>
      </p:pic>
      <p:sp>
        <p:nvSpPr>
          <p:cNvPr id="675" name="Google Shape;675;p52"/>
          <p:cNvSpPr txBox="1">
            <a:spLocks noGrp="1"/>
          </p:cNvSpPr>
          <p:nvPr>
            <p:ph type="body" idx="2"/>
          </p:nvPr>
        </p:nvSpPr>
        <p:spPr>
          <a:xfrm>
            <a:off x="3233588" y="2181850"/>
            <a:ext cx="4592100" cy="1404600"/>
          </a:xfrm>
          <a:prstGeom prst="rect">
            <a:avLst/>
          </a:prstGeom>
        </p:spPr>
        <p:txBody>
          <a:bodyPr spcFirstLastPara="1" wrap="square" lIns="91425" tIns="91425" rIns="90000" bIns="91425" anchor="t" anchorCtr="0">
            <a:noAutofit/>
          </a:bodyPr>
          <a:lstStyle/>
          <a:p>
            <a:pPr marL="0" lvl="0" indent="0" algn="l" rtl="0">
              <a:spcBef>
                <a:spcPts val="600"/>
              </a:spcBef>
              <a:spcAft>
                <a:spcPts val="0"/>
              </a:spcAft>
              <a:buNone/>
            </a:pPr>
            <a:r>
              <a:rPr lang="fr" sz="1300"/>
              <a:t>Rôle reproductif				Rôle reproductif</a:t>
            </a:r>
            <a:endParaRPr sz="1300"/>
          </a:p>
          <a:p>
            <a:pPr marL="0" lvl="0" indent="0" algn="l" rtl="0">
              <a:spcBef>
                <a:spcPts val="600"/>
              </a:spcBef>
              <a:spcAft>
                <a:spcPts val="0"/>
              </a:spcAft>
              <a:buNone/>
            </a:pPr>
            <a:r>
              <a:rPr lang="fr" sz="1300"/>
              <a:t>Rôle productif				Rôle productif</a:t>
            </a:r>
            <a:endParaRPr sz="1300"/>
          </a:p>
          <a:p>
            <a:pPr marL="0" lvl="0" indent="0" algn="l" rtl="0">
              <a:spcBef>
                <a:spcPts val="600"/>
              </a:spcBef>
              <a:spcAft>
                <a:spcPts val="0"/>
              </a:spcAft>
              <a:buNone/>
            </a:pPr>
            <a:r>
              <a:rPr lang="fr" sz="1300"/>
              <a:t>Rôle social					Rôle social</a:t>
            </a:r>
            <a:endParaRPr sz="1300"/>
          </a:p>
        </p:txBody>
      </p:sp>
      <p:sp>
        <p:nvSpPr>
          <p:cNvPr id="676" name="Google Shape;676;p52"/>
          <p:cNvSpPr txBox="1">
            <a:spLocks noGrp="1"/>
          </p:cNvSpPr>
          <p:nvPr>
            <p:ph type="body" idx="2"/>
          </p:nvPr>
        </p:nvSpPr>
        <p:spPr>
          <a:xfrm>
            <a:off x="3233588" y="3534825"/>
            <a:ext cx="4524900" cy="1404600"/>
          </a:xfrm>
          <a:prstGeom prst="rect">
            <a:avLst/>
          </a:prstGeom>
        </p:spPr>
        <p:txBody>
          <a:bodyPr spcFirstLastPara="1" wrap="square" lIns="91425" tIns="91425" rIns="90000" bIns="91425" anchor="t" anchorCtr="0">
            <a:noAutofit/>
          </a:bodyPr>
          <a:lstStyle/>
          <a:p>
            <a:pPr marL="0" lvl="0" indent="0" algn="l" rtl="0">
              <a:spcBef>
                <a:spcPts val="600"/>
              </a:spcBef>
              <a:spcAft>
                <a:spcPts val="0"/>
              </a:spcAft>
              <a:buNone/>
            </a:pPr>
            <a:r>
              <a:rPr lang="fr" sz="1300"/>
              <a:t>Rôle reproductif				Rôle reproductif</a:t>
            </a:r>
            <a:endParaRPr sz="1300"/>
          </a:p>
          <a:p>
            <a:pPr marL="0" lvl="0" indent="0" algn="l" rtl="0">
              <a:spcBef>
                <a:spcPts val="600"/>
              </a:spcBef>
              <a:spcAft>
                <a:spcPts val="0"/>
              </a:spcAft>
              <a:buNone/>
            </a:pPr>
            <a:r>
              <a:rPr lang="fr" sz="1300"/>
              <a:t>Rôle productif				Rôle productif</a:t>
            </a:r>
            <a:endParaRPr sz="1300"/>
          </a:p>
          <a:p>
            <a:pPr marL="0" lvl="0" indent="0" algn="l" rtl="0">
              <a:spcBef>
                <a:spcPts val="600"/>
              </a:spcBef>
              <a:spcAft>
                <a:spcPts val="0"/>
              </a:spcAft>
              <a:buNone/>
            </a:pPr>
            <a:r>
              <a:rPr lang="fr" sz="1300"/>
              <a:t>Rôle social					Rôle social</a:t>
            </a:r>
            <a:endParaRPr sz="1300"/>
          </a:p>
        </p:txBody>
      </p:sp>
      <p:pic>
        <p:nvPicPr>
          <p:cNvPr id="677" name="Google Shape;677;p52"/>
          <p:cNvPicPr preferRelativeResize="0"/>
          <p:nvPr/>
        </p:nvPicPr>
        <p:blipFill>
          <a:blip r:embed="rId5">
            <a:alphaModFix/>
          </a:blip>
          <a:stretch>
            <a:fillRect/>
          </a:stretch>
        </p:blipFill>
        <p:spPr>
          <a:xfrm>
            <a:off x="4663313" y="2299000"/>
            <a:ext cx="278956" cy="284225"/>
          </a:xfrm>
          <a:prstGeom prst="rect">
            <a:avLst/>
          </a:prstGeom>
          <a:noFill/>
          <a:ln>
            <a:noFill/>
          </a:ln>
        </p:spPr>
      </p:pic>
      <p:pic>
        <p:nvPicPr>
          <p:cNvPr id="678" name="Google Shape;678;p52"/>
          <p:cNvPicPr preferRelativeResize="0"/>
          <p:nvPr/>
        </p:nvPicPr>
        <p:blipFill>
          <a:blip r:embed="rId5">
            <a:alphaModFix/>
          </a:blip>
          <a:stretch>
            <a:fillRect/>
          </a:stretch>
        </p:blipFill>
        <p:spPr>
          <a:xfrm>
            <a:off x="4663313" y="3933425"/>
            <a:ext cx="278956" cy="284225"/>
          </a:xfrm>
          <a:prstGeom prst="rect">
            <a:avLst/>
          </a:prstGeom>
          <a:noFill/>
          <a:ln>
            <a:noFill/>
          </a:ln>
        </p:spPr>
      </p:pic>
      <p:pic>
        <p:nvPicPr>
          <p:cNvPr id="679" name="Google Shape;679;p52"/>
          <p:cNvPicPr preferRelativeResize="0"/>
          <p:nvPr/>
        </p:nvPicPr>
        <p:blipFill>
          <a:blip r:embed="rId5">
            <a:alphaModFix/>
          </a:blip>
          <a:stretch>
            <a:fillRect/>
          </a:stretch>
        </p:blipFill>
        <p:spPr>
          <a:xfrm>
            <a:off x="4663313" y="4217650"/>
            <a:ext cx="278956" cy="284225"/>
          </a:xfrm>
          <a:prstGeom prst="rect">
            <a:avLst/>
          </a:prstGeom>
          <a:noFill/>
          <a:ln>
            <a:noFill/>
          </a:ln>
        </p:spPr>
      </p:pic>
      <p:pic>
        <p:nvPicPr>
          <p:cNvPr id="680" name="Google Shape;680;p52"/>
          <p:cNvPicPr preferRelativeResize="0"/>
          <p:nvPr/>
        </p:nvPicPr>
        <p:blipFill>
          <a:blip r:embed="rId6">
            <a:alphaModFix/>
          </a:blip>
          <a:stretch>
            <a:fillRect/>
          </a:stretch>
        </p:blipFill>
        <p:spPr>
          <a:xfrm>
            <a:off x="4663313" y="2600549"/>
            <a:ext cx="278950" cy="241400"/>
          </a:xfrm>
          <a:prstGeom prst="rect">
            <a:avLst/>
          </a:prstGeom>
          <a:noFill/>
          <a:ln>
            <a:noFill/>
          </a:ln>
        </p:spPr>
      </p:pic>
      <p:pic>
        <p:nvPicPr>
          <p:cNvPr id="681" name="Google Shape;681;p52"/>
          <p:cNvPicPr preferRelativeResize="0"/>
          <p:nvPr/>
        </p:nvPicPr>
        <p:blipFill>
          <a:blip r:embed="rId6">
            <a:alphaModFix/>
          </a:blip>
          <a:stretch>
            <a:fillRect/>
          </a:stretch>
        </p:blipFill>
        <p:spPr>
          <a:xfrm>
            <a:off x="4663313" y="2859274"/>
            <a:ext cx="278950" cy="241400"/>
          </a:xfrm>
          <a:prstGeom prst="rect">
            <a:avLst/>
          </a:prstGeom>
          <a:noFill/>
          <a:ln>
            <a:noFill/>
          </a:ln>
        </p:spPr>
      </p:pic>
      <p:pic>
        <p:nvPicPr>
          <p:cNvPr id="682" name="Google Shape;682;p52"/>
          <p:cNvPicPr preferRelativeResize="0"/>
          <p:nvPr/>
        </p:nvPicPr>
        <p:blipFill>
          <a:blip r:embed="rId6">
            <a:alphaModFix/>
          </a:blip>
          <a:stretch>
            <a:fillRect/>
          </a:stretch>
        </p:blipFill>
        <p:spPr>
          <a:xfrm>
            <a:off x="4663313" y="3692037"/>
            <a:ext cx="278950" cy="241400"/>
          </a:xfrm>
          <a:prstGeom prst="rect">
            <a:avLst/>
          </a:prstGeom>
          <a:noFill/>
          <a:ln>
            <a:noFill/>
          </a:ln>
        </p:spPr>
      </p:pic>
      <p:pic>
        <p:nvPicPr>
          <p:cNvPr id="683" name="Google Shape;683;p52"/>
          <p:cNvPicPr preferRelativeResize="0"/>
          <p:nvPr/>
        </p:nvPicPr>
        <p:blipFill>
          <a:blip r:embed="rId6">
            <a:alphaModFix/>
          </a:blip>
          <a:stretch>
            <a:fillRect/>
          </a:stretch>
        </p:blipFill>
        <p:spPr>
          <a:xfrm>
            <a:off x="7479488" y="2320424"/>
            <a:ext cx="278950" cy="241400"/>
          </a:xfrm>
          <a:prstGeom prst="rect">
            <a:avLst/>
          </a:prstGeom>
          <a:noFill/>
          <a:ln>
            <a:noFill/>
          </a:ln>
        </p:spPr>
      </p:pic>
      <p:pic>
        <p:nvPicPr>
          <p:cNvPr id="684" name="Google Shape;684;p52"/>
          <p:cNvPicPr preferRelativeResize="0"/>
          <p:nvPr/>
        </p:nvPicPr>
        <p:blipFill>
          <a:blip r:embed="rId6">
            <a:alphaModFix/>
          </a:blip>
          <a:stretch>
            <a:fillRect/>
          </a:stretch>
        </p:blipFill>
        <p:spPr>
          <a:xfrm>
            <a:off x="7479488" y="2617887"/>
            <a:ext cx="278950" cy="241400"/>
          </a:xfrm>
          <a:prstGeom prst="rect">
            <a:avLst/>
          </a:prstGeom>
          <a:noFill/>
          <a:ln>
            <a:noFill/>
          </a:ln>
        </p:spPr>
      </p:pic>
      <p:pic>
        <p:nvPicPr>
          <p:cNvPr id="685" name="Google Shape;685;p52"/>
          <p:cNvPicPr preferRelativeResize="0"/>
          <p:nvPr/>
        </p:nvPicPr>
        <p:blipFill>
          <a:blip r:embed="rId6">
            <a:alphaModFix/>
          </a:blip>
          <a:stretch>
            <a:fillRect/>
          </a:stretch>
        </p:blipFill>
        <p:spPr>
          <a:xfrm>
            <a:off x="7479488" y="2859287"/>
            <a:ext cx="278950" cy="241400"/>
          </a:xfrm>
          <a:prstGeom prst="rect">
            <a:avLst/>
          </a:prstGeom>
          <a:noFill/>
          <a:ln>
            <a:noFill/>
          </a:ln>
        </p:spPr>
      </p:pic>
      <p:pic>
        <p:nvPicPr>
          <p:cNvPr id="686" name="Google Shape;686;p52"/>
          <p:cNvPicPr preferRelativeResize="0"/>
          <p:nvPr/>
        </p:nvPicPr>
        <p:blipFill>
          <a:blip r:embed="rId6">
            <a:alphaModFix/>
          </a:blip>
          <a:stretch>
            <a:fillRect/>
          </a:stretch>
        </p:blipFill>
        <p:spPr>
          <a:xfrm>
            <a:off x="7479488" y="3692037"/>
            <a:ext cx="278950" cy="241400"/>
          </a:xfrm>
          <a:prstGeom prst="rect">
            <a:avLst/>
          </a:prstGeom>
          <a:noFill/>
          <a:ln>
            <a:noFill/>
          </a:ln>
        </p:spPr>
      </p:pic>
      <p:pic>
        <p:nvPicPr>
          <p:cNvPr id="687" name="Google Shape;687;p52"/>
          <p:cNvPicPr preferRelativeResize="0"/>
          <p:nvPr/>
        </p:nvPicPr>
        <p:blipFill>
          <a:blip r:embed="rId6">
            <a:alphaModFix/>
          </a:blip>
          <a:stretch>
            <a:fillRect/>
          </a:stretch>
        </p:blipFill>
        <p:spPr>
          <a:xfrm>
            <a:off x="7479488" y="3976262"/>
            <a:ext cx="278950" cy="241400"/>
          </a:xfrm>
          <a:prstGeom prst="rect">
            <a:avLst/>
          </a:prstGeom>
          <a:noFill/>
          <a:ln>
            <a:noFill/>
          </a:ln>
        </p:spPr>
      </p:pic>
      <p:pic>
        <p:nvPicPr>
          <p:cNvPr id="688" name="Google Shape;688;p52"/>
          <p:cNvPicPr preferRelativeResize="0"/>
          <p:nvPr/>
        </p:nvPicPr>
        <p:blipFill>
          <a:blip r:embed="rId6">
            <a:alphaModFix/>
          </a:blip>
          <a:stretch>
            <a:fillRect/>
          </a:stretch>
        </p:blipFill>
        <p:spPr>
          <a:xfrm>
            <a:off x="7479488" y="4239074"/>
            <a:ext cx="278950" cy="241400"/>
          </a:xfrm>
          <a:prstGeom prst="rect">
            <a:avLst/>
          </a:prstGeom>
          <a:noFill/>
          <a:ln>
            <a:noFill/>
          </a:ln>
        </p:spPr>
      </p:pic>
      <p:sp>
        <p:nvSpPr>
          <p:cNvPr id="689" name="Google Shape;689;p52"/>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6"/>
            </a:pPr>
            <a:r>
              <a:rPr lang="fr"/>
              <a:t>La  théorie de trois rôles</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93"/>
        <p:cNvGrpSpPr/>
        <p:nvPr/>
      </p:nvGrpSpPr>
      <p:grpSpPr>
        <a:xfrm>
          <a:off x="0" y="0"/>
          <a:ext cx="0" cy="0"/>
          <a:chOff x="0" y="0"/>
          <a:chExt cx="0" cy="0"/>
        </a:xfrm>
      </p:grpSpPr>
      <p:sp>
        <p:nvSpPr>
          <p:cNvPr id="694" name="Google Shape;694;p53"/>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7"/>
            </a:pPr>
            <a:r>
              <a:rPr lang="fr"/>
              <a:t>Le profil d'activités</a:t>
            </a:r>
            <a:endParaRPr/>
          </a:p>
        </p:txBody>
      </p:sp>
      <p:sp>
        <p:nvSpPr>
          <p:cNvPr id="695" name="Google Shape;695;p53"/>
          <p:cNvSpPr txBox="1">
            <a:spLocks noGrp="1"/>
          </p:cNvSpPr>
          <p:nvPr>
            <p:ph type="body" idx="2"/>
          </p:nvPr>
        </p:nvSpPr>
        <p:spPr>
          <a:xfrm>
            <a:off x="844425" y="1359600"/>
            <a:ext cx="3794700" cy="18876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En résumé</a:t>
            </a:r>
            <a:endParaRPr sz="1300" b="1"/>
          </a:p>
          <a:p>
            <a:pPr marL="0" lvl="0" indent="0" algn="l" rtl="0">
              <a:lnSpc>
                <a:spcPct val="115000"/>
              </a:lnSpc>
              <a:spcBef>
                <a:spcPts val="1200"/>
              </a:spcBef>
              <a:spcAft>
                <a:spcPts val="0"/>
              </a:spcAft>
              <a:buNone/>
            </a:pPr>
            <a:r>
              <a:rPr lang="fr" sz="1300"/>
              <a:t>Complémentaire à la théorie des trois rôles, il s’agit d’un outil d’identification et d’analyse des différentes activités effectuées par les femmes et les hommes en vue de mieux adapter les actions lors de la formulation et la mise en œuvre d’un projet. </a:t>
            </a:r>
            <a:endParaRPr sz="1300"/>
          </a:p>
          <a:p>
            <a:pPr marL="0" lvl="0" indent="0" algn="l" rtl="0">
              <a:spcBef>
                <a:spcPts val="1200"/>
              </a:spcBef>
              <a:spcAft>
                <a:spcPts val="0"/>
              </a:spcAft>
              <a:buNone/>
            </a:pPr>
            <a:endParaRPr sz="1300"/>
          </a:p>
          <a:p>
            <a:pPr marL="0" lvl="0" indent="0" algn="l" rtl="0">
              <a:spcBef>
                <a:spcPts val="600"/>
              </a:spcBef>
              <a:spcAft>
                <a:spcPts val="0"/>
              </a:spcAft>
              <a:buNone/>
            </a:pPr>
            <a:endParaRPr sz="1300"/>
          </a:p>
        </p:txBody>
      </p:sp>
      <p:sp>
        <p:nvSpPr>
          <p:cNvPr id="696" name="Google Shape;696;p53"/>
          <p:cNvSpPr txBox="1">
            <a:spLocks noGrp="1"/>
          </p:cNvSpPr>
          <p:nvPr>
            <p:ph type="body" idx="2"/>
          </p:nvPr>
        </p:nvSpPr>
        <p:spPr>
          <a:xfrm>
            <a:off x="4866325" y="2388575"/>
            <a:ext cx="3868500" cy="24648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Pourquoi l’utiliser ?</a:t>
            </a:r>
            <a:endParaRPr sz="1300"/>
          </a:p>
          <a:p>
            <a:pPr marL="0" lvl="0" indent="0" algn="l" rtl="0">
              <a:lnSpc>
                <a:spcPct val="115000"/>
              </a:lnSpc>
              <a:spcBef>
                <a:spcPts val="1200"/>
              </a:spcBef>
              <a:spcAft>
                <a:spcPts val="0"/>
              </a:spcAft>
              <a:buNone/>
            </a:pPr>
            <a:r>
              <a:rPr lang="fr" sz="1300"/>
              <a:t>Il est utile pour faire un travail d’identification des différentes activités impliquant les hommes et les femmes, leurs besoins en ressources, leurs temps et lieu de travail, etc. C’est un moyen de prise en compte des différentes préoccupations des bénéficiaires  dans les activités de projet. </a:t>
            </a:r>
            <a:endParaRPr sz="1300"/>
          </a:p>
          <a:p>
            <a:pPr marL="0" lvl="0" indent="0" algn="l" rtl="0">
              <a:lnSpc>
                <a:spcPct val="115000"/>
              </a:lnSpc>
              <a:spcBef>
                <a:spcPts val="1200"/>
              </a:spcBef>
              <a:spcAft>
                <a:spcPts val="0"/>
              </a:spcAft>
              <a:buNone/>
            </a:pPr>
            <a:endParaRPr sz="1300"/>
          </a:p>
          <a:p>
            <a:pPr marL="0" lvl="0" indent="0" algn="l" rtl="0">
              <a:spcBef>
                <a:spcPts val="1200"/>
              </a:spcBef>
              <a:spcAft>
                <a:spcPts val="0"/>
              </a:spcAft>
              <a:buNone/>
            </a:pPr>
            <a:endParaRPr sz="1300"/>
          </a:p>
          <a:p>
            <a:pPr marL="0" lvl="0" indent="0" algn="l" rtl="0">
              <a:spcBef>
                <a:spcPts val="600"/>
              </a:spcBef>
              <a:spcAft>
                <a:spcPts val="0"/>
              </a:spcAft>
              <a:buNone/>
            </a:pPr>
            <a:endParaRPr sz="1300"/>
          </a:p>
        </p:txBody>
      </p:sp>
      <p:sp>
        <p:nvSpPr>
          <p:cNvPr id="697" name="Google Shape;697;p53"/>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41</a:t>
            </a:fld>
            <a:endParaRPr/>
          </a:p>
        </p:txBody>
      </p:sp>
      <p:sp>
        <p:nvSpPr>
          <p:cNvPr id="698" name="Google Shape;698;p53"/>
          <p:cNvSpPr txBox="1">
            <a:spLocks noGrp="1"/>
          </p:cNvSpPr>
          <p:nvPr>
            <p:ph type="body" idx="2"/>
          </p:nvPr>
        </p:nvSpPr>
        <p:spPr>
          <a:xfrm>
            <a:off x="844425" y="3106500"/>
            <a:ext cx="3629100" cy="17469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Avantages &amp; précautions à prendre</a:t>
            </a:r>
            <a:endParaRPr sz="1300"/>
          </a:p>
          <a:p>
            <a:pPr marL="0" lvl="0" indent="0" algn="l" rtl="0">
              <a:lnSpc>
                <a:spcPct val="115000"/>
              </a:lnSpc>
              <a:spcBef>
                <a:spcPts val="1200"/>
              </a:spcBef>
              <a:spcAft>
                <a:spcPts val="0"/>
              </a:spcAft>
              <a:buNone/>
            </a:pPr>
            <a:r>
              <a:rPr lang="fr" sz="1300"/>
              <a:t>Il permet de relever les différents aspects qui caractérisent les activités d’hommes et de femmes. La meilleure façon de constater les contraintes et de pouvoir mener des actions de développement plus propice au contexte.</a:t>
            </a:r>
            <a:endParaRPr sz="1300"/>
          </a:p>
          <a:p>
            <a:pPr marL="0" lvl="0" indent="0" algn="l" rtl="0">
              <a:spcBef>
                <a:spcPts val="1200"/>
              </a:spcBef>
              <a:spcAft>
                <a:spcPts val="0"/>
              </a:spcAft>
              <a:buNone/>
            </a:pPr>
            <a:endParaRPr sz="1300"/>
          </a:p>
          <a:p>
            <a:pPr marL="0" lvl="0" indent="0" algn="l" rtl="0">
              <a:spcBef>
                <a:spcPts val="600"/>
              </a:spcBef>
              <a:spcAft>
                <a:spcPts val="0"/>
              </a:spcAft>
              <a:buNone/>
            </a:pPr>
            <a:endParaRPr sz="1300"/>
          </a:p>
        </p:txBody>
      </p:sp>
      <p:sp>
        <p:nvSpPr>
          <p:cNvPr id="699" name="Google Shape;699;p53"/>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41</a:t>
            </a:fld>
            <a:endParaRPr/>
          </a:p>
        </p:txBody>
      </p:sp>
      <p:pic>
        <p:nvPicPr>
          <p:cNvPr id="700" name="Google Shape;700;p53"/>
          <p:cNvPicPr preferRelativeResize="0"/>
          <p:nvPr/>
        </p:nvPicPr>
        <p:blipFill>
          <a:blip r:embed="rId3">
            <a:alphaModFix/>
          </a:blip>
          <a:stretch>
            <a:fillRect/>
          </a:stretch>
        </p:blipFill>
        <p:spPr>
          <a:xfrm>
            <a:off x="5513575" y="109425"/>
            <a:ext cx="2574000" cy="2574000"/>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704"/>
        <p:cNvGrpSpPr/>
        <p:nvPr/>
      </p:nvGrpSpPr>
      <p:grpSpPr>
        <a:xfrm>
          <a:off x="0" y="0"/>
          <a:ext cx="0" cy="0"/>
          <a:chOff x="0" y="0"/>
          <a:chExt cx="0" cy="0"/>
        </a:xfrm>
      </p:grpSpPr>
      <p:sp>
        <p:nvSpPr>
          <p:cNvPr id="705" name="Google Shape;705;p54"/>
          <p:cNvSpPr txBox="1">
            <a:spLocks noGrp="1"/>
          </p:cNvSpPr>
          <p:nvPr>
            <p:ph type="body" idx="2"/>
          </p:nvPr>
        </p:nvSpPr>
        <p:spPr>
          <a:xfrm>
            <a:off x="844425" y="1359600"/>
            <a:ext cx="3611100"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Comment l’utiliser ? </a:t>
            </a:r>
            <a:endParaRPr sz="1300"/>
          </a:p>
          <a:p>
            <a:pPr marL="0" lvl="0" indent="0" algn="l" rtl="0">
              <a:lnSpc>
                <a:spcPct val="115000"/>
              </a:lnSpc>
              <a:spcBef>
                <a:spcPts val="1200"/>
              </a:spcBef>
              <a:spcAft>
                <a:spcPts val="0"/>
              </a:spcAft>
              <a:buNone/>
            </a:pPr>
            <a:r>
              <a:rPr lang="fr" sz="1300"/>
              <a:t>Le profil d’activité se construit sur la base d’un tableau suivant les deux étapes suivantes :</a:t>
            </a:r>
            <a:endParaRPr sz="1300"/>
          </a:p>
          <a:p>
            <a:pPr marL="457200" lvl="0" indent="-311150" algn="l" rtl="0">
              <a:lnSpc>
                <a:spcPct val="115000"/>
              </a:lnSpc>
              <a:spcBef>
                <a:spcPts val="1200"/>
              </a:spcBef>
              <a:spcAft>
                <a:spcPts val="0"/>
              </a:spcAft>
              <a:buSzPts val="1300"/>
              <a:buAutoNum type="arabicPeriod"/>
            </a:pPr>
            <a:r>
              <a:rPr lang="fr" sz="1300"/>
              <a:t>Lister l’ensemble des activités faites par les hommes et les femmes à travers une enquête approfondie.</a:t>
            </a:r>
            <a:endParaRPr sz="1300"/>
          </a:p>
          <a:p>
            <a:pPr marL="457200" lvl="0" indent="-311150" algn="l" rtl="0">
              <a:lnSpc>
                <a:spcPct val="115000"/>
              </a:lnSpc>
              <a:spcBef>
                <a:spcPts val="0"/>
              </a:spcBef>
              <a:spcAft>
                <a:spcPts val="0"/>
              </a:spcAft>
              <a:buSzPts val="1300"/>
              <a:buAutoNum type="arabicPeriod"/>
            </a:pPr>
            <a:r>
              <a:rPr lang="fr" sz="1300"/>
              <a:t>Et compléter le tableau élaboré suivant les réponses aux questions suivantes</a:t>
            </a:r>
            <a:endParaRPr sz="1300"/>
          </a:p>
          <a:p>
            <a:pPr marL="0" lvl="0" indent="0" algn="l" rtl="0">
              <a:spcBef>
                <a:spcPts val="1200"/>
              </a:spcBef>
              <a:spcAft>
                <a:spcPts val="0"/>
              </a:spcAft>
              <a:buNone/>
            </a:pPr>
            <a:endParaRPr sz="1300"/>
          </a:p>
        </p:txBody>
      </p:sp>
      <p:sp>
        <p:nvSpPr>
          <p:cNvPr id="706" name="Google Shape;706;p54"/>
          <p:cNvSpPr txBox="1">
            <a:spLocks noGrp="1"/>
          </p:cNvSpPr>
          <p:nvPr>
            <p:ph type="body" idx="2"/>
          </p:nvPr>
        </p:nvSpPr>
        <p:spPr>
          <a:xfrm>
            <a:off x="4543956" y="1359600"/>
            <a:ext cx="3868500"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Clr>
                <a:schemeClr val="dk1"/>
              </a:buClr>
              <a:buSzPts val="1100"/>
              <a:buFont typeface="Arial"/>
              <a:buNone/>
            </a:pPr>
            <a:endParaRPr sz="1300"/>
          </a:p>
          <a:p>
            <a:pPr marL="457200" lvl="0" indent="-311150" algn="l" rtl="0">
              <a:spcBef>
                <a:spcPts val="600"/>
              </a:spcBef>
              <a:spcAft>
                <a:spcPts val="0"/>
              </a:spcAft>
              <a:buSzPts val="1300"/>
              <a:buChar char="-"/>
            </a:pPr>
            <a:r>
              <a:rPr lang="fr" sz="1300"/>
              <a:t>Qui fait quoi / telle activité ?</a:t>
            </a:r>
            <a:endParaRPr sz="1300"/>
          </a:p>
          <a:p>
            <a:pPr marL="457200" lvl="0" indent="-311150" algn="l" rtl="0">
              <a:spcBef>
                <a:spcPts val="600"/>
              </a:spcBef>
              <a:spcAft>
                <a:spcPts val="0"/>
              </a:spcAft>
              <a:buSzPts val="1300"/>
              <a:buChar char="-"/>
            </a:pPr>
            <a:r>
              <a:rPr lang="fr" sz="1300"/>
              <a:t>Quand ?</a:t>
            </a:r>
            <a:endParaRPr sz="1300"/>
          </a:p>
          <a:p>
            <a:pPr marL="457200" lvl="0" indent="-311150" algn="l" rtl="0">
              <a:spcBef>
                <a:spcPts val="600"/>
              </a:spcBef>
              <a:spcAft>
                <a:spcPts val="0"/>
              </a:spcAft>
              <a:buSzPts val="1300"/>
              <a:buChar char="-"/>
            </a:pPr>
            <a:r>
              <a:rPr lang="fr" sz="1300"/>
              <a:t>Où ?</a:t>
            </a:r>
            <a:endParaRPr sz="1300"/>
          </a:p>
          <a:p>
            <a:pPr marL="457200" lvl="0" indent="-311150" algn="l" rtl="0">
              <a:spcBef>
                <a:spcPts val="600"/>
              </a:spcBef>
              <a:spcAft>
                <a:spcPts val="0"/>
              </a:spcAft>
              <a:buSzPts val="1300"/>
              <a:buChar char="-"/>
            </a:pPr>
            <a:r>
              <a:rPr lang="fr" sz="1300"/>
              <a:t>Pendant combien de temps ?</a:t>
            </a:r>
            <a:endParaRPr sz="1300"/>
          </a:p>
          <a:p>
            <a:pPr marL="457200" lvl="0" indent="-311150" algn="l" rtl="0">
              <a:spcBef>
                <a:spcPts val="600"/>
              </a:spcBef>
              <a:spcAft>
                <a:spcPts val="600"/>
              </a:spcAft>
              <a:buSzPts val="1300"/>
              <a:buChar char="-"/>
            </a:pPr>
            <a:r>
              <a:rPr lang="fr" sz="1300"/>
              <a:t>En utilisant quelles ressources ?</a:t>
            </a:r>
            <a:endParaRPr sz="1300"/>
          </a:p>
        </p:txBody>
      </p:sp>
      <p:sp>
        <p:nvSpPr>
          <p:cNvPr id="707" name="Google Shape;707;p54"/>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42</a:t>
            </a:fld>
            <a:endParaRPr/>
          </a:p>
        </p:txBody>
      </p:sp>
      <p:sp>
        <p:nvSpPr>
          <p:cNvPr id="708" name="Google Shape;708;p54"/>
          <p:cNvSpPr txBox="1">
            <a:spLocks noGrp="1"/>
          </p:cNvSpPr>
          <p:nvPr>
            <p:ph type="body" idx="2"/>
          </p:nvPr>
        </p:nvSpPr>
        <p:spPr>
          <a:xfrm>
            <a:off x="844425" y="3829725"/>
            <a:ext cx="7568100" cy="826500"/>
          </a:xfrm>
          <a:prstGeom prst="rect">
            <a:avLst/>
          </a:prstGeom>
        </p:spPr>
        <p:txBody>
          <a:bodyPr spcFirstLastPara="1" wrap="square" lIns="91425" tIns="91425" rIns="91425" bIns="91425" anchor="t" anchorCtr="0">
            <a:noAutofit/>
          </a:bodyPr>
          <a:lstStyle/>
          <a:p>
            <a:pPr marL="0" lvl="0" indent="0" algn="l" rtl="0">
              <a:spcBef>
                <a:spcPts val="1000"/>
              </a:spcBef>
              <a:spcAft>
                <a:spcPts val="0"/>
              </a:spcAft>
              <a:buNone/>
            </a:pPr>
            <a:r>
              <a:rPr lang="fr" sz="1200" b="1">
                <a:solidFill>
                  <a:schemeClr val="dk2"/>
                </a:solidFill>
              </a:rPr>
              <a:t>Pour aller aller loin</a:t>
            </a:r>
            <a:endParaRPr sz="1200" b="1">
              <a:solidFill>
                <a:schemeClr val="dk2"/>
              </a:solidFill>
            </a:endParaRPr>
          </a:p>
          <a:p>
            <a:pPr marL="0" lvl="0" indent="0" algn="l" rtl="0">
              <a:spcBef>
                <a:spcPts val="1000"/>
              </a:spcBef>
              <a:spcAft>
                <a:spcPts val="0"/>
              </a:spcAft>
              <a:buNone/>
            </a:pPr>
            <a:r>
              <a:rPr lang="fr" sz="1300"/>
              <a:t>Association Tanmia.ma, l’Organisation Non Gouvernementale Coopération International Sud –Sud, </a:t>
            </a:r>
            <a:r>
              <a:rPr lang="fr" sz="1300" i="1"/>
              <a:t>Guide pour l’intégration du genre dans les projets de développement, </a:t>
            </a:r>
            <a:r>
              <a:rPr lang="fr" sz="1300"/>
              <a:t>septembre 2006, Volume 2,PDF</a:t>
            </a:r>
            <a:endParaRPr sz="1300"/>
          </a:p>
          <a:p>
            <a:pPr marL="0" lvl="0" indent="0" algn="l" rtl="0">
              <a:spcBef>
                <a:spcPts val="1000"/>
              </a:spcBef>
              <a:spcAft>
                <a:spcPts val="1000"/>
              </a:spcAft>
              <a:buNone/>
            </a:pPr>
            <a:endParaRPr sz="1200" i="1">
              <a:solidFill>
                <a:schemeClr val="dk2"/>
              </a:solidFill>
            </a:endParaRPr>
          </a:p>
        </p:txBody>
      </p:sp>
      <p:sp>
        <p:nvSpPr>
          <p:cNvPr id="709" name="Google Shape;709;p54"/>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42</a:t>
            </a:fld>
            <a:endParaRPr/>
          </a:p>
        </p:txBody>
      </p:sp>
      <p:sp>
        <p:nvSpPr>
          <p:cNvPr id="710" name="Google Shape;710;p54"/>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7"/>
            </a:pPr>
            <a:r>
              <a:rPr lang="fr"/>
              <a:t>Le profil d'activités</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714"/>
        <p:cNvGrpSpPr/>
        <p:nvPr/>
      </p:nvGrpSpPr>
      <p:grpSpPr>
        <a:xfrm>
          <a:off x="0" y="0"/>
          <a:ext cx="0" cy="0"/>
          <a:chOff x="0" y="0"/>
          <a:chExt cx="0" cy="0"/>
        </a:xfrm>
      </p:grpSpPr>
      <p:sp>
        <p:nvSpPr>
          <p:cNvPr id="715" name="Google Shape;715;p55"/>
          <p:cNvSpPr txBox="1">
            <a:spLocks noGrp="1"/>
          </p:cNvSpPr>
          <p:nvPr>
            <p:ph type="body" idx="2"/>
          </p:nvPr>
        </p:nvSpPr>
        <p:spPr>
          <a:xfrm>
            <a:off x="4188625" y="544425"/>
            <a:ext cx="4667700" cy="371700"/>
          </a:xfrm>
          <a:prstGeom prst="rect">
            <a:avLst/>
          </a:prstGeom>
        </p:spPr>
        <p:txBody>
          <a:bodyPr spcFirstLastPara="1" wrap="square" lIns="91425" tIns="91425" rIns="90000" bIns="91425" anchor="ctr" anchorCtr="0">
            <a:noAutofit/>
          </a:bodyPr>
          <a:lstStyle/>
          <a:p>
            <a:pPr marL="0" lvl="0" indent="0" algn="r" rtl="0">
              <a:spcBef>
                <a:spcPts val="0"/>
              </a:spcBef>
              <a:spcAft>
                <a:spcPts val="0"/>
              </a:spcAft>
              <a:buNone/>
            </a:pPr>
            <a:r>
              <a:rPr lang="fr" sz="1300" b="1"/>
              <a:t>Illustration</a:t>
            </a:r>
            <a:endParaRPr sz="1300"/>
          </a:p>
        </p:txBody>
      </p:sp>
      <p:sp>
        <p:nvSpPr>
          <p:cNvPr id="716" name="Google Shape;716;p55"/>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43</a:t>
            </a:fld>
            <a:endParaRPr/>
          </a:p>
        </p:txBody>
      </p:sp>
      <p:sp>
        <p:nvSpPr>
          <p:cNvPr id="717" name="Google Shape;717;p55"/>
          <p:cNvSpPr txBox="1">
            <a:spLocks noGrp="1"/>
          </p:cNvSpPr>
          <p:nvPr>
            <p:ph type="title"/>
          </p:nvPr>
        </p:nvSpPr>
        <p:spPr>
          <a:xfrm>
            <a:off x="844425" y="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7"/>
            </a:pPr>
            <a:r>
              <a:rPr lang="fr"/>
              <a:t>Le profil d'activités</a:t>
            </a:r>
            <a:endParaRPr/>
          </a:p>
          <a:p>
            <a:pPr marL="457200" lvl="0" indent="0" algn="l" rtl="0">
              <a:spcBef>
                <a:spcPts val="0"/>
              </a:spcBef>
              <a:spcAft>
                <a:spcPts val="0"/>
              </a:spcAft>
              <a:buNone/>
            </a:pPr>
            <a:endParaRPr/>
          </a:p>
        </p:txBody>
      </p:sp>
      <p:sp>
        <p:nvSpPr>
          <p:cNvPr id="718" name="Google Shape;718;p55"/>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43</a:t>
            </a:fld>
            <a:endParaRPr/>
          </a:p>
        </p:txBody>
      </p:sp>
      <p:graphicFrame>
        <p:nvGraphicFramePr>
          <p:cNvPr id="719" name="Google Shape;719;p55"/>
          <p:cNvGraphicFramePr/>
          <p:nvPr/>
        </p:nvGraphicFramePr>
        <p:xfrm>
          <a:off x="1303525" y="916150"/>
          <a:ext cx="3000000" cy="3000000"/>
        </p:xfrm>
        <a:graphic>
          <a:graphicData uri="http://schemas.openxmlformats.org/drawingml/2006/table">
            <a:tbl>
              <a:tblPr>
                <a:noFill/>
                <a:tableStyleId>{CB2F587F-26E9-40C4-BD4B-C720BEC2A66C}</a:tableStyleId>
              </a:tblPr>
              <a:tblGrid>
                <a:gridCol w="1427225">
                  <a:extLst>
                    <a:ext uri="{9D8B030D-6E8A-4147-A177-3AD203B41FA5}">
                      <a16:colId xmlns:a16="http://schemas.microsoft.com/office/drawing/2014/main" val="20000"/>
                    </a:ext>
                  </a:extLst>
                </a:gridCol>
                <a:gridCol w="671625">
                  <a:extLst>
                    <a:ext uri="{9D8B030D-6E8A-4147-A177-3AD203B41FA5}">
                      <a16:colId xmlns:a16="http://schemas.microsoft.com/office/drawing/2014/main" val="20001"/>
                    </a:ext>
                  </a:extLst>
                </a:gridCol>
                <a:gridCol w="629225">
                  <a:extLst>
                    <a:ext uri="{9D8B030D-6E8A-4147-A177-3AD203B41FA5}">
                      <a16:colId xmlns:a16="http://schemas.microsoft.com/office/drawing/2014/main" val="20002"/>
                    </a:ext>
                  </a:extLst>
                </a:gridCol>
                <a:gridCol w="2980850">
                  <a:extLst>
                    <a:ext uri="{9D8B030D-6E8A-4147-A177-3AD203B41FA5}">
                      <a16:colId xmlns:a16="http://schemas.microsoft.com/office/drawing/2014/main" val="20003"/>
                    </a:ext>
                  </a:extLst>
                </a:gridCol>
                <a:gridCol w="1843875">
                  <a:extLst>
                    <a:ext uri="{9D8B030D-6E8A-4147-A177-3AD203B41FA5}">
                      <a16:colId xmlns:a16="http://schemas.microsoft.com/office/drawing/2014/main" val="20004"/>
                    </a:ext>
                  </a:extLst>
                </a:gridCol>
              </a:tblGrid>
              <a:tr h="396150">
                <a:tc>
                  <a:txBody>
                    <a:bodyPr/>
                    <a:lstStyle/>
                    <a:p>
                      <a:pPr marL="0" lvl="0" indent="0" algn="l" rtl="0">
                        <a:spcBef>
                          <a:spcPts val="0"/>
                        </a:spcBef>
                        <a:spcAft>
                          <a:spcPts val="0"/>
                        </a:spcAft>
                        <a:buNone/>
                      </a:pPr>
                      <a:r>
                        <a:rPr lang="fr" b="1">
                          <a:solidFill>
                            <a:schemeClr val="dk1"/>
                          </a:solidFill>
                          <a:latin typeface="Source Sans Pro"/>
                          <a:ea typeface="Source Sans Pro"/>
                          <a:cs typeface="Source Sans Pro"/>
                          <a:sym typeface="Source Sans Pro"/>
                        </a:rPr>
                        <a:t>Activités </a:t>
                      </a:r>
                      <a:endParaRPr b="1">
                        <a:solidFill>
                          <a:schemeClr val="dk1"/>
                        </a:solidFill>
                        <a:latin typeface="Source Sans Pro"/>
                        <a:ea typeface="Source Sans Pro"/>
                        <a:cs typeface="Source Sans Pro"/>
                        <a:sym typeface="Source Sans Pro"/>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b="1">
                          <a:solidFill>
                            <a:schemeClr val="dk1"/>
                          </a:solidFill>
                          <a:latin typeface="Source Sans Pro"/>
                          <a:ea typeface="Source Sans Pro"/>
                          <a:cs typeface="Source Sans Pro"/>
                          <a:sym typeface="Source Sans Pro"/>
                        </a:rPr>
                        <a:t>Qui ? </a:t>
                      </a:r>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b="1">
                          <a:solidFill>
                            <a:schemeClr val="dk1"/>
                          </a:solidFill>
                          <a:latin typeface="Source Sans Pro"/>
                          <a:ea typeface="Source Sans Pro"/>
                          <a:cs typeface="Source Sans Pro"/>
                          <a:sym typeface="Source Sans Pro"/>
                        </a:rPr>
                        <a:t>Où ?</a:t>
                      </a:r>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b="1">
                          <a:solidFill>
                            <a:schemeClr val="dk1"/>
                          </a:solidFill>
                          <a:latin typeface="Source Sans Pro"/>
                          <a:ea typeface="Source Sans Pro"/>
                          <a:cs typeface="Source Sans Pro"/>
                          <a:sym typeface="Source Sans Pro"/>
                        </a:rPr>
                        <a:t>Quand ? / Pour combien de temps ?</a:t>
                      </a:r>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b="1">
                          <a:solidFill>
                            <a:schemeClr val="dk1"/>
                          </a:solidFill>
                          <a:latin typeface="Source Sans Pro"/>
                          <a:ea typeface="Source Sans Pro"/>
                          <a:cs typeface="Source Sans Pro"/>
                          <a:sym typeface="Source Sans Pro"/>
                        </a:rPr>
                        <a:t>Ressources utilisées</a:t>
                      </a:r>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0"/>
                  </a:ext>
                </a:extLst>
              </a:tr>
              <a:tr h="365675">
                <a:tc>
                  <a:txBody>
                    <a:bodyPr/>
                    <a:lstStyle/>
                    <a:p>
                      <a:pPr marL="0" lvl="0" indent="0" algn="l" rtl="0">
                        <a:spcBef>
                          <a:spcPts val="0"/>
                        </a:spcBef>
                        <a:spcAft>
                          <a:spcPts val="0"/>
                        </a:spcAft>
                        <a:buNone/>
                      </a:pPr>
                      <a:r>
                        <a:rPr lang="fr" sz="1200" b="1">
                          <a:solidFill>
                            <a:schemeClr val="dk1"/>
                          </a:solidFill>
                          <a:latin typeface="Source Sans Pro"/>
                          <a:ea typeface="Source Sans Pro"/>
                          <a:cs typeface="Source Sans Pro"/>
                          <a:sym typeface="Source Sans Pro"/>
                        </a:rPr>
                        <a:t>Reproductives</a:t>
                      </a:r>
                      <a:endParaRPr sz="1200" b="1"/>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200"/>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200"/>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200"/>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200"/>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1"/>
                  </a:ext>
                </a:extLst>
              </a:tr>
              <a:tr h="548525">
                <a:tc>
                  <a:txBody>
                    <a:bodyPr/>
                    <a:lstStyle/>
                    <a:p>
                      <a:pPr marL="0" lvl="0" indent="0" algn="l" rtl="0">
                        <a:spcBef>
                          <a:spcPts val="0"/>
                        </a:spcBef>
                        <a:spcAft>
                          <a:spcPts val="0"/>
                        </a:spcAft>
                        <a:buNone/>
                      </a:pPr>
                      <a:r>
                        <a:rPr lang="fr" sz="1200">
                          <a:solidFill>
                            <a:schemeClr val="dk1"/>
                          </a:solidFill>
                          <a:latin typeface="Source Sans Pro"/>
                          <a:ea typeface="Source Sans Pro"/>
                          <a:cs typeface="Source Sans Pro"/>
                          <a:sym typeface="Source Sans Pro"/>
                        </a:rPr>
                        <a:t>A1 – Soin des enfants</a:t>
                      </a:r>
                      <a:endParaRPr sz="1200"/>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200"/>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200"/>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200"/>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200"/>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2"/>
                  </a:ext>
                </a:extLst>
              </a:tr>
              <a:tr h="365675">
                <a:tc>
                  <a:txBody>
                    <a:bodyPr/>
                    <a:lstStyle/>
                    <a:p>
                      <a:pPr marL="0" lvl="0" indent="0" algn="l" rtl="0">
                        <a:spcBef>
                          <a:spcPts val="0"/>
                        </a:spcBef>
                        <a:spcAft>
                          <a:spcPts val="0"/>
                        </a:spcAft>
                        <a:buNone/>
                      </a:pPr>
                      <a:r>
                        <a:rPr lang="fr" sz="1200">
                          <a:solidFill>
                            <a:schemeClr val="dk1"/>
                          </a:solidFill>
                          <a:latin typeface="Source Sans Pro"/>
                          <a:ea typeface="Source Sans Pro"/>
                          <a:cs typeface="Source Sans Pro"/>
                          <a:sym typeface="Source Sans Pro"/>
                        </a:rPr>
                        <a:t>A2 -</a:t>
                      </a:r>
                      <a:endParaRPr sz="1200"/>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200"/>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200"/>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200"/>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200"/>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3"/>
                  </a:ext>
                </a:extLst>
              </a:tr>
              <a:tr h="365675">
                <a:tc>
                  <a:txBody>
                    <a:bodyPr/>
                    <a:lstStyle/>
                    <a:p>
                      <a:pPr marL="0" lvl="0" indent="0" algn="l" rtl="0">
                        <a:spcBef>
                          <a:spcPts val="0"/>
                        </a:spcBef>
                        <a:spcAft>
                          <a:spcPts val="0"/>
                        </a:spcAft>
                        <a:buNone/>
                      </a:pPr>
                      <a:r>
                        <a:rPr lang="fr" sz="1200" b="1">
                          <a:solidFill>
                            <a:schemeClr val="dk1"/>
                          </a:solidFill>
                          <a:latin typeface="Source Sans Pro"/>
                          <a:ea typeface="Source Sans Pro"/>
                          <a:cs typeface="Source Sans Pro"/>
                          <a:sym typeface="Source Sans Pro"/>
                        </a:rPr>
                        <a:t>Productives</a:t>
                      </a:r>
                      <a:endParaRPr sz="1200" b="1"/>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200"/>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200"/>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200"/>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200"/>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4"/>
                  </a:ext>
                </a:extLst>
              </a:tr>
              <a:tr h="365675">
                <a:tc>
                  <a:txBody>
                    <a:bodyPr/>
                    <a:lstStyle/>
                    <a:p>
                      <a:pPr marL="0" lvl="0" indent="0" algn="l" rtl="0">
                        <a:spcBef>
                          <a:spcPts val="0"/>
                        </a:spcBef>
                        <a:spcAft>
                          <a:spcPts val="0"/>
                        </a:spcAft>
                        <a:buNone/>
                      </a:pPr>
                      <a:r>
                        <a:rPr lang="fr" sz="1200">
                          <a:solidFill>
                            <a:schemeClr val="dk1"/>
                          </a:solidFill>
                          <a:latin typeface="Source Sans Pro"/>
                          <a:ea typeface="Source Sans Pro"/>
                          <a:cs typeface="Source Sans Pro"/>
                          <a:sym typeface="Source Sans Pro"/>
                        </a:rPr>
                        <a:t>A3 - Irrigation</a:t>
                      </a:r>
                      <a:endParaRPr sz="1200"/>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200"/>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200"/>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200"/>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200"/>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5"/>
                  </a:ext>
                </a:extLst>
              </a:tr>
              <a:tr h="365675">
                <a:tc>
                  <a:txBody>
                    <a:bodyPr/>
                    <a:lstStyle/>
                    <a:p>
                      <a:pPr marL="0" lvl="0" indent="0" algn="l" rtl="0">
                        <a:spcBef>
                          <a:spcPts val="0"/>
                        </a:spcBef>
                        <a:spcAft>
                          <a:spcPts val="0"/>
                        </a:spcAft>
                        <a:buNone/>
                      </a:pPr>
                      <a:r>
                        <a:rPr lang="fr" sz="1200">
                          <a:solidFill>
                            <a:schemeClr val="dk1"/>
                          </a:solidFill>
                          <a:latin typeface="Source Sans Pro"/>
                          <a:ea typeface="Source Sans Pro"/>
                          <a:cs typeface="Source Sans Pro"/>
                          <a:sym typeface="Source Sans Pro"/>
                        </a:rPr>
                        <a:t>A4</a:t>
                      </a:r>
                      <a:endParaRPr sz="1200"/>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200"/>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200"/>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200"/>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200"/>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6"/>
                  </a:ext>
                </a:extLst>
              </a:tr>
              <a:tr h="365675">
                <a:tc>
                  <a:txBody>
                    <a:bodyPr/>
                    <a:lstStyle/>
                    <a:p>
                      <a:pPr marL="0" lvl="0" indent="0" algn="l" rtl="0">
                        <a:spcBef>
                          <a:spcPts val="0"/>
                        </a:spcBef>
                        <a:spcAft>
                          <a:spcPts val="0"/>
                        </a:spcAft>
                        <a:buNone/>
                      </a:pPr>
                      <a:r>
                        <a:rPr lang="fr" sz="1200" b="1">
                          <a:solidFill>
                            <a:schemeClr val="dk1"/>
                          </a:solidFill>
                          <a:latin typeface="Source Sans Pro"/>
                          <a:ea typeface="Source Sans Pro"/>
                          <a:cs typeface="Source Sans Pro"/>
                          <a:sym typeface="Source Sans Pro"/>
                        </a:rPr>
                        <a:t>De collectivité</a:t>
                      </a:r>
                      <a:endParaRPr sz="1200" b="1"/>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200"/>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200"/>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200"/>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200"/>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7"/>
                  </a:ext>
                </a:extLst>
              </a:tr>
              <a:tr h="365675">
                <a:tc>
                  <a:txBody>
                    <a:bodyPr/>
                    <a:lstStyle/>
                    <a:p>
                      <a:pPr marL="0" lvl="0" indent="0" algn="l" rtl="0">
                        <a:spcBef>
                          <a:spcPts val="0"/>
                        </a:spcBef>
                        <a:spcAft>
                          <a:spcPts val="0"/>
                        </a:spcAft>
                        <a:buNone/>
                      </a:pPr>
                      <a:r>
                        <a:rPr lang="fr" sz="1200">
                          <a:solidFill>
                            <a:schemeClr val="dk1"/>
                          </a:solidFill>
                          <a:latin typeface="Source Sans Pro"/>
                          <a:ea typeface="Source Sans Pro"/>
                          <a:cs typeface="Source Sans Pro"/>
                          <a:sym typeface="Source Sans Pro"/>
                        </a:rPr>
                        <a:t>A6</a:t>
                      </a:r>
                      <a:endParaRPr sz="1200"/>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200"/>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200"/>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200"/>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200"/>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8"/>
                  </a:ext>
                </a:extLst>
              </a:tr>
              <a:tr h="365675">
                <a:tc>
                  <a:txBody>
                    <a:bodyPr/>
                    <a:lstStyle/>
                    <a:p>
                      <a:pPr marL="0" lvl="0" indent="0" algn="l" rtl="0">
                        <a:spcBef>
                          <a:spcPts val="0"/>
                        </a:spcBef>
                        <a:spcAft>
                          <a:spcPts val="0"/>
                        </a:spcAft>
                        <a:buNone/>
                      </a:pPr>
                      <a:r>
                        <a:rPr lang="fr" sz="1200">
                          <a:solidFill>
                            <a:schemeClr val="dk1"/>
                          </a:solidFill>
                          <a:latin typeface="Source Sans Pro"/>
                          <a:ea typeface="Source Sans Pro"/>
                          <a:cs typeface="Source Sans Pro"/>
                          <a:sym typeface="Source Sans Pro"/>
                        </a:rPr>
                        <a:t>A7</a:t>
                      </a:r>
                      <a:endParaRPr sz="1200"/>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200"/>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200"/>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200"/>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200"/>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9"/>
                  </a:ext>
                </a:extLst>
              </a:tr>
            </a:tbl>
          </a:graphicData>
        </a:graphic>
      </p:graphicFrame>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723"/>
        <p:cNvGrpSpPr/>
        <p:nvPr/>
      </p:nvGrpSpPr>
      <p:grpSpPr>
        <a:xfrm>
          <a:off x="0" y="0"/>
          <a:ext cx="0" cy="0"/>
          <a:chOff x="0" y="0"/>
          <a:chExt cx="0" cy="0"/>
        </a:xfrm>
      </p:grpSpPr>
      <p:sp>
        <p:nvSpPr>
          <p:cNvPr id="724" name="Google Shape;724;p56"/>
          <p:cNvSpPr txBox="1">
            <a:spLocks noGrp="1"/>
          </p:cNvSpPr>
          <p:nvPr>
            <p:ph type="body" idx="2"/>
          </p:nvPr>
        </p:nvSpPr>
        <p:spPr>
          <a:xfrm>
            <a:off x="844425" y="1283400"/>
            <a:ext cx="3794700" cy="18876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En résumé</a:t>
            </a:r>
            <a:endParaRPr sz="1300" b="1"/>
          </a:p>
          <a:p>
            <a:pPr marL="0" lvl="0" indent="0" algn="l" rtl="0">
              <a:spcBef>
                <a:spcPts val="600"/>
              </a:spcBef>
              <a:spcAft>
                <a:spcPts val="0"/>
              </a:spcAft>
              <a:buNone/>
            </a:pPr>
            <a:r>
              <a:rPr lang="fr" sz="1300"/>
              <a:t>L’horloge des activités journalières décrit les activités et la charge de travail des différents groupes de personnes dans une communauté (hommes/femmes, riches/pauvres, jeunes/vieux) sur une période de 24h.</a:t>
            </a:r>
            <a:endParaRPr sz="1300"/>
          </a:p>
          <a:p>
            <a:pPr marL="0" lvl="0" indent="0" algn="l" rtl="0">
              <a:spcBef>
                <a:spcPts val="600"/>
              </a:spcBef>
              <a:spcAft>
                <a:spcPts val="0"/>
              </a:spcAft>
              <a:buNone/>
            </a:pPr>
            <a:endParaRPr sz="1300"/>
          </a:p>
        </p:txBody>
      </p:sp>
      <p:sp>
        <p:nvSpPr>
          <p:cNvPr id="725" name="Google Shape;725;p56"/>
          <p:cNvSpPr txBox="1">
            <a:spLocks noGrp="1"/>
          </p:cNvSpPr>
          <p:nvPr>
            <p:ph type="body" idx="2"/>
          </p:nvPr>
        </p:nvSpPr>
        <p:spPr>
          <a:xfrm>
            <a:off x="4866325" y="2954100"/>
            <a:ext cx="3868500" cy="20517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Pourquoi l’utiliser ?</a:t>
            </a:r>
            <a:endParaRPr sz="1300"/>
          </a:p>
          <a:p>
            <a:pPr marL="0" lvl="0" indent="0" algn="l" rtl="0">
              <a:spcBef>
                <a:spcPts val="600"/>
              </a:spcBef>
              <a:spcAft>
                <a:spcPts val="0"/>
              </a:spcAft>
              <a:buNone/>
            </a:pPr>
            <a:r>
              <a:rPr lang="fr" sz="1300"/>
              <a:t>Cet outil permet de faire une comparaison et de mettre en évidence les différences entre les hommes et les femmes en ce qui concerne les activités menées et les temps libres ou occupés.</a:t>
            </a:r>
            <a:endParaRPr sz="1300"/>
          </a:p>
          <a:p>
            <a:pPr marL="0" lvl="0" indent="0" algn="l" rtl="0">
              <a:spcBef>
                <a:spcPts val="600"/>
              </a:spcBef>
              <a:spcAft>
                <a:spcPts val="0"/>
              </a:spcAft>
              <a:buNone/>
            </a:pPr>
            <a:endParaRPr sz="1300"/>
          </a:p>
        </p:txBody>
      </p:sp>
      <p:sp>
        <p:nvSpPr>
          <p:cNvPr id="726" name="Google Shape;726;p56"/>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44</a:t>
            </a:fld>
            <a:endParaRPr/>
          </a:p>
        </p:txBody>
      </p:sp>
      <p:sp>
        <p:nvSpPr>
          <p:cNvPr id="727" name="Google Shape;727;p56"/>
          <p:cNvSpPr txBox="1">
            <a:spLocks noGrp="1"/>
          </p:cNvSpPr>
          <p:nvPr>
            <p:ph type="body" idx="2"/>
          </p:nvPr>
        </p:nvSpPr>
        <p:spPr>
          <a:xfrm>
            <a:off x="844425" y="2954100"/>
            <a:ext cx="3629100" cy="17469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Avantages &amp; précautions à prendre</a:t>
            </a:r>
            <a:endParaRPr sz="1300"/>
          </a:p>
          <a:p>
            <a:pPr marL="0" lvl="0" indent="0" algn="l" rtl="0">
              <a:spcBef>
                <a:spcPts val="600"/>
              </a:spcBef>
              <a:spcAft>
                <a:spcPts val="0"/>
              </a:spcAft>
              <a:buNone/>
            </a:pPr>
            <a:r>
              <a:rPr lang="fr" sz="1300"/>
              <a:t>L’avantage de l’horloge des activités est qu’elle permet d’identifier les disponibilités des membres d’une communauté pour participer aux activités d’un projet/programme. Il illustre les possibilités de développement de nouvelles activités (activités génératrices de revenus...). </a:t>
            </a:r>
            <a:endParaRPr sz="1300"/>
          </a:p>
          <a:p>
            <a:pPr marL="0" lvl="0" indent="0" algn="l" rtl="0">
              <a:spcBef>
                <a:spcPts val="600"/>
              </a:spcBef>
              <a:spcAft>
                <a:spcPts val="0"/>
              </a:spcAft>
              <a:buClr>
                <a:schemeClr val="dk1"/>
              </a:buClr>
              <a:buSzPts val="1100"/>
              <a:buFont typeface="Arial"/>
              <a:buNone/>
            </a:pPr>
            <a:endParaRPr sz="1300"/>
          </a:p>
          <a:p>
            <a:pPr marL="0" lvl="0" indent="0" algn="l" rtl="0">
              <a:spcBef>
                <a:spcPts val="600"/>
              </a:spcBef>
              <a:spcAft>
                <a:spcPts val="0"/>
              </a:spcAft>
              <a:buNone/>
            </a:pPr>
            <a:endParaRPr sz="1300"/>
          </a:p>
        </p:txBody>
      </p:sp>
      <p:sp>
        <p:nvSpPr>
          <p:cNvPr id="728" name="Google Shape;728;p56"/>
          <p:cNvSpPr txBox="1">
            <a:spLocks noGrp="1"/>
          </p:cNvSpPr>
          <p:nvPr>
            <p:ph type="title"/>
          </p:nvPr>
        </p:nvSpPr>
        <p:spPr>
          <a:xfrm>
            <a:off x="844425" y="5600"/>
            <a:ext cx="3868500" cy="1140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endParaRPr/>
          </a:p>
          <a:p>
            <a:pPr marL="457200" lvl="0" indent="-381000" algn="l" rtl="0">
              <a:spcBef>
                <a:spcPts val="0"/>
              </a:spcBef>
              <a:spcAft>
                <a:spcPts val="0"/>
              </a:spcAft>
              <a:buSzPts val="2400"/>
              <a:buAutoNum type="arabicPeriod" startAt="8"/>
            </a:pPr>
            <a:r>
              <a:rPr lang="fr"/>
              <a:t>L’horloge des activités journalières</a:t>
            </a:r>
            <a:endParaRPr/>
          </a:p>
        </p:txBody>
      </p:sp>
      <p:sp>
        <p:nvSpPr>
          <p:cNvPr id="729" name="Google Shape;729;p56"/>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44</a:t>
            </a:fld>
            <a:endParaRPr/>
          </a:p>
        </p:txBody>
      </p:sp>
      <p:pic>
        <p:nvPicPr>
          <p:cNvPr id="730" name="Google Shape;730;p56"/>
          <p:cNvPicPr preferRelativeResize="0"/>
          <p:nvPr/>
        </p:nvPicPr>
        <p:blipFill>
          <a:blip r:embed="rId3">
            <a:alphaModFix/>
          </a:blip>
          <a:stretch>
            <a:fillRect/>
          </a:stretch>
        </p:blipFill>
        <p:spPr>
          <a:xfrm>
            <a:off x="5405575" y="164100"/>
            <a:ext cx="2790000" cy="2790000"/>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734"/>
        <p:cNvGrpSpPr/>
        <p:nvPr/>
      </p:nvGrpSpPr>
      <p:grpSpPr>
        <a:xfrm>
          <a:off x="0" y="0"/>
          <a:ext cx="0" cy="0"/>
          <a:chOff x="0" y="0"/>
          <a:chExt cx="0" cy="0"/>
        </a:xfrm>
      </p:grpSpPr>
      <p:sp>
        <p:nvSpPr>
          <p:cNvPr id="735" name="Google Shape;735;p57"/>
          <p:cNvSpPr txBox="1">
            <a:spLocks noGrp="1"/>
          </p:cNvSpPr>
          <p:nvPr>
            <p:ph type="body" idx="2"/>
          </p:nvPr>
        </p:nvSpPr>
        <p:spPr>
          <a:xfrm>
            <a:off x="844425" y="1359600"/>
            <a:ext cx="3611100"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Comment l’utiliser ? </a:t>
            </a:r>
            <a:endParaRPr sz="1300"/>
          </a:p>
          <a:p>
            <a:pPr marL="0" lvl="0" indent="0" algn="l" rtl="0">
              <a:spcBef>
                <a:spcPts val="600"/>
              </a:spcBef>
              <a:spcAft>
                <a:spcPts val="0"/>
              </a:spcAft>
              <a:buNone/>
            </a:pPr>
            <a:r>
              <a:rPr lang="fr" sz="1300"/>
              <a:t>Pour utiliser cet outil, des groupes séparés d’hommes et femmes sont formés et l'équipe projet demande aux participant.e.s d’indiquer les différentes occupations de la journée sur une horloge graduée.</a:t>
            </a:r>
            <a:endParaRPr sz="1300"/>
          </a:p>
          <a:p>
            <a:pPr marL="0" lvl="0" indent="0" algn="l" rtl="0">
              <a:spcBef>
                <a:spcPts val="600"/>
              </a:spcBef>
              <a:spcAft>
                <a:spcPts val="0"/>
              </a:spcAft>
              <a:buNone/>
            </a:pPr>
            <a:r>
              <a:rPr lang="fr" sz="1300"/>
              <a:t>Chaque groupe produit son horloge et montre les activités réalisées aux différents moments de la journée et la durée de chaque tâche.</a:t>
            </a:r>
            <a:endParaRPr sz="1300"/>
          </a:p>
        </p:txBody>
      </p:sp>
      <p:sp>
        <p:nvSpPr>
          <p:cNvPr id="736" name="Google Shape;736;p57"/>
          <p:cNvSpPr txBox="1">
            <a:spLocks noGrp="1"/>
          </p:cNvSpPr>
          <p:nvPr>
            <p:ph type="body" idx="2"/>
          </p:nvPr>
        </p:nvSpPr>
        <p:spPr>
          <a:xfrm>
            <a:off x="4924956" y="1359600"/>
            <a:ext cx="3868500"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a:t>Les deux horloges, représentant les activités journalières des femmes et des hommes respectivement, peuvent être comparées et analysées.</a:t>
            </a:r>
            <a:endParaRPr sz="1300"/>
          </a:p>
          <a:p>
            <a:pPr marL="0" lvl="0" indent="0" algn="l" rtl="0">
              <a:spcBef>
                <a:spcPts val="600"/>
              </a:spcBef>
              <a:spcAft>
                <a:spcPts val="0"/>
              </a:spcAft>
              <a:buClr>
                <a:schemeClr val="dk1"/>
              </a:buClr>
              <a:buSzPts val="1100"/>
              <a:buFont typeface="Arial"/>
              <a:buNone/>
            </a:pPr>
            <a:endParaRPr sz="1300"/>
          </a:p>
        </p:txBody>
      </p:sp>
      <p:sp>
        <p:nvSpPr>
          <p:cNvPr id="737" name="Google Shape;737;p57"/>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45</a:t>
            </a:fld>
            <a:endParaRPr/>
          </a:p>
        </p:txBody>
      </p:sp>
      <p:sp>
        <p:nvSpPr>
          <p:cNvPr id="738" name="Google Shape;738;p57"/>
          <p:cNvSpPr txBox="1">
            <a:spLocks noGrp="1"/>
          </p:cNvSpPr>
          <p:nvPr>
            <p:ph type="body" idx="2"/>
          </p:nvPr>
        </p:nvSpPr>
        <p:spPr>
          <a:xfrm>
            <a:off x="844425" y="3829725"/>
            <a:ext cx="7568100" cy="826500"/>
          </a:xfrm>
          <a:prstGeom prst="rect">
            <a:avLst/>
          </a:prstGeom>
        </p:spPr>
        <p:txBody>
          <a:bodyPr spcFirstLastPara="1" wrap="square" lIns="91425" tIns="91425" rIns="91425" bIns="91425" anchor="t" anchorCtr="0">
            <a:noAutofit/>
          </a:bodyPr>
          <a:lstStyle/>
          <a:p>
            <a:pPr marL="0" lvl="0" indent="0" algn="l" rtl="0">
              <a:spcBef>
                <a:spcPts val="1000"/>
              </a:spcBef>
              <a:spcAft>
                <a:spcPts val="0"/>
              </a:spcAft>
              <a:buNone/>
            </a:pPr>
            <a:r>
              <a:rPr lang="fr" sz="1200" b="1">
                <a:solidFill>
                  <a:schemeClr val="dk2"/>
                </a:solidFill>
              </a:rPr>
              <a:t>Pour aller aller loin</a:t>
            </a:r>
            <a:endParaRPr sz="1200" b="1">
              <a:solidFill>
                <a:schemeClr val="dk2"/>
              </a:solidFill>
            </a:endParaRPr>
          </a:p>
          <a:p>
            <a:pPr marL="0" lvl="0" indent="0" algn="l" rtl="0">
              <a:spcBef>
                <a:spcPts val="1000"/>
              </a:spcBef>
              <a:spcAft>
                <a:spcPts val="1000"/>
              </a:spcAft>
              <a:buNone/>
            </a:pPr>
            <a:r>
              <a:rPr lang="fr" sz="1200" i="1" u="sng">
                <a:solidFill>
                  <a:schemeClr val="hlink"/>
                </a:solidFill>
                <a:hlinkClick r:id="rId3"/>
              </a:rPr>
              <a:t>https://plateforme-elsa.org/wp-content/uploads/2014/04/FAITguide_genre_pratique.pdf</a:t>
            </a:r>
            <a:r>
              <a:rPr lang="fr" sz="1200" i="1">
                <a:solidFill>
                  <a:schemeClr val="dk2"/>
                </a:solidFill>
              </a:rPr>
              <a:t> </a:t>
            </a:r>
            <a:endParaRPr sz="1200" i="1">
              <a:solidFill>
                <a:schemeClr val="dk2"/>
              </a:solidFill>
            </a:endParaRPr>
          </a:p>
        </p:txBody>
      </p:sp>
      <p:sp>
        <p:nvSpPr>
          <p:cNvPr id="739" name="Google Shape;739;p57"/>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endParaRPr/>
          </a:p>
          <a:p>
            <a:pPr marL="457200" lvl="0" indent="-381000" algn="l" rtl="0">
              <a:spcBef>
                <a:spcPts val="0"/>
              </a:spcBef>
              <a:spcAft>
                <a:spcPts val="0"/>
              </a:spcAft>
              <a:buSzPts val="2400"/>
              <a:buAutoNum type="arabicPeriod" startAt="8"/>
            </a:pPr>
            <a:r>
              <a:rPr lang="fr"/>
              <a:t>L’horloge des activités journalières</a:t>
            </a:r>
            <a:endParaRPr/>
          </a:p>
        </p:txBody>
      </p:sp>
      <p:sp>
        <p:nvSpPr>
          <p:cNvPr id="740" name="Google Shape;740;p57"/>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45</a:t>
            </a:fld>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744"/>
        <p:cNvGrpSpPr/>
        <p:nvPr/>
      </p:nvGrpSpPr>
      <p:grpSpPr>
        <a:xfrm>
          <a:off x="0" y="0"/>
          <a:ext cx="0" cy="0"/>
          <a:chOff x="0" y="0"/>
          <a:chExt cx="0" cy="0"/>
        </a:xfrm>
      </p:grpSpPr>
      <p:sp>
        <p:nvSpPr>
          <p:cNvPr id="745" name="Google Shape;745;p58"/>
          <p:cNvSpPr txBox="1">
            <a:spLocks noGrp="1"/>
          </p:cNvSpPr>
          <p:nvPr>
            <p:ph type="body" idx="2"/>
          </p:nvPr>
        </p:nvSpPr>
        <p:spPr>
          <a:xfrm>
            <a:off x="844425" y="673800"/>
            <a:ext cx="4667700" cy="462300"/>
          </a:xfrm>
          <a:prstGeom prst="rect">
            <a:avLst/>
          </a:prstGeom>
        </p:spPr>
        <p:txBody>
          <a:bodyPr spcFirstLastPara="1" wrap="square" lIns="91425" tIns="91425" rIns="90000" bIns="91425" anchor="t" anchorCtr="0">
            <a:noAutofit/>
          </a:bodyPr>
          <a:lstStyle/>
          <a:p>
            <a:pPr marL="0" lvl="0" indent="0" algn="l" rtl="0">
              <a:spcBef>
                <a:spcPts val="600"/>
              </a:spcBef>
              <a:spcAft>
                <a:spcPts val="0"/>
              </a:spcAft>
              <a:buNone/>
            </a:pPr>
            <a:r>
              <a:rPr lang="fr" sz="1300" b="1"/>
              <a:t>Illustration</a:t>
            </a:r>
            <a:endParaRPr sz="1300"/>
          </a:p>
          <a:p>
            <a:pPr marL="0" lvl="0" indent="0" algn="l" rtl="0">
              <a:spcBef>
                <a:spcPts val="600"/>
              </a:spcBef>
              <a:spcAft>
                <a:spcPts val="0"/>
              </a:spcAft>
              <a:buNone/>
            </a:pPr>
            <a:endParaRPr sz="1300"/>
          </a:p>
        </p:txBody>
      </p:sp>
      <p:sp>
        <p:nvSpPr>
          <p:cNvPr id="746" name="Google Shape;746;p58"/>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46</a:t>
            </a:fld>
            <a:endParaRPr/>
          </a:p>
        </p:txBody>
      </p:sp>
      <p:sp>
        <p:nvSpPr>
          <p:cNvPr id="747" name="Google Shape;747;p58"/>
          <p:cNvSpPr txBox="1">
            <a:spLocks noGrp="1"/>
          </p:cNvSpPr>
          <p:nvPr>
            <p:ph type="title"/>
          </p:nvPr>
        </p:nvSpPr>
        <p:spPr>
          <a:xfrm>
            <a:off x="844425" y="150100"/>
            <a:ext cx="4592100" cy="5382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endParaRPr/>
          </a:p>
          <a:p>
            <a:pPr marL="457200" lvl="0" indent="-381000" algn="l" rtl="0">
              <a:spcBef>
                <a:spcPts val="0"/>
              </a:spcBef>
              <a:spcAft>
                <a:spcPts val="0"/>
              </a:spcAft>
              <a:buSzPts val="2400"/>
              <a:buAutoNum type="arabicPeriod" startAt="8"/>
            </a:pPr>
            <a:r>
              <a:rPr lang="fr"/>
              <a:t>L’horloge des activités journalières</a:t>
            </a:r>
            <a:endParaRPr/>
          </a:p>
        </p:txBody>
      </p:sp>
      <p:sp>
        <p:nvSpPr>
          <p:cNvPr id="748" name="Google Shape;748;p58"/>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46</a:t>
            </a:fld>
            <a:endParaRPr/>
          </a:p>
        </p:txBody>
      </p:sp>
      <p:pic>
        <p:nvPicPr>
          <p:cNvPr id="749" name="Google Shape;749;p58"/>
          <p:cNvPicPr preferRelativeResize="0"/>
          <p:nvPr/>
        </p:nvPicPr>
        <p:blipFill>
          <a:blip r:embed="rId3">
            <a:alphaModFix/>
          </a:blip>
          <a:stretch>
            <a:fillRect/>
          </a:stretch>
        </p:blipFill>
        <p:spPr>
          <a:xfrm>
            <a:off x="2311925" y="867225"/>
            <a:ext cx="4520150" cy="4087600"/>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753"/>
        <p:cNvGrpSpPr/>
        <p:nvPr/>
      </p:nvGrpSpPr>
      <p:grpSpPr>
        <a:xfrm>
          <a:off x="0" y="0"/>
          <a:ext cx="0" cy="0"/>
          <a:chOff x="0" y="0"/>
          <a:chExt cx="0" cy="0"/>
        </a:xfrm>
      </p:grpSpPr>
      <p:sp>
        <p:nvSpPr>
          <p:cNvPr id="754" name="Google Shape;754;p59"/>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9"/>
            </a:pPr>
            <a:r>
              <a:rPr lang="fr"/>
              <a:t>Le calendrier saisonnier</a:t>
            </a:r>
            <a:endParaRPr/>
          </a:p>
        </p:txBody>
      </p:sp>
      <p:sp>
        <p:nvSpPr>
          <p:cNvPr id="755" name="Google Shape;755;p59"/>
          <p:cNvSpPr txBox="1">
            <a:spLocks noGrp="1"/>
          </p:cNvSpPr>
          <p:nvPr>
            <p:ph type="body" idx="2"/>
          </p:nvPr>
        </p:nvSpPr>
        <p:spPr>
          <a:xfrm>
            <a:off x="844425" y="1359600"/>
            <a:ext cx="3794700" cy="18876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En résumé</a:t>
            </a:r>
            <a:endParaRPr sz="1300" b="1"/>
          </a:p>
          <a:p>
            <a:pPr marL="0" lvl="0" indent="0" algn="l" rtl="0">
              <a:spcBef>
                <a:spcPts val="600"/>
              </a:spcBef>
              <a:spcAft>
                <a:spcPts val="0"/>
              </a:spcAft>
              <a:buNone/>
            </a:pPr>
            <a:r>
              <a:rPr lang="fr" sz="1300"/>
              <a:t>Le calendrier saisonnier est un outil qui permet d’analyser les différents changements liés aux moyens d'existence  s’opérant aux différentes saisons de l’année. </a:t>
            </a:r>
            <a:endParaRPr sz="1300"/>
          </a:p>
          <a:p>
            <a:pPr marL="0" lvl="0" indent="0" algn="l" rtl="0">
              <a:spcBef>
                <a:spcPts val="600"/>
              </a:spcBef>
              <a:spcAft>
                <a:spcPts val="0"/>
              </a:spcAft>
              <a:buNone/>
            </a:pPr>
            <a:endParaRPr sz="1300"/>
          </a:p>
        </p:txBody>
      </p:sp>
      <p:sp>
        <p:nvSpPr>
          <p:cNvPr id="756" name="Google Shape;756;p59"/>
          <p:cNvSpPr txBox="1">
            <a:spLocks noGrp="1"/>
          </p:cNvSpPr>
          <p:nvPr>
            <p:ph type="body" idx="2"/>
          </p:nvPr>
        </p:nvSpPr>
        <p:spPr>
          <a:xfrm>
            <a:off x="4866325" y="2388575"/>
            <a:ext cx="3868500" cy="24648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Pourquoi l’utiliser ?</a:t>
            </a:r>
            <a:endParaRPr sz="1300"/>
          </a:p>
          <a:p>
            <a:pPr marL="0" lvl="0" indent="0" algn="l" rtl="0">
              <a:spcBef>
                <a:spcPts val="600"/>
              </a:spcBef>
              <a:spcAft>
                <a:spcPts val="0"/>
              </a:spcAft>
              <a:buNone/>
            </a:pPr>
            <a:r>
              <a:rPr lang="fr" sz="1300"/>
              <a:t>Il permet de prendre des mesures adéquates et adaptées en ayant connaissance des : ressources disponibles, les produits mieux consommés, les services très sollicités dépendamment de la saison. </a:t>
            </a:r>
            <a:endParaRPr sz="1300"/>
          </a:p>
          <a:p>
            <a:pPr marL="0" lvl="0" indent="0" algn="l" rtl="0">
              <a:spcBef>
                <a:spcPts val="600"/>
              </a:spcBef>
              <a:spcAft>
                <a:spcPts val="0"/>
              </a:spcAft>
              <a:buNone/>
            </a:pPr>
            <a:r>
              <a:rPr lang="fr" sz="1300"/>
              <a:t>Par exemple : Produire une quantité importante de glace pendant l’hiver serait ne pas tenir compte de l’aspect saisonnier.</a:t>
            </a:r>
            <a:endParaRPr sz="1300"/>
          </a:p>
          <a:p>
            <a:pPr marL="0" lvl="0" indent="0" algn="l" rtl="0">
              <a:spcBef>
                <a:spcPts val="600"/>
              </a:spcBef>
              <a:spcAft>
                <a:spcPts val="0"/>
              </a:spcAft>
              <a:buNone/>
            </a:pPr>
            <a:endParaRPr sz="1300"/>
          </a:p>
        </p:txBody>
      </p:sp>
      <p:sp>
        <p:nvSpPr>
          <p:cNvPr id="757" name="Google Shape;757;p59"/>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47</a:t>
            </a:fld>
            <a:endParaRPr/>
          </a:p>
        </p:txBody>
      </p:sp>
      <p:sp>
        <p:nvSpPr>
          <p:cNvPr id="758" name="Google Shape;758;p59"/>
          <p:cNvSpPr txBox="1">
            <a:spLocks noGrp="1"/>
          </p:cNvSpPr>
          <p:nvPr>
            <p:ph type="body" idx="2"/>
          </p:nvPr>
        </p:nvSpPr>
        <p:spPr>
          <a:xfrm>
            <a:off x="844425" y="3106500"/>
            <a:ext cx="3629100" cy="17469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Avantages &amp; précautions à prendre</a:t>
            </a:r>
            <a:endParaRPr sz="1300"/>
          </a:p>
          <a:p>
            <a:pPr marL="0" lvl="0" indent="0" algn="l" rtl="0">
              <a:spcBef>
                <a:spcPts val="600"/>
              </a:spcBef>
              <a:spcAft>
                <a:spcPts val="0"/>
              </a:spcAft>
              <a:buNone/>
            </a:pPr>
            <a:r>
              <a:rPr lang="fr" sz="1300"/>
              <a:t>Cet outil  prend en compte le variable saisonnier afin de déterminer le bon moment pour mener des activités sur le terrain auprès des hommes et/ou des femmes. Sa conception suppose une maîtrise du contexte géographique, culturelle et sociale.</a:t>
            </a:r>
            <a:endParaRPr sz="1300"/>
          </a:p>
          <a:p>
            <a:pPr marL="0" lvl="0" indent="0" algn="l" rtl="0">
              <a:spcBef>
                <a:spcPts val="600"/>
              </a:spcBef>
              <a:spcAft>
                <a:spcPts val="0"/>
              </a:spcAft>
              <a:buClr>
                <a:schemeClr val="dk1"/>
              </a:buClr>
              <a:buSzPts val="1100"/>
              <a:buFont typeface="Arial"/>
              <a:buNone/>
            </a:pPr>
            <a:endParaRPr sz="1300"/>
          </a:p>
          <a:p>
            <a:pPr marL="0" lvl="0" indent="0" algn="l" rtl="0">
              <a:spcBef>
                <a:spcPts val="600"/>
              </a:spcBef>
              <a:spcAft>
                <a:spcPts val="0"/>
              </a:spcAft>
              <a:buNone/>
            </a:pPr>
            <a:endParaRPr sz="1300"/>
          </a:p>
        </p:txBody>
      </p:sp>
      <p:sp>
        <p:nvSpPr>
          <p:cNvPr id="759" name="Google Shape;759;p59"/>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47</a:t>
            </a:fld>
            <a:endParaRPr/>
          </a:p>
        </p:txBody>
      </p:sp>
      <p:pic>
        <p:nvPicPr>
          <p:cNvPr id="760" name="Google Shape;760;p59"/>
          <p:cNvPicPr preferRelativeResize="0"/>
          <p:nvPr/>
        </p:nvPicPr>
        <p:blipFill>
          <a:blip r:embed="rId3">
            <a:alphaModFix/>
          </a:blip>
          <a:stretch>
            <a:fillRect/>
          </a:stretch>
        </p:blipFill>
        <p:spPr>
          <a:xfrm>
            <a:off x="5416375" y="80775"/>
            <a:ext cx="2768400" cy="2768400"/>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764"/>
        <p:cNvGrpSpPr/>
        <p:nvPr/>
      </p:nvGrpSpPr>
      <p:grpSpPr>
        <a:xfrm>
          <a:off x="0" y="0"/>
          <a:ext cx="0" cy="0"/>
          <a:chOff x="0" y="0"/>
          <a:chExt cx="0" cy="0"/>
        </a:xfrm>
      </p:grpSpPr>
      <p:sp>
        <p:nvSpPr>
          <p:cNvPr id="765" name="Google Shape;765;p60"/>
          <p:cNvSpPr txBox="1">
            <a:spLocks noGrp="1"/>
          </p:cNvSpPr>
          <p:nvPr>
            <p:ph type="body" idx="2"/>
          </p:nvPr>
        </p:nvSpPr>
        <p:spPr>
          <a:xfrm>
            <a:off x="844425" y="1207200"/>
            <a:ext cx="5201700"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Comment l’utiliser ? </a:t>
            </a:r>
            <a:endParaRPr sz="1300"/>
          </a:p>
          <a:p>
            <a:pPr marL="457200" lvl="0" indent="-311150" algn="l" rtl="0">
              <a:spcBef>
                <a:spcPts val="600"/>
              </a:spcBef>
              <a:spcAft>
                <a:spcPts val="0"/>
              </a:spcAft>
              <a:buSzPts val="1300"/>
              <a:buAutoNum type="arabicPeriod"/>
            </a:pPr>
            <a:r>
              <a:rPr lang="fr" sz="1300"/>
              <a:t>L’atelier est mis en route par un brainstorming sur les activités menées par les participant.e.s sur une année complète (les revenus au cours de l’année par exemple) en séparant les hommes et les femmes ; </a:t>
            </a:r>
            <a:endParaRPr sz="1300"/>
          </a:p>
          <a:p>
            <a:pPr marL="457200" lvl="0" indent="-311150" algn="l" rtl="0">
              <a:spcBef>
                <a:spcPts val="0"/>
              </a:spcBef>
              <a:spcAft>
                <a:spcPts val="0"/>
              </a:spcAft>
              <a:buSzPts val="1300"/>
              <a:buAutoNum type="arabicPeriod"/>
            </a:pPr>
            <a:r>
              <a:rPr lang="fr" sz="1300"/>
              <a:t>Les réponses sont schématisées par un calendrier sur une ligne horizontale divisé en mois ou en saison selon le contexte ;</a:t>
            </a:r>
            <a:endParaRPr sz="1300"/>
          </a:p>
          <a:p>
            <a:pPr marL="457200" lvl="0" indent="-311150" algn="l" rtl="0">
              <a:spcBef>
                <a:spcPts val="0"/>
              </a:spcBef>
              <a:spcAft>
                <a:spcPts val="0"/>
              </a:spcAft>
              <a:buSzPts val="1300"/>
              <a:buAutoNum type="arabicPeriod"/>
            </a:pPr>
            <a:r>
              <a:rPr lang="fr" sz="1300"/>
              <a:t>Le calendrier est approfondi avec des questions plus spécifiques (pourquoi avez-vous beaucoup de revenus durant les mois de juillet – août - septembre ? Est-ce que votre mari gagne aussi d’importants revenus à cette période ?...) en faisant ressortir un calendrier pour chaque thème abordé.</a:t>
            </a:r>
            <a:endParaRPr sz="1300"/>
          </a:p>
        </p:txBody>
      </p:sp>
      <p:sp>
        <p:nvSpPr>
          <p:cNvPr id="766" name="Google Shape;766;p60"/>
          <p:cNvSpPr txBox="1">
            <a:spLocks noGrp="1"/>
          </p:cNvSpPr>
          <p:nvPr>
            <p:ph type="body" idx="2"/>
          </p:nvPr>
        </p:nvSpPr>
        <p:spPr>
          <a:xfrm>
            <a:off x="6268200" y="1207200"/>
            <a:ext cx="2593200" cy="18498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a:t>Les participant.e.s remplissent relativement les cases correspondant aux mois (ou saisons) par des couleurs ou symboles pour présenter la disponibilité, l'intensité, l’abondance…</a:t>
            </a:r>
            <a:endParaRPr sz="1300"/>
          </a:p>
          <a:p>
            <a:pPr marL="0" lvl="0" indent="0" algn="l" rtl="0">
              <a:spcBef>
                <a:spcPts val="600"/>
              </a:spcBef>
              <a:spcAft>
                <a:spcPts val="0"/>
              </a:spcAft>
              <a:buNone/>
            </a:pPr>
            <a:endParaRPr sz="1300"/>
          </a:p>
          <a:p>
            <a:pPr marL="0" lvl="0" indent="0" algn="l" rtl="0">
              <a:spcBef>
                <a:spcPts val="600"/>
              </a:spcBef>
              <a:spcAft>
                <a:spcPts val="0"/>
              </a:spcAft>
              <a:buNone/>
            </a:pPr>
            <a:endParaRPr sz="1300"/>
          </a:p>
        </p:txBody>
      </p:sp>
      <p:sp>
        <p:nvSpPr>
          <p:cNvPr id="767" name="Google Shape;767;p60"/>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48</a:t>
            </a:fld>
            <a:endParaRPr/>
          </a:p>
        </p:txBody>
      </p:sp>
      <p:sp>
        <p:nvSpPr>
          <p:cNvPr id="768" name="Google Shape;768;p60"/>
          <p:cNvSpPr txBox="1">
            <a:spLocks noGrp="1"/>
          </p:cNvSpPr>
          <p:nvPr>
            <p:ph type="body" idx="2"/>
          </p:nvPr>
        </p:nvSpPr>
        <p:spPr>
          <a:xfrm>
            <a:off x="844425" y="3829725"/>
            <a:ext cx="7568100" cy="826500"/>
          </a:xfrm>
          <a:prstGeom prst="rect">
            <a:avLst/>
          </a:prstGeom>
        </p:spPr>
        <p:txBody>
          <a:bodyPr spcFirstLastPara="1" wrap="square" lIns="91425" tIns="91425" rIns="91425" bIns="91425" anchor="t" anchorCtr="0">
            <a:noAutofit/>
          </a:bodyPr>
          <a:lstStyle/>
          <a:p>
            <a:pPr marL="0" lvl="0" indent="0" algn="l" rtl="0">
              <a:spcBef>
                <a:spcPts val="1000"/>
              </a:spcBef>
              <a:spcAft>
                <a:spcPts val="0"/>
              </a:spcAft>
              <a:buNone/>
            </a:pPr>
            <a:r>
              <a:rPr lang="fr" sz="1200" b="1">
                <a:solidFill>
                  <a:schemeClr val="dk2"/>
                </a:solidFill>
              </a:rPr>
              <a:t>Pour aller aller loin</a:t>
            </a:r>
            <a:endParaRPr sz="1200" b="1">
              <a:solidFill>
                <a:schemeClr val="dk2"/>
              </a:solidFill>
            </a:endParaRPr>
          </a:p>
          <a:p>
            <a:pPr marL="0" lvl="0" indent="0" algn="l" rtl="0">
              <a:spcBef>
                <a:spcPts val="1000"/>
              </a:spcBef>
              <a:spcAft>
                <a:spcPts val="1000"/>
              </a:spcAft>
              <a:buNone/>
            </a:pPr>
            <a:r>
              <a:rPr lang="fr" sz="1200" i="1" u="sng">
                <a:solidFill>
                  <a:schemeClr val="hlink"/>
                </a:solidFill>
                <a:hlinkClick r:id="rId3"/>
              </a:rPr>
              <a:t>Calendriers saisonniers (MARP-ASEG) | Wageningen Portals (gestionorienteeverslimpact.org)</a:t>
            </a:r>
            <a:endParaRPr sz="1200" i="1">
              <a:solidFill>
                <a:schemeClr val="dk2"/>
              </a:solidFill>
            </a:endParaRPr>
          </a:p>
        </p:txBody>
      </p:sp>
      <p:sp>
        <p:nvSpPr>
          <p:cNvPr id="769" name="Google Shape;769;p60"/>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48</a:t>
            </a:fld>
            <a:endParaRPr/>
          </a:p>
        </p:txBody>
      </p:sp>
      <p:sp>
        <p:nvSpPr>
          <p:cNvPr id="770" name="Google Shape;770;p60"/>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9"/>
            </a:pPr>
            <a:r>
              <a:rPr lang="fr"/>
              <a:t>Le calendrier saisonnier</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774"/>
        <p:cNvGrpSpPr/>
        <p:nvPr/>
      </p:nvGrpSpPr>
      <p:grpSpPr>
        <a:xfrm>
          <a:off x="0" y="0"/>
          <a:ext cx="0" cy="0"/>
          <a:chOff x="0" y="0"/>
          <a:chExt cx="0" cy="0"/>
        </a:xfrm>
      </p:grpSpPr>
      <p:sp>
        <p:nvSpPr>
          <p:cNvPr id="775" name="Google Shape;775;p61"/>
          <p:cNvSpPr txBox="1">
            <a:spLocks noGrp="1"/>
          </p:cNvSpPr>
          <p:nvPr>
            <p:ph type="body" idx="2"/>
          </p:nvPr>
        </p:nvSpPr>
        <p:spPr>
          <a:xfrm>
            <a:off x="844425" y="1359600"/>
            <a:ext cx="4667700" cy="3503400"/>
          </a:xfrm>
          <a:prstGeom prst="rect">
            <a:avLst/>
          </a:prstGeom>
        </p:spPr>
        <p:txBody>
          <a:bodyPr spcFirstLastPara="1" wrap="square" lIns="91425" tIns="91425" rIns="90000" bIns="91425" anchor="t" anchorCtr="0">
            <a:noAutofit/>
          </a:bodyPr>
          <a:lstStyle/>
          <a:p>
            <a:pPr marL="0" lvl="0" indent="0" algn="l" rtl="0">
              <a:spcBef>
                <a:spcPts val="600"/>
              </a:spcBef>
              <a:spcAft>
                <a:spcPts val="0"/>
              </a:spcAft>
              <a:buNone/>
            </a:pPr>
            <a:r>
              <a:rPr lang="fr" sz="1300" b="1"/>
              <a:t>Illustration</a:t>
            </a:r>
            <a:endParaRPr sz="1300"/>
          </a:p>
          <a:p>
            <a:pPr marL="0" lvl="0" indent="0" algn="l" rtl="0">
              <a:spcBef>
                <a:spcPts val="600"/>
              </a:spcBef>
              <a:spcAft>
                <a:spcPts val="0"/>
              </a:spcAft>
              <a:buNone/>
            </a:pPr>
            <a:r>
              <a:rPr lang="fr" sz="1300"/>
              <a:t>Calendriers saisonniers illustrant l'absentéisme et les dépenses liées à la consommation entre les hommes et les femmes aux Comores. </a:t>
            </a:r>
            <a:endParaRPr sz="1300"/>
          </a:p>
          <a:p>
            <a:pPr marL="0" lvl="0" indent="0" algn="l" rtl="0">
              <a:spcBef>
                <a:spcPts val="600"/>
              </a:spcBef>
              <a:spcAft>
                <a:spcPts val="0"/>
              </a:spcAft>
              <a:buNone/>
            </a:pPr>
            <a:r>
              <a:rPr lang="fr" sz="1300" b="1"/>
              <a:t>Thème 1 :</a:t>
            </a:r>
            <a:r>
              <a:rPr lang="fr" sz="1300"/>
              <a:t> l'absentéisme (on peut constater un taux d'absentéisme élevé la période allant de juillet à décembre, période de festivités. Le degré d'absentéisme est exponentiellement constaté chez les femmes  cela s’explique par la place importante qu’occupe la femme dans l’organisation et les préparatifs culinaires.</a:t>
            </a:r>
            <a:endParaRPr sz="1300"/>
          </a:p>
          <a:p>
            <a:pPr marL="0" lvl="0" indent="0" algn="l" rtl="0">
              <a:spcBef>
                <a:spcPts val="600"/>
              </a:spcBef>
              <a:spcAft>
                <a:spcPts val="0"/>
              </a:spcAft>
              <a:buNone/>
            </a:pPr>
            <a:r>
              <a:rPr lang="fr" sz="1300"/>
              <a:t>Chez l’homme l'absentéisme est relativement moindre car les activités sont généralement le soir.</a:t>
            </a:r>
            <a:endParaRPr sz="1300"/>
          </a:p>
          <a:p>
            <a:pPr marL="0" lvl="0" indent="0" algn="l" rtl="0">
              <a:spcBef>
                <a:spcPts val="600"/>
              </a:spcBef>
              <a:spcAft>
                <a:spcPts val="0"/>
              </a:spcAft>
              <a:buNone/>
            </a:pPr>
            <a:endParaRPr sz="1300"/>
          </a:p>
        </p:txBody>
      </p:sp>
      <p:sp>
        <p:nvSpPr>
          <p:cNvPr id="776" name="Google Shape;776;p61"/>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49</a:t>
            </a:fld>
            <a:endParaRPr/>
          </a:p>
        </p:txBody>
      </p:sp>
      <p:sp>
        <p:nvSpPr>
          <p:cNvPr id="777" name="Google Shape;777;p61"/>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49</a:t>
            </a:fld>
            <a:endParaRPr/>
          </a:p>
        </p:txBody>
      </p:sp>
      <p:sp>
        <p:nvSpPr>
          <p:cNvPr id="778" name="Google Shape;778;p61"/>
          <p:cNvSpPr txBox="1">
            <a:spLocks noGrp="1"/>
          </p:cNvSpPr>
          <p:nvPr>
            <p:ph type="body" idx="2"/>
          </p:nvPr>
        </p:nvSpPr>
        <p:spPr>
          <a:xfrm>
            <a:off x="5717975" y="1414150"/>
            <a:ext cx="3233100" cy="3032400"/>
          </a:xfrm>
          <a:prstGeom prst="rect">
            <a:avLst/>
          </a:prstGeom>
        </p:spPr>
        <p:txBody>
          <a:bodyPr spcFirstLastPara="1" wrap="square" lIns="91425" tIns="91425" rIns="90000" bIns="91425" anchor="t" anchorCtr="0">
            <a:noAutofit/>
          </a:bodyPr>
          <a:lstStyle/>
          <a:p>
            <a:pPr marL="0" lvl="0" indent="0" algn="l" rtl="0">
              <a:spcBef>
                <a:spcPts val="600"/>
              </a:spcBef>
              <a:spcAft>
                <a:spcPts val="0"/>
              </a:spcAft>
              <a:buNone/>
            </a:pPr>
            <a:r>
              <a:rPr lang="fr" sz="1300" b="1"/>
              <a:t>Thème 2 : </a:t>
            </a:r>
            <a:r>
              <a:rPr lang="fr" sz="1300"/>
              <a:t>Les  dépenses liées à la consommation chez les femmes sont intensifiées dans la période allant de juin-juillet caractérisée par l’arrivée de la diaspora et les festivités. De l’achat des habits de fête, les tontines. </a:t>
            </a:r>
            <a:endParaRPr sz="1300"/>
          </a:p>
          <a:p>
            <a:pPr marL="0" lvl="0" indent="0" algn="l" rtl="0">
              <a:spcBef>
                <a:spcPts val="600"/>
              </a:spcBef>
              <a:spcAft>
                <a:spcPts val="0"/>
              </a:spcAft>
              <a:buNone/>
            </a:pPr>
            <a:r>
              <a:rPr lang="fr" sz="1300"/>
              <a:t>Chez l’homme on peut constater que les dépenses sont élevées en début d’année cela peut s’expliquer par les dépenses liées à l’achat des fournitures scolaires, frais d’inscription universitaire des proches… </a:t>
            </a:r>
            <a:endParaRPr sz="1300"/>
          </a:p>
          <a:p>
            <a:pPr marL="0" lvl="0" indent="0" algn="l" rtl="0">
              <a:spcBef>
                <a:spcPts val="600"/>
              </a:spcBef>
              <a:spcAft>
                <a:spcPts val="0"/>
              </a:spcAft>
              <a:buNone/>
            </a:pPr>
            <a:endParaRPr sz="1300"/>
          </a:p>
        </p:txBody>
      </p:sp>
      <p:sp>
        <p:nvSpPr>
          <p:cNvPr id="779" name="Google Shape;779;p61"/>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9"/>
            </a:pPr>
            <a:r>
              <a:rPr lang="fr"/>
              <a:t>Le calendrier saisonnier</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17"/>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fr"/>
              <a:t>Enjeux de l’ÉFH pour les projets</a:t>
            </a:r>
            <a:endParaRPr/>
          </a:p>
        </p:txBody>
      </p:sp>
      <p:sp>
        <p:nvSpPr>
          <p:cNvPr id="120" name="Google Shape;120;p17"/>
          <p:cNvSpPr txBox="1">
            <a:spLocks noGrp="1"/>
          </p:cNvSpPr>
          <p:nvPr>
            <p:ph type="body" idx="2"/>
          </p:nvPr>
        </p:nvSpPr>
        <p:spPr>
          <a:xfrm>
            <a:off x="844425" y="1283400"/>
            <a:ext cx="3611100"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L’approche « genre et développement »</a:t>
            </a:r>
            <a:endParaRPr sz="1300"/>
          </a:p>
          <a:p>
            <a:pPr marL="0" lvl="0" indent="0" algn="l" rtl="0">
              <a:spcBef>
                <a:spcPts val="600"/>
              </a:spcBef>
              <a:spcAft>
                <a:spcPts val="0"/>
              </a:spcAft>
              <a:buNone/>
            </a:pPr>
            <a:r>
              <a:rPr lang="fr" sz="1300"/>
              <a:t>L’approche « Genre et développement » a été adoptée à la </a:t>
            </a:r>
            <a:r>
              <a:rPr lang="fr" sz="1300" u="sng">
                <a:solidFill>
                  <a:schemeClr val="hlink"/>
                </a:solidFill>
                <a:hlinkClick r:id="rId3"/>
              </a:rPr>
              <a:t>Conférence de Pékin (1995)</a:t>
            </a:r>
            <a:r>
              <a:rPr lang="fr" sz="1300"/>
              <a:t>. Elle consiste à prendre en compte la répartition des rôles et des activités des femmes et des hommes dans chaque contexte et dans chaque société pour tendre vers un équilibre des rapports de pouvoir entre les sexes (</a:t>
            </a:r>
            <a:r>
              <a:rPr lang="fr" sz="1300" u="sng">
                <a:solidFill>
                  <a:schemeClr val="hlink"/>
                </a:solidFill>
                <a:hlinkClick r:id="rId4"/>
              </a:rPr>
              <a:t>RITIMO.ORG</a:t>
            </a:r>
            <a:r>
              <a:rPr lang="fr" sz="1300"/>
              <a:t>). </a:t>
            </a:r>
            <a:endParaRPr sz="1300"/>
          </a:p>
          <a:p>
            <a:pPr marL="0" lvl="0" indent="0" algn="l" rtl="0">
              <a:spcBef>
                <a:spcPts val="600"/>
              </a:spcBef>
              <a:spcAft>
                <a:spcPts val="0"/>
              </a:spcAft>
              <a:buNone/>
            </a:pPr>
            <a:r>
              <a:rPr lang="fr" sz="1300"/>
              <a:t>L’utilisation de cette approche permet de garantir une répartition égale des possibilités, des ressources et des bénéfices entre les différents groupes de la population visée par une intervention (Association Tanmia.ma, 2006).</a:t>
            </a:r>
            <a:endParaRPr sz="1300"/>
          </a:p>
        </p:txBody>
      </p:sp>
      <p:sp>
        <p:nvSpPr>
          <p:cNvPr id="121" name="Google Shape;121;p17"/>
          <p:cNvSpPr txBox="1">
            <a:spLocks noGrp="1"/>
          </p:cNvSpPr>
          <p:nvPr>
            <p:ph type="body" idx="2"/>
          </p:nvPr>
        </p:nvSpPr>
        <p:spPr>
          <a:xfrm>
            <a:off x="4543956" y="1283400"/>
            <a:ext cx="3868500"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Les enjeux du genre</a:t>
            </a:r>
            <a:endParaRPr sz="1300"/>
          </a:p>
          <a:p>
            <a:pPr marL="0" lvl="0" indent="0" algn="l" rtl="0">
              <a:spcBef>
                <a:spcPts val="600"/>
              </a:spcBef>
              <a:spcAft>
                <a:spcPts val="0"/>
              </a:spcAft>
              <a:buNone/>
            </a:pPr>
            <a:r>
              <a:rPr lang="fr" sz="1300"/>
              <a:t>Le montage des projets de développement doit prendre en compte le genre car :</a:t>
            </a:r>
            <a:endParaRPr sz="1300"/>
          </a:p>
          <a:p>
            <a:pPr marL="457200" lvl="0" indent="-311150" algn="l" rtl="0">
              <a:spcBef>
                <a:spcPts val="600"/>
              </a:spcBef>
              <a:spcAft>
                <a:spcPts val="0"/>
              </a:spcAft>
              <a:buSzPts val="1300"/>
              <a:buChar char="-"/>
            </a:pPr>
            <a:r>
              <a:rPr lang="fr" sz="1300"/>
              <a:t>les femmes représentent plus de la moitié de la population ;</a:t>
            </a:r>
            <a:endParaRPr sz="1300"/>
          </a:p>
          <a:p>
            <a:pPr marL="457200" lvl="0" indent="-311150" algn="l" rtl="0">
              <a:spcBef>
                <a:spcPts val="0"/>
              </a:spcBef>
              <a:spcAft>
                <a:spcPts val="0"/>
              </a:spcAft>
              <a:buSzPts val="1300"/>
              <a:buChar char="-"/>
            </a:pPr>
            <a:r>
              <a:rPr lang="fr" sz="1300"/>
              <a:t>sans la prise en compte des besoins différenciés des femmes et des hommes, beaucoup de projets sont peu efficaces ;</a:t>
            </a:r>
            <a:endParaRPr sz="1300"/>
          </a:p>
          <a:p>
            <a:pPr marL="457200" lvl="0" indent="-311150" algn="l" rtl="0">
              <a:spcBef>
                <a:spcPts val="0"/>
              </a:spcBef>
              <a:spcAft>
                <a:spcPts val="0"/>
              </a:spcAft>
              <a:buSzPts val="1300"/>
              <a:buChar char="-"/>
            </a:pPr>
            <a:r>
              <a:rPr lang="fr" sz="1300"/>
              <a:t>méconnaître les impacts différenciés des projets sur les femmes et les hommes peut accroître les discriminations qui frappent les femmes.</a:t>
            </a:r>
            <a:endParaRPr sz="1300"/>
          </a:p>
          <a:p>
            <a:pPr marL="0" lvl="0" indent="0" algn="l" rtl="0">
              <a:spcBef>
                <a:spcPts val="600"/>
              </a:spcBef>
              <a:spcAft>
                <a:spcPts val="0"/>
              </a:spcAft>
              <a:buNone/>
            </a:pPr>
            <a:endParaRPr sz="1300"/>
          </a:p>
          <a:p>
            <a:pPr marL="0" lvl="0" indent="0" algn="l" rtl="0">
              <a:spcBef>
                <a:spcPts val="600"/>
              </a:spcBef>
              <a:spcAft>
                <a:spcPts val="0"/>
              </a:spcAft>
              <a:buNone/>
            </a:pPr>
            <a:endParaRPr sz="1300"/>
          </a:p>
        </p:txBody>
      </p:sp>
      <p:sp>
        <p:nvSpPr>
          <p:cNvPr id="122" name="Google Shape;122;p17"/>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5</a:t>
            </a:fld>
            <a:endParaRPr/>
          </a:p>
        </p:txBody>
      </p:sp>
      <p:sp>
        <p:nvSpPr>
          <p:cNvPr id="123" name="Google Shape;123;p17"/>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5</a:t>
            </a:fld>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783"/>
        <p:cNvGrpSpPr/>
        <p:nvPr/>
      </p:nvGrpSpPr>
      <p:grpSpPr>
        <a:xfrm>
          <a:off x="0" y="0"/>
          <a:ext cx="0" cy="0"/>
          <a:chOff x="0" y="0"/>
          <a:chExt cx="0" cy="0"/>
        </a:xfrm>
      </p:grpSpPr>
      <p:sp>
        <p:nvSpPr>
          <p:cNvPr id="784" name="Google Shape;784;p62"/>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10"/>
            </a:pPr>
            <a:r>
              <a:rPr lang="fr"/>
              <a:t>La carte sociale</a:t>
            </a:r>
            <a:endParaRPr/>
          </a:p>
        </p:txBody>
      </p:sp>
      <p:sp>
        <p:nvSpPr>
          <p:cNvPr id="785" name="Google Shape;785;p62"/>
          <p:cNvSpPr txBox="1">
            <a:spLocks noGrp="1"/>
          </p:cNvSpPr>
          <p:nvPr>
            <p:ph type="body" idx="2"/>
          </p:nvPr>
        </p:nvSpPr>
        <p:spPr>
          <a:xfrm>
            <a:off x="844425" y="1283400"/>
            <a:ext cx="3794700" cy="18876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En résumé</a:t>
            </a:r>
            <a:endParaRPr sz="1300" b="1"/>
          </a:p>
          <a:p>
            <a:pPr marL="0" lvl="0" indent="0" algn="l" rtl="0">
              <a:spcBef>
                <a:spcPts val="600"/>
              </a:spcBef>
              <a:spcAft>
                <a:spcPts val="0"/>
              </a:spcAft>
              <a:buNone/>
            </a:pPr>
            <a:r>
              <a:rPr lang="fr" sz="1300"/>
              <a:t>La carte sociale est un outil qui permet de créer une image qui rassemble un ensemble d’informations sur un ou des groupes sociaux parties (villages, quartiers, etc.) prenantes à un projet donné. Elle ne se limite pas à une cartographie des acteurs, mais cherche aussi à décrire leur environnement et leurs biens et comment ils interagissent. </a:t>
            </a:r>
            <a:endParaRPr sz="1300"/>
          </a:p>
          <a:p>
            <a:pPr marL="0" lvl="0" indent="0" algn="l" rtl="0">
              <a:spcBef>
                <a:spcPts val="600"/>
              </a:spcBef>
              <a:spcAft>
                <a:spcPts val="0"/>
              </a:spcAft>
              <a:buNone/>
            </a:pPr>
            <a:endParaRPr sz="1300"/>
          </a:p>
        </p:txBody>
      </p:sp>
      <p:sp>
        <p:nvSpPr>
          <p:cNvPr id="786" name="Google Shape;786;p62"/>
          <p:cNvSpPr txBox="1">
            <a:spLocks noGrp="1"/>
          </p:cNvSpPr>
          <p:nvPr>
            <p:ph type="body" idx="2"/>
          </p:nvPr>
        </p:nvSpPr>
        <p:spPr>
          <a:xfrm>
            <a:off x="4866325" y="2388575"/>
            <a:ext cx="3868500" cy="24648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Pourquoi l’utiliser ?</a:t>
            </a:r>
            <a:endParaRPr sz="1300"/>
          </a:p>
          <a:p>
            <a:pPr marL="0" lvl="0" indent="0" algn="l" rtl="0">
              <a:lnSpc>
                <a:spcPct val="115000"/>
              </a:lnSpc>
              <a:spcBef>
                <a:spcPts val="1200"/>
              </a:spcBef>
              <a:spcAft>
                <a:spcPts val="0"/>
              </a:spcAft>
              <a:buNone/>
            </a:pPr>
            <a:r>
              <a:rPr lang="fr" sz="1300"/>
              <a:t>Il s’agit d’amorcer les échanges, d’explorer et de réfléchir collectivement sur les acteurs directs et indirects au projet et d’identifier les liens entretenus par ces acteurs pour aboutir à une analyse des enjeux liés au projet.  C’est un moyen pour établir le dialogue entre les acteurs. </a:t>
            </a:r>
            <a:endParaRPr sz="1300"/>
          </a:p>
          <a:p>
            <a:pPr marL="0" lvl="0" indent="0" algn="l" rtl="0">
              <a:spcBef>
                <a:spcPts val="1200"/>
              </a:spcBef>
              <a:spcAft>
                <a:spcPts val="0"/>
              </a:spcAft>
              <a:buNone/>
            </a:pPr>
            <a:endParaRPr sz="1300"/>
          </a:p>
          <a:p>
            <a:pPr marL="0" lvl="0" indent="0" algn="l" rtl="0">
              <a:spcBef>
                <a:spcPts val="600"/>
              </a:spcBef>
              <a:spcAft>
                <a:spcPts val="0"/>
              </a:spcAft>
              <a:buNone/>
            </a:pPr>
            <a:endParaRPr sz="1300"/>
          </a:p>
        </p:txBody>
      </p:sp>
      <p:sp>
        <p:nvSpPr>
          <p:cNvPr id="787" name="Google Shape;787;p62"/>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50</a:t>
            </a:fld>
            <a:endParaRPr/>
          </a:p>
        </p:txBody>
      </p:sp>
      <p:sp>
        <p:nvSpPr>
          <p:cNvPr id="788" name="Google Shape;788;p62"/>
          <p:cNvSpPr txBox="1">
            <a:spLocks noGrp="1"/>
          </p:cNvSpPr>
          <p:nvPr>
            <p:ph type="body" idx="2"/>
          </p:nvPr>
        </p:nvSpPr>
        <p:spPr>
          <a:xfrm>
            <a:off x="844425" y="3106475"/>
            <a:ext cx="3629100" cy="17469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Avantages &amp; précautions à prendre</a:t>
            </a:r>
            <a:endParaRPr sz="1300"/>
          </a:p>
          <a:p>
            <a:pPr marL="0" lvl="0" indent="0" algn="l" rtl="0">
              <a:lnSpc>
                <a:spcPct val="100000"/>
              </a:lnSpc>
              <a:spcBef>
                <a:spcPts val="1200"/>
              </a:spcBef>
              <a:spcAft>
                <a:spcPts val="0"/>
              </a:spcAft>
              <a:buNone/>
            </a:pPr>
            <a:r>
              <a:rPr lang="fr" sz="1300"/>
              <a:t>Outil interactif, elle permet d’identifier et de mobiliser toutes les parties prenantes. C’est  un outil d’aide à la décision et d’anticipation aux impacts d’un projet. C’est pourquoi il doit être élaboré avec les communautés bénéficiaires. </a:t>
            </a:r>
            <a:endParaRPr sz="1300"/>
          </a:p>
          <a:p>
            <a:pPr marL="0" lvl="0" indent="0" algn="l" rtl="0">
              <a:lnSpc>
                <a:spcPct val="115000"/>
              </a:lnSpc>
              <a:spcBef>
                <a:spcPts val="1200"/>
              </a:spcBef>
              <a:spcAft>
                <a:spcPts val="0"/>
              </a:spcAft>
              <a:buNone/>
            </a:pPr>
            <a:endParaRPr sz="1300"/>
          </a:p>
          <a:p>
            <a:pPr marL="0" lvl="0" indent="0" algn="l" rtl="0">
              <a:spcBef>
                <a:spcPts val="1200"/>
              </a:spcBef>
              <a:spcAft>
                <a:spcPts val="0"/>
              </a:spcAft>
              <a:buClr>
                <a:schemeClr val="dk1"/>
              </a:buClr>
              <a:buSzPts val="1100"/>
              <a:buFont typeface="Arial"/>
              <a:buNone/>
            </a:pPr>
            <a:endParaRPr sz="1300"/>
          </a:p>
          <a:p>
            <a:pPr marL="0" lvl="0" indent="0" algn="l" rtl="0">
              <a:spcBef>
                <a:spcPts val="600"/>
              </a:spcBef>
              <a:spcAft>
                <a:spcPts val="0"/>
              </a:spcAft>
              <a:buNone/>
            </a:pPr>
            <a:endParaRPr sz="1300"/>
          </a:p>
        </p:txBody>
      </p:sp>
      <p:sp>
        <p:nvSpPr>
          <p:cNvPr id="789" name="Google Shape;789;p62"/>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50</a:t>
            </a:fld>
            <a:endParaRPr/>
          </a:p>
        </p:txBody>
      </p:sp>
      <p:pic>
        <p:nvPicPr>
          <p:cNvPr id="790" name="Google Shape;790;p62"/>
          <p:cNvPicPr preferRelativeResize="0"/>
          <p:nvPr/>
        </p:nvPicPr>
        <p:blipFill>
          <a:blip r:embed="rId3">
            <a:alphaModFix/>
          </a:blip>
          <a:stretch>
            <a:fillRect/>
          </a:stretch>
        </p:blipFill>
        <p:spPr>
          <a:xfrm>
            <a:off x="5470375" y="112025"/>
            <a:ext cx="2660400" cy="2660400"/>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794"/>
        <p:cNvGrpSpPr/>
        <p:nvPr/>
      </p:nvGrpSpPr>
      <p:grpSpPr>
        <a:xfrm>
          <a:off x="0" y="0"/>
          <a:ext cx="0" cy="0"/>
          <a:chOff x="0" y="0"/>
          <a:chExt cx="0" cy="0"/>
        </a:xfrm>
      </p:grpSpPr>
      <p:sp>
        <p:nvSpPr>
          <p:cNvPr id="795" name="Google Shape;795;p63"/>
          <p:cNvSpPr txBox="1">
            <a:spLocks noGrp="1"/>
          </p:cNvSpPr>
          <p:nvPr>
            <p:ph type="body" idx="2"/>
          </p:nvPr>
        </p:nvSpPr>
        <p:spPr>
          <a:xfrm>
            <a:off x="844425" y="1207200"/>
            <a:ext cx="3611100"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Comment l’utiliser ? </a:t>
            </a:r>
            <a:endParaRPr sz="1300"/>
          </a:p>
          <a:p>
            <a:pPr marL="0" lvl="0" indent="0" algn="l" rtl="0">
              <a:lnSpc>
                <a:spcPct val="115000"/>
              </a:lnSpc>
              <a:spcBef>
                <a:spcPts val="1200"/>
              </a:spcBef>
              <a:spcAft>
                <a:spcPts val="0"/>
              </a:spcAft>
              <a:buNone/>
            </a:pPr>
            <a:r>
              <a:rPr lang="fr" sz="1300"/>
              <a:t>L’élaboration de cette carte se fait sous forme d’atelier en trois (3) étapes coordonnée par un animateur : </a:t>
            </a:r>
            <a:endParaRPr sz="1300"/>
          </a:p>
          <a:p>
            <a:pPr marL="457200" lvl="0" indent="-311150" algn="l" rtl="0">
              <a:lnSpc>
                <a:spcPct val="115000"/>
              </a:lnSpc>
              <a:spcBef>
                <a:spcPts val="1200"/>
              </a:spcBef>
              <a:spcAft>
                <a:spcPts val="0"/>
              </a:spcAft>
              <a:buSzPts val="1300"/>
              <a:buAutoNum type="arabicPeriod"/>
            </a:pPr>
            <a:r>
              <a:rPr lang="fr" sz="1300"/>
              <a:t>Sur une feuille, un point de départ de la zone d’étude, facilement identifiable par tous (l’école du quartier, l’hôpital...) est indiqué par l’animateur/animatrice.</a:t>
            </a:r>
            <a:endParaRPr sz="1300"/>
          </a:p>
        </p:txBody>
      </p:sp>
      <p:sp>
        <p:nvSpPr>
          <p:cNvPr id="796" name="Google Shape;796;p63"/>
          <p:cNvSpPr txBox="1">
            <a:spLocks noGrp="1"/>
          </p:cNvSpPr>
          <p:nvPr>
            <p:ph type="body" idx="2"/>
          </p:nvPr>
        </p:nvSpPr>
        <p:spPr>
          <a:xfrm>
            <a:off x="4315349" y="1207200"/>
            <a:ext cx="4331700" cy="2883000"/>
          </a:xfrm>
          <a:prstGeom prst="rect">
            <a:avLst/>
          </a:prstGeom>
        </p:spPr>
        <p:txBody>
          <a:bodyPr spcFirstLastPara="1" wrap="square" lIns="91425" tIns="91425" rIns="91425" bIns="91425" anchor="t" anchorCtr="0">
            <a:noAutofit/>
          </a:bodyPr>
          <a:lstStyle/>
          <a:p>
            <a:pPr marL="457200" lvl="0" indent="-311150" algn="l" rtl="0">
              <a:lnSpc>
                <a:spcPct val="115000"/>
              </a:lnSpc>
              <a:spcBef>
                <a:spcPts val="1200"/>
              </a:spcBef>
              <a:spcAft>
                <a:spcPts val="0"/>
              </a:spcAft>
              <a:buSzPts val="1300"/>
              <a:buAutoNum type="arabicPeriod" startAt="2"/>
            </a:pPr>
            <a:r>
              <a:rPr lang="fr" sz="1300"/>
              <a:t>Sur la base des indications du groupe de participant.e.s, la carte est complétée, le groupe peut à cette étape dessiner lui-même toute caractéristique jugée importante dans le le milieu et suivant la problématique spécifique éventuellement abordée par le projet.</a:t>
            </a:r>
            <a:endParaRPr sz="1300"/>
          </a:p>
          <a:p>
            <a:pPr marL="457200" lvl="0" indent="-311150" algn="l" rtl="0">
              <a:lnSpc>
                <a:spcPct val="115000"/>
              </a:lnSpc>
              <a:spcBef>
                <a:spcPts val="0"/>
              </a:spcBef>
              <a:spcAft>
                <a:spcPts val="0"/>
              </a:spcAft>
              <a:buSzPts val="1300"/>
              <a:buAutoNum type="arabicPeriod" startAt="2"/>
            </a:pPr>
            <a:r>
              <a:rPr lang="fr" sz="1300"/>
              <a:t>Et en dernière partie, la carte devra être analysée en se posant des questions sur les ressources naturelles, comment elle sont gérées, comment rassembler les acteurs, lesquels sont plus faciles d’accès, les endroits accessibles aux femmes, aux enfants etc. </a:t>
            </a:r>
            <a:endParaRPr sz="1300"/>
          </a:p>
        </p:txBody>
      </p:sp>
      <p:sp>
        <p:nvSpPr>
          <p:cNvPr id="797" name="Google Shape;797;p63"/>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51</a:t>
            </a:fld>
            <a:endParaRPr/>
          </a:p>
        </p:txBody>
      </p:sp>
      <p:sp>
        <p:nvSpPr>
          <p:cNvPr id="798" name="Google Shape;798;p63"/>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51</a:t>
            </a:fld>
            <a:endParaRPr/>
          </a:p>
        </p:txBody>
      </p:sp>
      <p:sp>
        <p:nvSpPr>
          <p:cNvPr id="799" name="Google Shape;799;p63"/>
          <p:cNvSpPr txBox="1">
            <a:spLocks noGrp="1"/>
          </p:cNvSpPr>
          <p:nvPr>
            <p:ph type="body" idx="2"/>
          </p:nvPr>
        </p:nvSpPr>
        <p:spPr>
          <a:xfrm>
            <a:off x="844425" y="3829725"/>
            <a:ext cx="7568100" cy="826500"/>
          </a:xfrm>
          <a:prstGeom prst="rect">
            <a:avLst/>
          </a:prstGeom>
        </p:spPr>
        <p:txBody>
          <a:bodyPr spcFirstLastPara="1" wrap="square" lIns="91425" tIns="91425" rIns="91425" bIns="91425" anchor="t" anchorCtr="0">
            <a:noAutofit/>
          </a:bodyPr>
          <a:lstStyle/>
          <a:p>
            <a:pPr marL="0" lvl="0" indent="0" algn="l" rtl="0">
              <a:spcBef>
                <a:spcPts val="1000"/>
              </a:spcBef>
              <a:spcAft>
                <a:spcPts val="0"/>
              </a:spcAft>
              <a:buNone/>
            </a:pPr>
            <a:r>
              <a:rPr lang="fr" sz="1200" b="1">
                <a:solidFill>
                  <a:schemeClr val="dk2"/>
                </a:solidFill>
              </a:rPr>
              <a:t>Pour aller aller loin</a:t>
            </a:r>
            <a:endParaRPr sz="1200" b="1">
              <a:solidFill>
                <a:schemeClr val="dk2"/>
              </a:solidFill>
            </a:endParaRPr>
          </a:p>
          <a:p>
            <a:pPr marL="0" lvl="0" indent="0" algn="l" rtl="0">
              <a:spcBef>
                <a:spcPts val="1000"/>
              </a:spcBef>
              <a:spcAft>
                <a:spcPts val="1000"/>
              </a:spcAft>
              <a:buNone/>
            </a:pPr>
            <a:r>
              <a:rPr lang="fr" sz="1200" i="1" u="sng">
                <a:solidFill>
                  <a:schemeClr val="hlink"/>
                </a:solidFill>
                <a:hlinkClick r:id="rId3"/>
              </a:rPr>
              <a:t>https://plateforme-elsa.org/wp-content/uploads/2014/04/FAITguide_genre_pratique.pdf</a:t>
            </a:r>
            <a:r>
              <a:rPr lang="fr" sz="1200" i="1">
                <a:solidFill>
                  <a:schemeClr val="dk2"/>
                </a:solidFill>
              </a:rPr>
              <a:t> </a:t>
            </a:r>
            <a:endParaRPr sz="1200" i="1">
              <a:solidFill>
                <a:schemeClr val="dk2"/>
              </a:solidFill>
            </a:endParaRPr>
          </a:p>
        </p:txBody>
      </p:sp>
      <p:sp>
        <p:nvSpPr>
          <p:cNvPr id="800" name="Google Shape;800;p63"/>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10"/>
            </a:pPr>
            <a:r>
              <a:rPr lang="fr"/>
              <a:t>La carte sociale</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804"/>
        <p:cNvGrpSpPr/>
        <p:nvPr/>
      </p:nvGrpSpPr>
      <p:grpSpPr>
        <a:xfrm>
          <a:off x="0" y="0"/>
          <a:ext cx="0" cy="0"/>
          <a:chOff x="0" y="0"/>
          <a:chExt cx="0" cy="0"/>
        </a:xfrm>
      </p:grpSpPr>
      <p:sp>
        <p:nvSpPr>
          <p:cNvPr id="805" name="Google Shape;805;p64"/>
          <p:cNvSpPr txBox="1">
            <a:spLocks noGrp="1"/>
          </p:cNvSpPr>
          <p:nvPr>
            <p:ph type="body" idx="2"/>
          </p:nvPr>
        </p:nvSpPr>
        <p:spPr>
          <a:xfrm>
            <a:off x="844425" y="1359600"/>
            <a:ext cx="3795900" cy="2883000"/>
          </a:xfrm>
          <a:prstGeom prst="rect">
            <a:avLst/>
          </a:prstGeom>
        </p:spPr>
        <p:txBody>
          <a:bodyPr spcFirstLastPara="1" wrap="square" lIns="91425" tIns="91425" rIns="90000" bIns="91425" anchor="t" anchorCtr="0">
            <a:noAutofit/>
          </a:bodyPr>
          <a:lstStyle/>
          <a:p>
            <a:pPr marL="0" lvl="0" indent="0" algn="l" rtl="0">
              <a:spcBef>
                <a:spcPts val="600"/>
              </a:spcBef>
              <a:spcAft>
                <a:spcPts val="0"/>
              </a:spcAft>
              <a:buNone/>
            </a:pPr>
            <a:r>
              <a:rPr lang="fr" sz="1300" b="1"/>
              <a:t>Illustration</a:t>
            </a:r>
            <a:endParaRPr sz="1300"/>
          </a:p>
          <a:p>
            <a:pPr marL="0" lvl="0" indent="0" algn="l" rtl="0">
              <a:spcBef>
                <a:spcPts val="600"/>
              </a:spcBef>
              <a:spcAft>
                <a:spcPts val="0"/>
              </a:spcAft>
              <a:buNone/>
            </a:pPr>
            <a:r>
              <a:rPr lang="fr" sz="1300"/>
              <a:t>Un exemple de carte sociale proposé par l’Association Tanmia.ma.</a:t>
            </a:r>
            <a:endParaRPr sz="1300"/>
          </a:p>
        </p:txBody>
      </p:sp>
      <p:sp>
        <p:nvSpPr>
          <p:cNvPr id="806" name="Google Shape;806;p64"/>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52</a:t>
            </a:fld>
            <a:endParaRPr/>
          </a:p>
        </p:txBody>
      </p:sp>
      <p:sp>
        <p:nvSpPr>
          <p:cNvPr id="807" name="Google Shape;807;p64"/>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52</a:t>
            </a:fld>
            <a:endParaRPr/>
          </a:p>
        </p:txBody>
      </p:sp>
      <p:pic>
        <p:nvPicPr>
          <p:cNvPr id="808" name="Google Shape;808;p64"/>
          <p:cNvPicPr preferRelativeResize="0"/>
          <p:nvPr/>
        </p:nvPicPr>
        <p:blipFill>
          <a:blip r:embed="rId3">
            <a:alphaModFix/>
          </a:blip>
          <a:stretch>
            <a:fillRect/>
          </a:stretch>
        </p:blipFill>
        <p:spPr>
          <a:xfrm>
            <a:off x="4640450" y="323850"/>
            <a:ext cx="3228975" cy="4495800"/>
          </a:xfrm>
          <a:prstGeom prst="rect">
            <a:avLst/>
          </a:prstGeom>
          <a:noFill/>
          <a:ln>
            <a:noFill/>
          </a:ln>
        </p:spPr>
      </p:pic>
      <p:sp>
        <p:nvSpPr>
          <p:cNvPr id="809" name="Google Shape;809;p64"/>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10"/>
            </a:pPr>
            <a:r>
              <a:rPr lang="fr"/>
              <a:t>La carte sociale</a:t>
            </a:r>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813"/>
        <p:cNvGrpSpPr/>
        <p:nvPr/>
      </p:nvGrpSpPr>
      <p:grpSpPr>
        <a:xfrm>
          <a:off x="0" y="0"/>
          <a:ext cx="0" cy="0"/>
          <a:chOff x="0" y="0"/>
          <a:chExt cx="0" cy="0"/>
        </a:xfrm>
      </p:grpSpPr>
      <p:sp>
        <p:nvSpPr>
          <p:cNvPr id="814" name="Google Shape;814;p65"/>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11"/>
            </a:pPr>
            <a:r>
              <a:rPr lang="fr"/>
              <a:t>Profil d’accès et de contrôle</a:t>
            </a:r>
            <a:endParaRPr/>
          </a:p>
        </p:txBody>
      </p:sp>
      <p:sp>
        <p:nvSpPr>
          <p:cNvPr id="815" name="Google Shape;815;p65"/>
          <p:cNvSpPr txBox="1">
            <a:spLocks noGrp="1"/>
          </p:cNvSpPr>
          <p:nvPr>
            <p:ph type="body" idx="2"/>
          </p:nvPr>
        </p:nvSpPr>
        <p:spPr>
          <a:xfrm>
            <a:off x="844425" y="1182250"/>
            <a:ext cx="3794700" cy="1887600"/>
          </a:xfrm>
          <a:prstGeom prst="rect">
            <a:avLst/>
          </a:prstGeom>
        </p:spPr>
        <p:txBody>
          <a:bodyPr spcFirstLastPara="1" wrap="square" lIns="91425" tIns="91425" rIns="91425" bIns="91425" anchor="t" anchorCtr="0">
            <a:noAutofit/>
          </a:bodyPr>
          <a:lstStyle/>
          <a:p>
            <a:pPr marL="0" lvl="0" indent="0" algn="just" rtl="0">
              <a:spcBef>
                <a:spcPts val="600"/>
              </a:spcBef>
              <a:spcAft>
                <a:spcPts val="0"/>
              </a:spcAft>
              <a:buNone/>
            </a:pPr>
            <a:r>
              <a:rPr lang="fr" sz="1300" b="1"/>
              <a:t>En résumé</a:t>
            </a:r>
            <a:endParaRPr sz="1300" b="1"/>
          </a:p>
          <a:p>
            <a:pPr marL="0" lvl="0" indent="0" algn="just" rtl="0">
              <a:spcBef>
                <a:spcPts val="600"/>
              </a:spcBef>
              <a:spcAft>
                <a:spcPts val="0"/>
              </a:spcAft>
              <a:buNone/>
            </a:pPr>
            <a:r>
              <a:rPr lang="fr" sz="1300"/>
              <a:t>Complémentaire au profil d'activités, cet outil est utilisé pour </a:t>
            </a:r>
            <a:r>
              <a:rPr lang="fr" sz="1300">
                <a:highlight>
                  <a:srgbClr val="FFFFFF"/>
                </a:highlight>
              </a:rPr>
              <a:t>recenser les différentes ressources utilisées pour mener à bien les tâches identifiées dans le profil d’activités d’un projet.  Il indique qui a accès aux ressources et qui en contrôle l’utilisation.</a:t>
            </a:r>
            <a:endParaRPr sz="1300"/>
          </a:p>
          <a:p>
            <a:pPr marL="0" lvl="0" indent="0" algn="just" rtl="0">
              <a:spcBef>
                <a:spcPts val="600"/>
              </a:spcBef>
              <a:spcAft>
                <a:spcPts val="0"/>
              </a:spcAft>
              <a:buNone/>
            </a:pPr>
            <a:endParaRPr sz="1300"/>
          </a:p>
          <a:p>
            <a:pPr marL="0" lvl="0" indent="0" algn="just" rtl="0">
              <a:spcBef>
                <a:spcPts val="600"/>
              </a:spcBef>
              <a:spcAft>
                <a:spcPts val="0"/>
              </a:spcAft>
              <a:buNone/>
            </a:pPr>
            <a:endParaRPr sz="1300"/>
          </a:p>
        </p:txBody>
      </p:sp>
      <p:sp>
        <p:nvSpPr>
          <p:cNvPr id="816" name="Google Shape;816;p65"/>
          <p:cNvSpPr txBox="1">
            <a:spLocks noGrp="1"/>
          </p:cNvSpPr>
          <p:nvPr>
            <p:ph type="body" idx="2"/>
          </p:nvPr>
        </p:nvSpPr>
        <p:spPr>
          <a:xfrm>
            <a:off x="4866325" y="2388575"/>
            <a:ext cx="3868500" cy="24648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Pourquoi l’utiliser ?</a:t>
            </a:r>
            <a:endParaRPr sz="1300"/>
          </a:p>
          <a:p>
            <a:pPr marL="457200" lvl="0" indent="-311150" algn="l" rtl="0">
              <a:spcBef>
                <a:spcPts val="600"/>
              </a:spcBef>
              <a:spcAft>
                <a:spcPts val="0"/>
              </a:spcAft>
              <a:buSzPts val="1300"/>
              <a:buChar char="-"/>
            </a:pPr>
            <a:r>
              <a:rPr lang="fr" sz="1300"/>
              <a:t>Pour évaluer comment les ressources des projets sont gérées par les femmes et les hommes.</a:t>
            </a:r>
            <a:endParaRPr sz="1300"/>
          </a:p>
          <a:p>
            <a:pPr marL="457200" lvl="0" indent="-311150" algn="l" rtl="0">
              <a:spcBef>
                <a:spcPts val="0"/>
              </a:spcBef>
              <a:spcAft>
                <a:spcPts val="0"/>
              </a:spcAft>
              <a:buSzPts val="1300"/>
              <a:buChar char="-"/>
            </a:pPr>
            <a:r>
              <a:rPr lang="fr" sz="1300"/>
              <a:t>Pour analyser l’amélioration de l’accès pour les deux genres en matière d’éducation, de santé, de définition des politiques, de ressources technologiques, d’épanouissement spirituel.</a:t>
            </a:r>
            <a:endParaRPr sz="1300"/>
          </a:p>
          <a:p>
            <a:pPr marL="457200" lvl="0" indent="-311150" algn="l" rtl="0">
              <a:spcBef>
                <a:spcPts val="0"/>
              </a:spcBef>
              <a:spcAft>
                <a:spcPts val="0"/>
              </a:spcAft>
              <a:buSzPts val="1300"/>
              <a:buChar char="-"/>
            </a:pPr>
            <a:r>
              <a:rPr lang="fr" sz="1300"/>
              <a:t>Pour déterminer si l’égalité et l’équité entre les genres augmente dans la communauté.</a:t>
            </a:r>
            <a:endParaRPr sz="1300"/>
          </a:p>
          <a:p>
            <a:pPr marL="0" lvl="0" indent="0" algn="l" rtl="0">
              <a:spcBef>
                <a:spcPts val="600"/>
              </a:spcBef>
              <a:spcAft>
                <a:spcPts val="0"/>
              </a:spcAft>
              <a:buNone/>
            </a:pPr>
            <a:endParaRPr sz="1300"/>
          </a:p>
        </p:txBody>
      </p:sp>
      <p:sp>
        <p:nvSpPr>
          <p:cNvPr id="817" name="Google Shape;817;p65"/>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53</a:t>
            </a:fld>
            <a:endParaRPr/>
          </a:p>
        </p:txBody>
      </p:sp>
      <p:sp>
        <p:nvSpPr>
          <p:cNvPr id="818" name="Google Shape;818;p65"/>
          <p:cNvSpPr txBox="1">
            <a:spLocks noGrp="1"/>
          </p:cNvSpPr>
          <p:nvPr>
            <p:ph type="body" idx="2"/>
          </p:nvPr>
        </p:nvSpPr>
        <p:spPr>
          <a:xfrm>
            <a:off x="844425" y="2747525"/>
            <a:ext cx="3629100" cy="22329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Avantages &amp; précautions à prendre</a:t>
            </a:r>
            <a:endParaRPr sz="1300"/>
          </a:p>
          <a:p>
            <a:pPr marL="0" lvl="0" indent="0" algn="l" rtl="0">
              <a:spcBef>
                <a:spcPts val="600"/>
              </a:spcBef>
              <a:spcAft>
                <a:spcPts val="0"/>
              </a:spcAft>
              <a:buNone/>
            </a:pPr>
            <a:r>
              <a:rPr lang="fr" sz="1300"/>
              <a:t>Il permet de faire un diagnostic efficace pour s’assurer que les bénéficiaires pourront jouir des produits du projet. Pour une analyse plus fine, il est utile de définir dans les différents tableaux des sous-catégories de groupes sociaux (fille en âge scolaire, jeunes femmes célibataires, femmes mariées, femmes adultes, femmes âgées, garçon en âge scolaire, jeune homme, hommes mariés...).  </a:t>
            </a:r>
            <a:endParaRPr sz="1300"/>
          </a:p>
          <a:p>
            <a:pPr marL="0" lvl="0" indent="0" algn="l" rtl="0">
              <a:spcBef>
                <a:spcPts val="600"/>
              </a:spcBef>
              <a:spcAft>
                <a:spcPts val="0"/>
              </a:spcAft>
              <a:buClr>
                <a:schemeClr val="dk1"/>
              </a:buClr>
              <a:buSzPts val="1100"/>
              <a:buFont typeface="Arial"/>
              <a:buNone/>
            </a:pPr>
            <a:endParaRPr sz="1300"/>
          </a:p>
          <a:p>
            <a:pPr marL="0" lvl="0" indent="0" algn="l" rtl="0">
              <a:spcBef>
                <a:spcPts val="600"/>
              </a:spcBef>
              <a:spcAft>
                <a:spcPts val="0"/>
              </a:spcAft>
              <a:buNone/>
            </a:pPr>
            <a:endParaRPr sz="1300"/>
          </a:p>
        </p:txBody>
      </p:sp>
      <p:sp>
        <p:nvSpPr>
          <p:cNvPr id="819" name="Google Shape;819;p65"/>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53</a:t>
            </a:fld>
            <a:endParaRPr/>
          </a:p>
        </p:txBody>
      </p:sp>
      <p:pic>
        <p:nvPicPr>
          <p:cNvPr id="820" name="Google Shape;820;p65"/>
          <p:cNvPicPr preferRelativeResize="0"/>
          <p:nvPr/>
        </p:nvPicPr>
        <p:blipFill>
          <a:blip r:embed="rId3">
            <a:alphaModFix/>
          </a:blip>
          <a:stretch>
            <a:fillRect/>
          </a:stretch>
        </p:blipFill>
        <p:spPr>
          <a:xfrm>
            <a:off x="5506375" y="6725"/>
            <a:ext cx="2588400" cy="2588400"/>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824"/>
        <p:cNvGrpSpPr/>
        <p:nvPr/>
      </p:nvGrpSpPr>
      <p:grpSpPr>
        <a:xfrm>
          <a:off x="0" y="0"/>
          <a:ext cx="0" cy="0"/>
          <a:chOff x="0" y="0"/>
          <a:chExt cx="0" cy="0"/>
        </a:xfrm>
      </p:grpSpPr>
      <p:sp>
        <p:nvSpPr>
          <p:cNvPr id="825" name="Google Shape;825;p66"/>
          <p:cNvSpPr txBox="1">
            <a:spLocks noGrp="1"/>
          </p:cNvSpPr>
          <p:nvPr>
            <p:ph type="body" idx="2"/>
          </p:nvPr>
        </p:nvSpPr>
        <p:spPr>
          <a:xfrm>
            <a:off x="844425" y="1359600"/>
            <a:ext cx="4650000"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Comment l’utiliser ? </a:t>
            </a:r>
            <a:endParaRPr sz="1300"/>
          </a:p>
          <a:p>
            <a:pPr marL="0" lvl="0" indent="0" algn="l" rtl="0">
              <a:spcBef>
                <a:spcPts val="600"/>
              </a:spcBef>
              <a:spcAft>
                <a:spcPts val="0"/>
              </a:spcAft>
              <a:buNone/>
            </a:pPr>
            <a:r>
              <a:rPr lang="fr" sz="1300"/>
              <a:t>L’établissement du profil d’accès et de contrôle se fait en trois grandes étapes :</a:t>
            </a:r>
            <a:endParaRPr sz="1300"/>
          </a:p>
          <a:p>
            <a:pPr marL="457200" lvl="0" indent="-311150" algn="l" rtl="0">
              <a:lnSpc>
                <a:spcPct val="115000"/>
              </a:lnSpc>
              <a:spcBef>
                <a:spcPts val="600"/>
              </a:spcBef>
              <a:spcAft>
                <a:spcPts val="0"/>
              </a:spcAft>
              <a:buSzPts val="1300"/>
              <a:buAutoNum type="arabicPeriod"/>
            </a:pPr>
            <a:r>
              <a:rPr lang="fr" sz="1300"/>
              <a:t>énumérer l’ensemble des ressources nécessaire à leur vie et aux diverses activités quotidiennes des bénéficiaires comme identifié dans le profil d’activités, que ce soit des ressources techniques ou financières ;</a:t>
            </a:r>
            <a:endParaRPr sz="1300"/>
          </a:p>
          <a:p>
            <a:pPr marL="457200" lvl="0" indent="-311150" algn="l" rtl="0">
              <a:lnSpc>
                <a:spcPct val="115000"/>
              </a:lnSpc>
              <a:spcBef>
                <a:spcPts val="0"/>
              </a:spcBef>
              <a:spcAft>
                <a:spcPts val="0"/>
              </a:spcAft>
              <a:buSzPts val="1300"/>
              <a:buAutoNum type="arabicPeriod"/>
            </a:pPr>
            <a:r>
              <a:rPr lang="fr" sz="1300"/>
              <a:t>faire la cartographie des personnes ayant accès et contrôlant ces ressources à travers un tableau ;</a:t>
            </a:r>
            <a:endParaRPr sz="1300"/>
          </a:p>
          <a:p>
            <a:pPr marL="457200" lvl="0" indent="-311150" algn="l" rtl="0">
              <a:lnSpc>
                <a:spcPct val="115000"/>
              </a:lnSpc>
              <a:spcBef>
                <a:spcPts val="0"/>
              </a:spcBef>
              <a:spcAft>
                <a:spcPts val="0"/>
              </a:spcAft>
              <a:buSzPts val="1300"/>
              <a:buAutoNum type="arabicPeriod"/>
            </a:pPr>
            <a:r>
              <a:rPr lang="fr" sz="1300"/>
              <a:t>approfondir la réflexion en déterminant les explications qui sous tendent avec la répartition des ressources avec la question </a:t>
            </a:r>
            <a:r>
              <a:rPr lang="fr" sz="1300" b="1"/>
              <a:t>“pourquoi ?”.</a:t>
            </a:r>
            <a:endParaRPr sz="1300" b="1"/>
          </a:p>
          <a:p>
            <a:pPr marL="457200" lvl="0" indent="0" algn="l" rtl="0">
              <a:spcBef>
                <a:spcPts val="600"/>
              </a:spcBef>
              <a:spcAft>
                <a:spcPts val="0"/>
              </a:spcAft>
              <a:buNone/>
            </a:pPr>
            <a:endParaRPr sz="1300"/>
          </a:p>
        </p:txBody>
      </p:sp>
      <p:sp>
        <p:nvSpPr>
          <p:cNvPr id="826" name="Google Shape;826;p66"/>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54</a:t>
            </a:fld>
            <a:endParaRPr/>
          </a:p>
        </p:txBody>
      </p:sp>
      <p:sp>
        <p:nvSpPr>
          <p:cNvPr id="827" name="Google Shape;827;p66"/>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54</a:t>
            </a:fld>
            <a:endParaRPr/>
          </a:p>
        </p:txBody>
      </p:sp>
      <p:sp>
        <p:nvSpPr>
          <p:cNvPr id="828" name="Google Shape;828;p66"/>
          <p:cNvSpPr txBox="1">
            <a:spLocks noGrp="1"/>
          </p:cNvSpPr>
          <p:nvPr>
            <p:ph type="body" idx="2"/>
          </p:nvPr>
        </p:nvSpPr>
        <p:spPr>
          <a:xfrm>
            <a:off x="5924550" y="2120700"/>
            <a:ext cx="2905500" cy="13608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200" b="1" i="1"/>
              <a:t>Si l’on travaille avec un groupe de personnes analphabètes, on peut réaliser le même exercice en utilisant des symboles représentant l’homme, la femme et les différentes ressources / bénéfices (Association Tanmia.ma, 2006).</a:t>
            </a:r>
            <a:endParaRPr sz="1200" b="1" i="1"/>
          </a:p>
        </p:txBody>
      </p:sp>
      <p:sp>
        <p:nvSpPr>
          <p:cNvPr id="829" name="Google Shape;829;p66"/>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11"/>
            </a:pPr>
            <a:r>
              <a:rPr lang="fr"/>
              <a:t>Profil d’accès et de contrôle</a:t>
            </a:r>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833"/>
        <p:cNvGrpSpPr/>
        <p:nvPr/>
      </p:nvGrpSpPr>
      <p:grpSpPr>
        <a:xfrm>
          <a:off x="0" y="0"/>
          <a:ext cx="0" cy="0"/>
          <a:chOff x="0" y="0"/>
          <a:chExt cx="0" cy="0"/>
        </a:xfrm>
      </p:grpSpPr>
      <p:sp>
        <p:nvSpPr>
          <p:cNvPr id="834" name="Google Shape;834;p67"/>
          <p:cNvSpPr txBox="1">
            <a:spLocks noGrp="1"/>
          </p:cNvSpPr>
          <p:nvPr>
            <p:ph type="body" idx="2"/>
          </p:nvPr>
        </p:nvSpPr>
        <p:spPr>
          <a:xfrm>
            <a:off x="1203225" y="1140000"/>
            <a:ext cx="4667700" cy="489000"/>
          </a:xfrm>
          <a:prstGeom prst="rect">
            <a:avLst/>
          </a:prstGeom>
        </p:spPr>
        <p:txBody>
          <a:bodyPr spcFirstLastPara="1" wrap="square" lIns="91425" tIns="91425" rIns="90000" bIns="91425" anchor="t" anchorCtr="0">
            <a:noAutofit/>
          </a:bodyPr>
          <a:lstStyle/>
          <a:p>
            <a:pPr marL="0" lvl="0" indent="0" algn="l" rtl="0">
              <a:spcBef>
                <a:spcPts val="600"/>
              </a:spcBef>
              <a:spcAft>
                <a:spcPts val="0"/>
              </a:spcAft>
              <a:buNone/>
            </a:pPr>
            <a:r>
              <a:rPr lang="fr" sz="1300" b="1"/>
              <a:t>Illustration : </a:t>
            </a:r>
            <a:r>
              <a:rPr lang="fr" sz="1300"/>
              <a:t>exemple d’un quartier de la Province de Chefchaouen (Maroc)</a:t>
            </a:r>
            <a:endParaRPr sz="1300"/>
          </a:p>
          <a:p>
            <a:pPr marL="0" lvl="0" indent="0" algn="l" rtl="0">
              <a:spcBef>
                <a:spcPts val="600"/>
              </a:spcBef>
              <a:spcAft>
                <a:spcPts val="0"/>
              </a:spcAft>
              <a:buNone/>
            </a:pPr>
            <a:endParaRPr sz="1300"/>
          </a:p>
        </p:txBody>
      </p:sp>
      <p:sp>
        <p:nvSpPr>
          <p:cNvPr id="835" name="Google Shape;835;p67"/>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55</a:t>
            </a:fld>
            <a:endParaRPr/>
          </a:p>
        </p:txBody>
      </p:sp>
      <p:sp>
        <p:nvSpPr>
          <p:cNvPr id="836" name="Google Shape;836;p67"/>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55</a:t>
            </a:fld>
            <a:endParaRPr/>
          </a:p>
        </p:txBody>
      </p:sp>
      <p:graphicFrame>
        <p:nvGraphicFramePr>
          <p:cNvPr id="837" name="Google Shape;837;p67"/>
          <p:cNvGraphicFramePr/>
          <p:nvPr/>
        </p:nvGraphicFramePr>
        <p:xfrm>
          <a:off x="1203225" y="1809750"/>
          <a:ext cx="3000000" cy="3000000"/>
        </p:xfrm>
        <a:graphic>
          <a:graphicData uri="http://schemas.openxmlformats.org/drawingml/2006/table">
            <a:tbl>
              <a:tblPr>
                <a:noFill/>
                <a:tableStyleId>{CB2F587F-26E9-40C4-BD4B-C720BEC2A66C}</a:tableStyleId>
              </a:tblPr>
              <a:tblGrid>
                <a:gridCol w="1197075">
                  <a:extLst>
                    <a:ext uri="{9D8B030D-6E8A-4147-A177-3AD203B41FA5}">
                      <a16:colId xmlns:a16="http://schemas.microsoft.com/office/drawing/2014/main" val="20000"/>
                    </a:ext>
                  </a:extLst>
                </a:gridCol>
                <a:gridCol w="1447800">
                  <a:extLst>
                    <a:ext uri="{9D8B030D-6E8A-4147-A177-3AD203B41FA5}">
                      <a16:colId xmlns:a16="http://schemas.microsoft.com/office/drawing/2014/main" val="20001"/>
                    </a:ext>
                  </a:extLst>
                </a:gridCol>
                <a:gridCol w="1447800">
                  <a:extLst>
                    <a:ext uri="{9D8B030D-6E8A-4147-A177-3AD203B41FA5}">
                      <a16:colId xmlns:a16="http://schemas.microsoft.com/office/drawing/2014/main" val="20002"/>
                    </a:ext>
                  </a:extLst>
                </a:gridCol>
                <a:gridCol w="1447800">
                  <a:extLst>
                    <a:ext uri="{9D8B030D-6E8A-4147-A177-3AD203B41FA5}">
                      <a16:colId xmlns:a16="http://schemas.microsoft.com/office/drawing/2014/main" val="20003"/>
                    </a:ext>
                  </a:extLst>
                </a:gridCol>
                <a:gridCol w="1447800">
                  <a:extLst>
                    <a:ext uri="{9D8B030D-6E8A-4147-A177-3AD203B41FA5}">
                      <a16:colId xmlns:a16="http://schemas.microsoft.com/office/drawing/2014/main" val="20004"/>
                    </a:ext>
                  </a:extLst>
                </a:gridCol>
              </a:tblGrid>
              <a:tr h="381000">
                <a:tc rowSpan="2">
                  <a:txBody>
                    <a:bodyPr/>
                    <a:lstStyle/>
                    <a:p>
                      <a:pPr marL="0" lvl="0" indent="0" algn="l" rtl="0">
                        <a:spcBef>
                          <a:spcPts val="0"/>
                        </a:spcBef>
                        <a:spcAft>
                          <a:spcPts val="0"/>
                        </a:spcAft>
                        <a:buNone/>
                      </a:pPr>
                      <a:endParaRPr sz="1000">
                        <a:solidFill>
                          <a:schemeClr val="dk1"/>
                        </a:solidFill>
                        <a:latin typeface="Source Sans Pro"/>
                        <a:ea typeface="Source Sans Pro"/>
                        <a:cs typeface="Source Sans Pro"/>
                        <a:sym typeface="Source Sans Pro"/>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gridSpan="2">
                  <a:txBody>
                    <a:bodyPr/>
                    <a:lstStyle/>
                    <a:p>
                      <a:pPr marL="0" lvl="0" indent="0" algn="ctr" rtl="0">
                        <a:spcBef>
                          <a:spcPts val="600"/>
                        </a:spcBef>
                        <a:spcAft>
                          <a:spcPts val="0"/>
                        </a:spcAft>
                        <a:buNone/>
                      </a:pPr>
                      <a:r>
                        <a:rPr lang="fr" sz="1000" b="1">
                          <a:solidFill>
                            <a:schemeClr val="dk1"/>
                          </a:solidFill>
                          <a:latin typeface="Source Sans Pro"/>
                          <a:ea typeface="Source Sans Pro"/>
                          <a:cs typeface="Source Sans Pro"/>
                          <a:sym typeface="Source Sans Pro"/>
                        </a:rPr>
                        <a:t>Qui a accès ?          </a:t>
                      </a:r>
                      <a:endParaRPr sz="1000" b="1">
                        <a:solidFill>
                          <a:schemeClr val="dk1"/>
                        </a:solidFill>
                        <a:latin typeface="Source Sans Pro"/>
                        <a:ea typeface="Source Sans Pro"/>
                        <a:cs typeface="Source Sans Pro"/>
                        <a:sym typeface="Source Sans Pro"/>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hMerge="1">
                  <a:txBody>
                    <a:bodyPr/>
                    <a:lstStyle/>
                    <a:p>
                      <a:endParaRPr lang="fr-BF"/>
                    </a:p>
                  </a:txBody>
                  <a:tcPr/>
                </a:tc>
                <a:tc gridSpan="2">
                  <a:txBody>
                    <a:bodyPr/>
                    <a:lstStyle/>
                    <a:p>
                      <a:pPr marL="0" lvl="0" indent="0" algn="ctr" rtl="0">
                        <a:spcBef>
                          <a:spcPts val="600"/>
                        </a:spcBef>
                        <a:spcAft>
                          <a:spcPts val="0"/>
                        </a:spcAft>
                        <a:buNone/>
                      </a:pPr>
                      <a:r>
                        <a:rPr lang="fr" sz="1000" b="1">
                          <a:solidFill>
                            <a:schemeClr val="dk1"/>
                          </a:solidFill>
                          <a:latin typeface="Source Sans Pro"/>
                          <a:ea typeface="Source Sans Pro"/>
                          <a:cs typeface="Source Sans Pro"/>
                          <a:sym typeface="Source Sans Pro"/>
                        </a:rPr>
                        <a:t>Qui gère ?</a:t>
                      </a:r>
                      <a:endParaRPr sz="1000">
                        <a:solidFill>
                          <a:schemeClr val="dk1"/>
                        </a:solidFill>
                        <a:latin typeface="Source Sans Pro"/>
                        <a:ea typeface="Source Sans Pro"/>
                        <a:cs typeface="Source Sans Pro"/>
                        <a:sym typeface="Source Sans Pro"/>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hMerge="1">
                  <a:txBody>
                    <a:bodyPr/>
                    <a:lstStyle/>
                    <a:p>
                      <a:endParaRPr lang="fr-BF"/>
                    </a:p>
                  </a:txBody>
                  <a:tcPr/>
                </a:tc>
                <a:extLst>
                  <a:ext uri="{0D108BD9-81ED-4DB2-BD59-A6C34878D82A}">
                    <a16:rowId xmlns:a16="http://schemas.microsoft.com/office/drawing/2014/main" val="10000"/>
                  </a:ext>
                </a:extLst>
              </a:tr>
              <a:tr h="381000">
                <a:tc vMerge="1">
                  <a:txBody>
                    <a:bodyPr/>
                    <a:lstStyle/>
                    <a:p>
                      <a:endParaRPr lang="fr-BF"/>
                    </a:p>
                  </a:txBody>
                  <a:tcPr/>
                </a:tc>
                <a:tc>
                  <a:txBody>
                    <a:bodyPr/>
                    <a:lstStyle/>
                    <a:p>
                      <a:pPr marL="0" lvl="0" indent="0" algn="ctr" rtl="0">
                        <a:spcBef>
                          <a:spcPts val="0"/>
                        </a:spcBef>
                        <a:spcAft>
                          <a:spcPts val="0"/>
                        </a:spcAft>
                        <a:buNone/>
                      </a:pPr>
                      <a:r>
                        <a:rPr lang="fr" sz="1000">
                          <a:solidFill>
                            <a:schemeClr val="dk1"/>
                          </a:solidFill>
                          <a:latin typeface="Source Sans Pro"/>
                          <a:ea typeface="Source Sans Pro"/>
                          <a:cs typeface="Source Sans Pro"/>
                          <a:sym typeface="Source Sans Pro"/>
                        </a:rPr>
                        <a:t>Femmes</a:t>
                      </a:r>
                      <a:endParaRPr sz="1000">
                        <a:solidFill>
                          <a:schemeClr val="dk1"/>
                        </a:solidFill>
                        <a:latin typeface="Source Sans Pro"/>
                        <a:ea typeface="Source Sans Pro"/>
                        <a:cs typeface="Source Sans Pro"/>
                        <a:sym typeface="Source Sans Pro"/>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ctr" rtl="0">
                        <a:spcBef>
                          <a:spcPts val="0"/>
                        </a:spcBef>
                        <a:spcAft>
                          <a:spcPts val="0"/>
                        </a:spcAft>
                        <a:buNone/>
                      </a:pPr>
                      <a:r>
                        <a:rPr lang="fr" sz="1000">
                          <a:solidFill>
                            <a:schemeClr val="dk1"/>
                          </a:solidFill>
                          <a:latin typeface="Source Sans Pro"/>
                          <a:ea typeface="Source Sans Pro"/>
                          <a:cs typeface="Source Sans Pro"/>
                          <a:sym typeface="Source Sans Pro"/>
                        </a:rPr>
                        <a:t>Hommes</a:t>
                      </a:r>
                      <a:endParaRPr sz="1000">
                        <a:solidFill>
                          <a:schemeClr val="dk1"/>
                        </a:solidFill>
                        <a:latin typeface="Source Sans Pro"/>
                        <a:ea typeface="Source Sans Pro"/>
                        <a:cs typeface="Source Sans Pro"/>
                        <a:sym typeface="Source Sans Pro"/>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ctr" rtl="0">
                        <a:spcBef>
                          <a:spcPts val="0"/>
                        </a:spcBef>
                        <a:spcAft>
                          <a:spcPts val="0"/>
                        </a:spcAft>
                        <a:buNone/>
                      </a:pPr>
                      <a:r>
                        <a:rPr lang="fr" sz="1000">
                          <a:solidFill>
                            <a:schemeClr val="dk1"/>
                          </a:solidFill>
                          <a:latin typeface="Source Sans Pro"/>
                          <a:ea typeface="Source Sans Pro"/>
                          <a:cs typeface="Source Sans Pro"/>
                          <a:sym typeface="Source Sans Pro"/>
                        </a:rPr>
                        <a:t>Femmes</a:t>
                      </a:r>
                      <a:endParaRPr sz="1000">
                        <a:solidFill>
                          <a:schemeClr val="dk1"/>
                        </a:solidFill>
                        <a:latin typeface="Source Sans Pro"/>
                        <a:ea typeface="Source Sans Pro"/>
                        <a:cs typeface="Source Sans Pro"/>
                        <a:sym typeface="Source Sans Pro"/>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ctr" rtl="0">
                        <a:spcBef>
                          <a:spcPts val="0"/>
                        </a:spcBef>
                        <a:spcAft>
                          <a:spcPts val="0"/>
                        </a:spcAft>
                        <a:buNone/>
                      </a:pPr>
                      <a:r>
                        <a:rPr lang="fr" sz="1000">
                          <a:solidFill>
                            <a:schemeClr val="dk1"/>
                          </a:solidFill>
                          <a:latin typeface="Source Sans Pro"/>
                          <a:ea typeface="Source Sans Pro"/>
                          <a:cs typeface="Source Sans Pro"/>
                          <a:sym typeface="Source Sans Pro"/>
                        </a:rPr>
                        <a:t>Hommes</a:t>
                      </a:r>
                      <a:endParaRPr sz="1000">
                        <a:solidFill>
                          <a:schemeClr val="dk1"/>
                        </a:solidFill>
                        <a:latin typeface="Source Sans Pro"/>
                        <a:ea typeface="Source Sans Pro"/>
                        <a:cs typeface="Source Sans Pro"/>
                        <a:sym typeface="Source Sans Pro"/>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fr" sz="1000" b="1">
                          <a:solidFill>
                            <a:schemeClr val="dk1"/>
                          </a:solidFill>
                          <a:latin typeface="Source Sans Pro"/>
                          <a:ea typeface="Source Sans Pro"/>
                          <a:cs typeface="Source Sans Pro"/>
                          <a:sym typeface="Source Sans Pro"/>
                        </a:rPr>
                        <a:t>Ressources </a:t>
                      </a:r>
                      <a:endParaRPr sz="1000" b="1">
                        <a:solidFill>
                          <a:schemeClr val="dk1"/>
                        </a:solidFill>
                        <a:latin typeface="Source Sans Pro"/>
                        <a:ea typeface="Source Sans Pro"/>
                        <a:cs typeface="Source Sans Pro"/>
                        <a:sym typeface="Source Sans Pro"/>
                      </a:endParaRPr>
                    </a:p>
                    <a:p>
                      <a:pPr marL="0" lvl="0" indent="0" algn="l" rtl="0">
                        <a:spcBef>
                          <a:spcPts val="0"/>
                        </a:spcBef>
                        <a:spcAft>
                          <a:spcPts val="0"/>
                        </a:spcAft>
                        <a:buNone/>
                      </a:pPr>
                      <a:r>
                        <a:rPr lang="fr" sz="1000">
                          <a:solidFill>
                            <a:schemeClr val="dk1"/>
                          </a:solidFill>
                          <a:latin typeface="Source Sans Pro"/>
                          <a:ea typeface="Source Sans Pro"/>
                          <a:cs typeface="Source Sans Pro"/>
                          <a:sym typeface="Source Sans Pro"/>
                        </a:rPr>
                        <a:t>Terres </a:t>
                      </a:r>
                      <a:endParaRPr sz="1000">
                        <a:solidFill>
                          <a:schemeClr val="dk1"/>
                        </a:solidFill>
                        <a:latin typeface="Source Sans Pro"/>
                        <a:ea typeface="Source Sans Pro"/>
                        <a:cs typeface="Source Sans Pro"/>
                        <a:sym typeface="Source Sans Pro"/>
                      </a:endParaRPr>
                    </a:p>
                    <a:p>
                      <a:pPr marL="0" lvl="0" indent="0" algn="l" rtl="0">
                        <a:spcBef>
                          <a:spcPts val="0"/>
                        </a:spcBef>
                        <a:spcAft>
                          <a:spcPts val="0"/>
                        </a:spcAft>
                        <a:buNone/>
                      </a:pPr>
                      <a:r>
                        <a:rPr lang="fr" sz="1000">
                          <a:solidFill>
                            <a:schemeClr val="dk1"/>
                          </a:solidFill>
                          <a:latin typeface="Source Sans Pro"/>
                          <a:ea typeface="Source Sans Pro"/>
                          <a:cs typeface="Source Sans Pro"/>
                          <a:sym typeface="Source Sans Pro"/>
                        </a:rPr>
                        <a:t>Equipements</a:t>
                      </a:r>
                      <a:endParaRPr sz="1000">
                        <a:solidFill>
                          <a:schemeClr val="dk1"/>
                        </a:solidFill>
                        <a:latin typeface="Source Sans Pro"/>
                        <a:ea typeface="Source Sans Pro"/>
                        <a:cs typeface="Source Sans Pro"/>
                        <a:sym typeface="Source Sans Pro"/>
                      </a:endParaRPr>
                    </a:p>
                    <a:p>
                      <a:pPr marL="0" lvl="0" indent="0" algn="l" rtl="0">
                        <a:spcBef>
                          <a:spcPts val="0"/>
                        </a:spcBef>
                        <a:spcAft>
                          <a:spcPts val="0"/>
                        </a:spcAft>
                        <a:buNone/>
                      </a:pPr>
                      <a:r>
                        <a:rPr lang="fr" sz="1000">
                          <a:solidFill>
                            <a:schemeClr val="dk1"/>
                          </a:solidFill>
                          <a:latin typeface="Source Sans Pro"/>
                          <a:ea typeface="Source Sans Pro"/>
                          <a:cs typeface="Source Sans Pro"/>
                          <a:sym typeface="Source Sans Pro"/>
                        </a:rPr>
                        <a:t>Main d’oeuvre</a:t>
                      </a:r>
                      <a:endParaRPr sz="1000">
                        <a:solidFill>
                          <a:schemeClr val="dk1"/>
                        </a:solidFill>
                        <a:latin typeface="Source Sans Pro"/>
                        <a:ea typeface="Source Sans Pro"/>
                        <a:cs typeface="Source Sans Pro"/>
                        <a:sym typeface="Source Sans Pro"/>
                      </a:endParaRPr>
                    </a:p>
                    <a:p>
                      <a:pPr marL="0" lvl="0" indent="0" algn="l" rtl="0">
                        <a:spcBef>
                          <a:spcPts val="0"/>
                        </a:spcBef>
                        <a:spcAft>
                          <a:spcPts val="0"/>
                        </a:spcAft>
                        <a:buNone/>
                      </a:pPr>
                      <a:r>
                        <a:rPr lang="fr" sz="1000">
                          <a:solidFill>
                            <a:schemeClr val="dk1"/>
                          </a:solidFill>
                          <a:latin typeface="Source Sans Pro"/>
                          <a:ea typeface="Source Sans Pro"/>
                          <a:cs typeface="Source Sans Pro"/>
                          <a:sym typeface="Source Sans Pro"/>
                        </a:rPr>
                        <a:t>Argent comptant </a:t>
                      </a:r>
                      <a:endParaRPr sz="1000">
                        <a:solidFill>
                          <a:schemeClr val="dk1"/>
                        </a:solidFill>
                        <a:latin typeface="Source Sans Pro"/>
                        <a:ea typeface="Source Sans Pro"/>
                        <a:cs typeface="Source Sans Pro"/>
                        <a:sym typeface="Source Sans Pro"/>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Source Sans Pro"/>
                        <a:ea typeface="Source Sans Pro"/>
                        <a:cs typeface="Source Sans Pro"/>
                        <a:sym typeface="Source Sans Pro"/>
                      </a:endParaRPr>
                    </a:p>
                    <a:p>
                      <a:pPr marL="0" lvl="0" indent="0" algn="ctr" rtl="0">
                        <a:spcBef>
                          <a:spcPts val="0"/>
                        </a:spcBef>
                        <a:spcAft>
                          <a:spcPts val="0"/>
                        </a:spcAft>
                        <a:buNone/>
                      </a:pPr>
                      <a:r>
                        <a:rPr lang="fr" sz="1000">
                          <a:solidFill>
                            <a:schemeClr val="dk1"/>
                          </a:solidFill>
                          <a:latin typeface="Source Sans Pro"/>
                          <a:ea typeface="Source Sans Pro"/>
                          <a:cs typeface="Source Sans Pro"/>
                          <a:sym typeface="Source Sans Pro"/>
                        </a:rPr>
                        <a:t>X</a:t>
                      </a:r>
                      <a:endParaRPr sz="1000">
                        <a:solidFill>
                          <a:schemeClr val="dk1"/>
                        </a:solidFill>
                        <a:latin typeface="Source Sans Pro"/>
                        <a:ea typeface="Source Sans Pro"/>
                        <a:cs typeface="Source Sans Pro"/>
                        <a:sym typeface="Source Sans Pro"/>
                      </a:endParaRPr>
                    </a:p>
                    <a:p>
                      <a:pPr marL="0" lvl="0" indent="0" algn="ctr" rtl="0">
                        <a:spcBef>
                          <a:spcPts val="0"/>
                        </a:spcBef>
                        <a:spcAft>
                          <a:spcPts val="0"/>
                        </a:spcAft>
                        <a:buNone/>
                      </a:pPr>
                      <a:r>
                        <a:rPr lang="fr" sz="1000">
                          <a:solidFill>
                            <a:schemeClr val="dk1"/>
                          </a:solidFill>
                          <a:latin typeface="Source Sans Pro"/>
                          <a:ea typeface="Source Sans Pro"/>
                          <a:cs typeface="Source Sans Pro"/>
                          <a:sym typeface="Source Sans Pro"/>
                        </a:rPr>
                        <a:t>X</a:t>
                      </a:r>
                      <a:endParaRPr sz="1000">
                        <a:solidFill>
                          <a:schemeClr val="dk1"/>
                        </a:solidFill>
                        <a:latin typeface="Source Sans Pro"/>
                        <a:ea typeface="Source Sans Pro"/>
                        <a:cs typeface="Source Sans Pro"/>
                        <a:sym typeface="Source Sans Pro"/>
                      </a:endParaRPr>
                    </a:p>
                    <a:p>
                      <a:pPr marL="0" lvl="0" indent="0" algn="ctr" rtl="0">
                        <a:spcBef>
                          <a:spcPts val="0"/>
                        </a:spcBef>
                        <a:spcAft>
                          <a:spcPts val="0"/>
                        </a:spcAft>
                        <a:buNone/>
                      </a:pPr>
                      <a:endParaRPr sz="1000">
                        <a:solidFill>
                          <a:schemeClr val="dk1"/>
                        </a:solidFill>
                        <a:latin typeface="Source Sans Pro"/>
                        <a:ea typeface="Source Sans Pro"/>
                        <a:cs typeface="Source Sans Pro"/>
                        <a:sym typeface="Source Sans Pro"/>
                      </a:endParaRPr>
                    </a:p>
                    <a:p>
                      <a:pPr marL="0" lvl="0" indent="0" algn="ctr" rtl="0">
                        <a:spcBef>
                          <a:spcPts val="0"/>
                        </a:spcBef>
                        <a:spcAft>
                          <a:spcPts val="0"/>
                        </a:spcAft>
                        <a:buNone/>
                      </a:pPr>
                      <a:r>
                        <a:rPr lang="fr" sz="1000">
                          <a:solidFill>
                            <a:schemeClr val="dk1"/>
                          </a:solidFill>
                          <a:latin typeface="Source Sans Pro"/>
                          <a:ea typeface="Source Sans Pro"/>
                          <a:cs typeface="Source Sans Pro"/>
                          <a:sym typeface="Source Sans Pro"/>
                        </a:rPr>
                        <a:t>X</a:t>
                      </a:r>
                      <a:endParaRPr sz="1000">
                        <a:solidFill>
                          <a:schemeClr val="dk1"/>
                        </a:solidFill>
                        <a:latin typeface="Source Sans Pro"/>
                        <a:ea typeface="Source Sans Pro"/>
                        <a:cs typeface="Source Sans Pro"/>
                        <a:sym typeface="Source Sans Pro"/>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Source Sans Pro"/>
                        <a:ea typeface="Source Sans Pro"/>
                        <a:cs typeface="Source Sans Pro"/>
                        <a:sym typeface="Source Sans Pro"/>
                      </a:endParaRPr>
                    </a:p>
                    <a:p>
                      <a:pPr marL="0" lvl="0" indent="0" algn="ctr" rtl="0">
                        <a:spcBef>
                          <a:spcPts val="0"/>
                        </a:spcBef>
                        <a:spcAft>
                          <a:spcPts val="0"/>
                        </a:spcAft>
                        <a:buNone/>
                      </a:pPr>
                      <a:r>
                        <a:rPr lang="fr" sz="1000">
                          <a:solidFill>
                            <a:schemeClr val="dk1"/>
                          </a:solidFill>
                          <a:latin typeface="Source Sans Pro"/>
                          <a:ea typeface="Source Sans Pro"/>
                          <a:cs typeface="Source Sans Pro"/>
                          <a:sym typeface="Source Sans Pro"/>
                        </a:rPr>
                        <a:t>X</a:t>
                      </a:r>
                      <a:endParaRPr sz="1000">
                        <a:solidFill>
                          <a:schemeClr val="dk1"/>
                        </a:solidFill>
                        <a:latin typeface="Source Sans Pro"/>
                        <a:ea typeface="Source Sans Pro"/>
                        <a:cs typeface="Source Sans Pro"/>
                        <a:sym typeface="Source Sans Pro"/>
                      </a:endParaRPr>
                    </a:p>
                    <a:p>
                      <a:pPr marL="0" lvl="0" indent="0" algn="ctr" rtl="0">
                        <a:spcBef>
                          <a:spcPts val="0"/>
                        </a:spcBef>
                        <a:spcAft>
                          <a:spcPts val="0"/>
                        </a:spcAft>
                        <a:buNone/>
                      </a:pPr>
                      <a:r>
                        <a:rPr lang="fr" sz="1000">
                          <a:solidFill>
                            <a:schemeClr val="dk1"/>
                          </a:solidFill>
                          <a:latin typeface="Source Sans Pro"/>
                          <a:ea typeface="Source Sans Pro"/>
                          <a:cs typeface="Source Sans Pro"/>
                          <a:sym typeface="Source Sans Pro"/>
                        </a:rPr>
                        <a:t>X</a:t>
                      </a:r>
                      <a:endParaRPr sz="1000">
                        <a:solidFill>
                          <a:schemeClr val="dk1"/>
                        </a:solidFill>
                        <a:latin typeface="Source Sans Pro"/>
                        <a:ea typeface="Source Sans Pro"/>
                        <a:cs typeface="Source Sans Pro"/>
                        <a:sym typeface="Source Sans Pro"/>
                      </a:endParaRPr>
                    </a:p>
                    <a:p>
                      <a:pPr marL="0" lvl="0" indent="0" algn="ctr" rtl="0">
                        <a:spcBef>
                          <a:spcPts val="0"/>
                        </a:spcBef>
                        <a:spcAft>
                          <a:spcPts val="0"/>
                        </a:spcAft>
                        <a:buNone/>
                      </a:pPr>
                      <a:r>
                        <a:rPr lang="fr" sz="1000">
                          <a:solidFill>
                            <a:schemeClr val="dk1"/>
                          </a:solidFill>
                          <a:latin typeface="Source Sans Pro"/>
                          <a:ea typeface="Source Sans Pro"/>
                          <a:cs typeface="Source Sans Pro"/>
                          <a:sym typeface="Source Sans Pro"/>
                        </a:rPr>
                        <a:t>X</a:t>
                      </a:r>
                      <a:endParaRPr sz="1000">
                        <a:solidFill>
                          <a:schemeClr val="dk1"/>
                        </a:solidFill>
                        <a:latin typeface="Source Sans Pro"/>
                        <a:ea typeface="Source Sans Pro"/>
                        <a:cs typeface="Source Sans Pro"/>
                        <a:sym typeface="Source Sans Pro"/>
                      </a:endParaRPr>
                    </a:p>
                    <a:p>
                      <a:pPr marL="0" lvl="0" indent="0" algn="ctr" rtl="0">
                        <a:spcBef>
                          <a:spcPts val="0"/>
                        </a:spcBef>
                        <a:spcAft>
                          <a:spcPts val="0"/>
                        </a:spcAft>
                        <a:buNone/>
                      </a:pPr>
                      <a:r>
                        <a:rPr lang="fr" sz="1000">
                          <a:solidFill>
                            <a:schemeClr val="dk1"/>
                          </a:solidFill>
                          <a:latin typeface="Source Sans Pro"/>
                          <a:ea typeface="Source Sans Pro"/>
                          <a:cs typeface="Source Sans Pro"/>
                          <a:sym typeface="Source Sans Pro"/>
                        </a:rPr>
                        <a:t>X</a:t>
                      </a:r>
                      <a:endParaRPr sz="1000">
                        <a:solidFill>
                          <a:schemeClr val="dk1"/>
                        </a:solidFill>
                        <a:latin typeface="Source Sans Pro"/>
                        <a:ea typeface="Source Sans Pro"/>
                        <a:cs typeface="Source Sans Pro"/>
                        <a:sym typeface="Source Sans Pro"/>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Source Sans Pro"/>
                        <a:ea typeface="Source Sans Pro"/>
                        <a:cs typeface="Source Sans Pro"/>
                        <a:sym typeface="Source Sans Pro"/>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Source Sans Pro"/>
                        <a:ea typeface="Source Sans Pro"/>
                        <a:cs typeface="Source Sans Pro"/>
                        <a:sym typeface="Source Sans Pro"/>
                      </a:endParaRPr>
                    </a:p>
                    <a:p>
                      <a:pPr marL="0" lvl="0" indent="0" algn="ctr" rtl="0">
                        <a:spcBef>
                          <a:spcPts val="0"/>
                        </a:spcBef>
                        <a:spcAft>
                          <a:spcPts val="0"/>
                        </a:spcAft>
                        <a:buNone/>
                      </a:pPr>
                      <a:r>
                        <a:rPr lang="fr" sz="1000">
                          <a:solidFill>
                            <a:schemeClr val="dk1"/>
                          </a:solidFill>
                          <a:latin typeface="Source Sans Pro"/>
                          <a:ea typeface="Source Sans Pro"/>
                          <a:cs typeface="Source Sans Pro"/>
                          <a:sym typeface="Source Sans Pro"/>
                        </a:rPr>
                        <a:t>X</a:t>
                      </a:r>
                      <a:endParaRPr sz="1000">
                        <a:solidFill>
                          <a:schemeClr val="dk1"/>
                        </a:solidFill>
                        <a:latin typeface="Source Sans Pro"/>
                        <a:ea typeface="Source Sans Pro"/>
                        <a:cs typeface="Source Sans Pro"/>
                        <a:sym typeface="Source Sans Pro"/>
                      </a:endParaRPr>
                    </a:p>
                    <a:p>
                      <a:pPr marL="0" lvl="0" indent="0" algn="ctr" rtl="0">
                        <a:spcBef>
                          <a:spcPts val="0"/>
                        </a:spcBef>
                        <a:spcAft>
                          <a:spcPts val="0"/>
                        </a:spcAft>
                        <a:buNone/>
                      </a:pPr>
                      <a:r>
                        <a:rPr lang="fr" sz="1000">
                          <a:solidFill>
                            <a:schemeClr val="dk1"/>
                          </a:solidFill>
                          <a:latin typeface="Source Sans Pro"/>
                          <a:ea typeface="Source Sans Pro"/>
                          <a:cs typeface="Source Sans Pro"/>
                          <a:sym typeface="Source Sans Pro"/>
                        </a:rPr>
                        <a:t>X</a:t>
                      </a:r>
                      <a:endParaRPr sz="1000">
                        <a:solidFill>
                          <a:schemeClr val="dk1"/>
                        </a:solidFill>
                        <a:latin typeface="Source Sans Pro"/>
                        <a:ea typeface="Source Sans Pro"/>
                        <a:cs typeface="Source Sans Pro"/>
                        <a:sym typeface="Source Sans Pro"/>
                      </a:endParaRPr>
                    </a:p>
                    <a:p>
                      <a:pPr marL="0" lvl="0" indent="0" algn="ctr" rtl="0">
                        <a:spcBef>
                          <a:spcPts val="0"/>
                        </a:spcBef>
                        <a:spcAft>
                          <a:spcPts val="0"/>
                        </a:spcAft>
                        <a:buNone/>
                      </a:pPr>
                      <a:r>
                        <a:rPr lang="fr" sz="1000">
                          <a:solidFill>
                            <a:schemeClr val="dk1"/>
                          </a:solidFill>
                          <a:latin typeface="Source Sans Pro"/>
                          <a:ea typeface="Source Sans Pro"/>
                          <a:cs typeface="Source Sans Pro"/>
                          <a:sym typeface="Source Sans Pro"/>
                        </a:rPr>
                        <a:t>X</a:t>
                      </a:r>
                      <a:endParaRPr sz="1000">
                        <a:solidFill>
                          <a:schemeClr val="dk1"/>
                        </a:solidFill>
                        <a:latin typeface="Source Sans Pro"/>
                        <a:ea typeface="Source Sans Pro"/>
                        <a:cs typeface="Source Sans Pro"/>
                        <a:sym typeface="Source Sans Pro"/>
                      </a:endParaRPr>
                    </a:p>
                    <a:p>
                      <a:pPr marL="0" lvl="0" indent="0" algn="ctr" rtl="0">
                        <a:spcBef>
                          <a:spcPts val="0"/>
                        </a:spcBef>
                        <a:spcAft>
                          <a:spcPts val="0"/>
                        </a:spcAft>
                        <a:buNone/>
                      </a:pPr>
                      <a:r>
                        <a:rPr lang="fr" sz="1000">
                          <a:solidFill>
                            <a:schemeClr val="dk1"/>
                          </a:solidFill>
                          <a:latin typeface="Source Sans Pro"/>
                          <a:ea typeface="Source Sans Pro"/>
                          <a:cs typeface="Source Sans Pro"/>
                          <a:sym typeface="Source Sans Pro"/>
                        </a:rPr>
                        <a:t>X</a:t>
                      </a:r>
                      <a:endParaRPr sz="1000">
                        <a:solidFill>
                          <a:schemeClr val="dk1"/>
                        </a:solidFill>
                        <a:latin typeface="Source Sans Pro"/>
                        <a:ea typeface="Source Sans Pro"/>
                        <a:cs typeface="Source Sans Pro"/>
                        <a:sym typeface="Source Sans Pro"/>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fr" sz="1000" b="1">
                          <a:solidFill>
                            <a:schemeClr val="dk1"/>
                          </a:solidFill>
                          <a:latin typeface="Source Sans Pro"/>
                          <a:ea typeface="Source Sans Pro"/>
                          <a:cs typeface="Source Sans Pro"/>
                          <a:sym typeface="Source Sans Pro"/>
                        </a:rPr>
                        <a:t>Bénéfices</a:t>
                      </a:r>
                      <a:endParaRPr sz="1000" b="1">
                        <a:solidFill>
                          <a:schemeClr val="dk1"/>
                        </a:solidFill>
                        <a:latin typeface="Source Sans Pro"/>
                        <a:ea typeface="Source Sans Pro"/>
                        <a:cs typeface="Source Sans Pro"/>
                        <a:sym typeface="Source Sans Pro"/>
                      </a:endParaRPr>
                    </a:p>
                    <a:p>
                      <a:pPr marL="0" lvl="0" indent="0" algn="l" rtl="0">
                        <a:spcBef>
                          <a:spcPts val="0"/>
                        </a:spcBef>
                        <a:spcAft>
                          <a:spcPts val="0"/>
                        </a:spcAft>
                        <a:buNone/>
                      </a:pPr>
                      <a:r>
                        <a:rPr lang="fr" sz="1000">
                          <a:solidFill>
                            <a:schemeClr val="dk1"/>
                          </a:solidFill>
                          <a:latin typeface="Source Sans Pro"/>
                          <a:ea typeface="Source Sans Pro"/>
                          <a:cs typeface="Source Sans Pro"/>
                          <a:sym typeface="Source Sans Pro"/>
                        </a:rPr>
                        <a:t>Revenu externe</a:t>
                      </a:r>
                      <a:endParaRPr sz="1000">
                        <a:solidFill>
                          <a:schemeClr val="dk1"/>
                        </a:solidFill>
                        <a:latin typeface="Source Sans Pro"/>
                        <a:ea typeface="Source Sans Pro"/>
                        <a:cs typeface="Source Sans Pro"/>
                        <a:sym typeface="Source Sans Pro"/>
                      </a:endParaRPr>
                    </a:p>
                    <a:p>
                      <a:pPr marL="0" lvl="0" indent="0" algn="l" rtl="0">
                        <a:spcBef>
                          <a:spcPts val="0"/>
                        </a:spcBef>
                        <a:spcAft>
                          <a:spcPts val="0"/>
                        </a:spcAft>
                        <a:buNone/>
                      </a:pPr>
                      <a:r>
                        <a:rPr lang="fr" sz="1000">
                          <a:solidFill>
                            <a:schemeClr val="dk1"/>
                          </a:solidFill>
                          <a:latin typeface="Source Sans Pro"/>
                          <a:ea typeface="Source Sans Pro"/>
                          <a:cs typeface="Source Sans Pro"/>
                          <a:sym typeface="Source Sans Pro"/>
                        </a:rPr>
                        <a:t>Possession de bien</a:t>
                      </a:r>
                      <a:endParaRPr sz="1000">
                        <a:solidFill>
                          <a:schemeClr val="dk1"/>
                        </a:solidFill>
                        <a:latin typeface="Source Sans Pro"/>
                        <a:ea typeface="Source Sans Pro"/>
                        <a:cs typeface="Source Sans Pro"/>
                        <a:sym typeface="Source Sans Pro"/>
                      </a:endParaRPr>
                    </a:p>
                    <a:p>
                      <a:pPr marL="0" lvl="0" indent="0" algn="l" rtl="0">
                        <a:spcBef>
                          <a:spcPts val="0"/>
                        </a:spcBef>
                        <a:spcAft>
                          <a:spcPts val="0"/>
                        </a:spcAft>
                        <a:buNone/>
                      </a:pPr>
                      <a:r>
                        <a:rPr lang="fr" sz="1000">
                          <a:solidFill>
                            <a:schemeClr val="dk1"/>
                          </a:solidFill>
                          <a:latin typeface="Source Sans Pro"/>
                          <a:ea typeface="Source Sans Pro"/>
                          <a:cs typeface="Source Sans Pro"/>
                          <a:sym typeface="Source Sans Pro"/>
                        </a:rPr>
                        <a:t>Besoins essentiels </a:t>
                      </a:r>
                      <a:endParaRPr sz="1000">
                        <a:solidFill>
                          <a:schemeClr val="dk1"/>
                        </a:solidFill>
                        <a:latin typeface="Source Sans Pro"/>
                        <a:ea typeface="Source Sans Pro"/>
                        <a:cs typeface="Source Sans Pro"/>
                        <a:sym typeface="Source Sans Pro"/>
                      </a:endParaRPr>
                    </a:p>
                    <a:p>
                      <a:pPr marL="0" lvl="0" indent="0" algn="l" rtl="0">
                        <a:spcBef>
                          <a:spcPts val="0"/>
                        </a:spcBef>
                        <a:spcAft>
                          <a:spcPts val="0"/>
                        </a:spcAft>
                        <a:buNone/>
                      </a:pPr>
                      <a:r>
                        <a:rPr lang="fr" sz="1000">
                          <a:solidFill>
                            <a:schemeClr val="dk1"/>
                          </a:solidFill>
                          <a:latin typeface="Source Sans Pro"/>
                          <a:ea typeface="Source Sans Pro"/>
                          <a:cs typeface="Source Sans Pro"/>
                          <a:sym typeface="Source Sans Pro"/>
                        </a:rPr>
                        <a:t>Santé </a:t>
                      </a:r>
                      <a:endParaRPr sz="1000">
                        <a:solidFill>
                          <a:schemeClr val="dk1"/>
                        </a:solidFill>
                        <a:latin typeface="Source Sans Pro"/>
                        <a:ea typeface="Source Sans Pro"/>
                        <a:cs typeface="Source Sans Pro"/>
                        <a:sym typeface="Source Sans Pro"/>
                      </a:endParaRPr>
                    </a:p>
                    <a:p>
                      <a:pPr marL="0" lvl="0" indent="0" algn="l" rtl="0">
                        <a:spcBef>
                          <a:spcPts val="0"/>
                        </a:spcBef>
                        <a:spcAft>
                          <a:spcPts val="0"/>
                        </a:spcAft>
                        <a:buNone/>
                      </a:pPr>
                      <a:r>
                        <a:rPr lang="fr" sz="1000">
                          <a:solidFill>
                            <a:schemeClr val="dk1"/>
                          </a:solidFill>
                          <a:latin typeface="Source Sans Pro"/>
                          <a:ea typeface="Source Sans Pro"/>
                          <a:cs typeface="Source Sans Pro"/>
                          <a:sym typeface="Source Sans Pro"/>
                        </a:rPr>
                        <a:t>Education</a:t>
                      </a:r>
                      <a:endParaRPr sz="1000">
                        <a:solidFill>
                          <a:schemeClr val="dk1"/>
                        </a:solidFill>
                        <a:latin typeface="Source Sans Pro"/>
                        <a:ea typeface="Source Sans Pro"/>
                        <a:cs typeface="Source Sans Pro"/>
                        <a:sym typeface="Source Sans Pro"/>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Source Sans Pro"/>
                        <a:ea typeface="Source Sans Pro"/>
                        <a:cs typeface="Source Sans Pro"/>
                        <a:sym typeface="Source Sans Pro"/>
                      </a:endParaRPr>
                    </a:p>
                    <a:p>
                      <a:pPr marL="0" lvl="0" indent="0" algn="ctr" rtl="0">
                        <a:spcBef>
                          <a:spcPts val="0"/>
                        </a:spcBef>
                        <a:spcAft>
                          <a:spcPts val="0"/>
                        </a:spcAft>
                        <a:buNone/>
                      </a:pPr>
                      <a:r>
                        <a:rPr lang="fr" sz="1000">
                          <a:solidFill>
                            <a:schemeClr val="dk1"/>
                          </a:solidFill>
                          <a:latin typeface="Source Sans Pro"/>
                          <a:ea typeface="Source Sans Pro"/>
                          <a:cs typeface="Source Sans Pro"/>
                          <a:sym typeface="Source Sans Pro"/>
                        </a:rPr>
                        <a:t>X</a:t>
                      </a:r>
                      <a:endParaRPr sz="1000">
                        <a:solidFill>
                          <a:schemeClr val="dk1"/>
                        </a:solidFill>
                        <a:latin typeface="Source Sans Pro"/>
                        <a:ea typeface="Source Sans Pro"/>
                        <a:cs typeface="Source Sans Pro"/>
                        <a:sym typeface="Source Sans Pro"/>
                      </a:endParaRPr>
                    </a:p>
                    <a:p>
                      <a:pPr marL="0" lvl="0" indent="0" algn="ctr" rtl="0">
                        <a:spcBef>
                          <a:spcPts val="0"/>
                        </a:spcBef>
                        <a:spcAft>
                          <a:spcPts val="0"/>
                        </a:spcAft>
                        <a:buNone/>
                      </a:pPr>
                      <a:r>
                        <a:rPr lang="fr" sz="1000">
                          <a:solidFill>
                            <a:schemeClr val="dk1"/>
                          </a:solidFill>
                          <a:latin typeface="Source Sans Pro"/>
                          <a:ea typeface="Source Sans Pro"/>
                          <a:cs typeface="Source Sans Pro"/>
                          <a:sym typeface="Source Sans Pro"/>
                        </a:rPr>
                        <a:t>X</a:t>
                      </a:r>
                      <a:endParaRPr sz="1000">
                        <a:solidFill>
                          <a:schemeClr val="dk1"/>
                        </a:solidFill>
                        <a:latin typeface="Source Sans Pro"/>
                        <a:ea typeface="Source Sans Pro"/>
                        <a:cs typeface="Source Sans Pro"/>
                        <a:sym typeface="Source Sans Pro"/>
                      </a:endParaRPr>
                    </a:p>
                    <a:p>
                      <a:pPr marL="0" lvl="0" indent="0" algn="ctr" rtl="0">
                        <a:spcBef>
                          <a:spcPts val="0"/>
                        </a:spcBef>
                        <a:spcAft>
                          <a:spcPts val="0"/>
                        </a:spcAft>
                        <a:buNone/>
                      </a:pPr>
                      <a:r>
                        <a:rPr lang="fr" sz="1000">
                          <a:solidFill>
                            <a:schemeClr val="dk1"/>
                          </a:solidFill>
                          <a:latin typeface="Source Sans Pro"/>
                          <a:ea typeface="Source Sans Pro"/>
                          <a:cs typeface="Source Sans Pro"/>
                          <a:sym typeface="Source Sans Pro"/>
                        </a:rPr>
                        <a:t>X</a:t>
                      </a:r>
                      <a:endParaRPr sz="1000">
                        <a:solidFill>
                          <a:schemeClr val="dk1"/>
                        </a:solidFill>
                        <a:latin typeface="Source Sans Pro"/>
                        <a:ea typeface="Source Sans Pro"/>
                        <a:cs typeface="Source Sans Pro"/>
                        <a:sym typeface="Source Sans Pro"/>
                      </a:endParaRPr>
                    </a:p>
                    <a:p>
                      <a:pPr marL="0" lvl="0" indent="0" algn="ctr" rtl="0">
                        <a:spcBef>
                          <a:spcPts val="0"/>
                        </a:spcBef>
                        <a:spcAft>
                          <a:spcPts val="0"/>
                        </a:spcAft>
                        <a:buNone/>
                      </a:pPr>
                      <a:r>
                        <a:rPr lang="fr" sz="1000">
                          <a:solidFill>
                            <a:schemeClr val="dk1"/>
                          </a:solidFill>
                          <a:latin typeface="Source Sans Pro"/>
                          <a:ea typeface="Source Sans Pro"/>
                          <a:cs typeface="Source Sans Pro"/>
                          <a:sym typeface="Source Sans Pro"/>
                        </a:rPr>
                        <a:t>X</a:t>
                      </a:r>
                      <a:endParaRPr sz="1000">
                        <a:solidFill>
                          <a:schemeClr val="dk1"/>
                        </a:solidFill>
                        <a:latin typeface="Source Sans Pro"/>
                        <a:ea typeface="Source Sans Pro"/>
                        <a:cs typeface="Source Sans Pro"/>
                        <a:sym typeface="Source Sans Pro"/>
                      </a:endParaRPr>
                    </a:p>
                    <a:p>
                      <a:pPr marL="0" lvl="0" indent="0" algn="ctr" rtl="0">
                        <a:spcBef>
                          <a:spcPts val="0"/>
                        </a:spcBef>
                        <a:spcAft>
                          <a:spcPts val="0"/>
                        </a:spcAft>
                        <a:buNone/>
                      </a:pPr>
                      <a:r>
                        <a:rPr lang="fr" sz="1000">
                          <a:solidFill>
                            <a:schemeClr val="dk1"/>
                          </a:solidFill>
                          <a:latin typeface="Source Sans Pro"/>
                          <a:ea typeface="Source Sans Pro"/>
                          <a:cs typeface="Source Sans Pro"/>
                          <a:sym typeface="Source Sans Pro"/>
                        </a:rPr>
                        <a:t>X</a:t>
                      </a:r>
                      <a:endParaRPr sz="1000">
                        <a:solidFill>
                          <a:schemeClr val="dk1"/>
                        </a:solidFill>
                        <a:latin typeface="Source Sans Pro"/>
                        <a:ea typeface="Source Sans Pro"/>
                        <a:cs typeface="Source Sans Pro"/>
                        <a:sym typeface="Source Sans Pro"/>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Source Sans Pro"/>
                        <a:ea typeface="Source Sans Pro"/>
                        <a:cs typeface="Source Sans Pro"/>
                        <a:sym typeface="Source Sans Pro"/>
                      </a:endParaRPr>
                    </a:p>
                    <a:p>
                      <a:pPr marL="0" lvl="0" indent="0" algn="ctr" rtl="0">
                        <a:spcBef>
                          <a:spcPts val="0"/>
                        </a:spcBef>
                        <a:spcAft>
                          <a:spcPts val="0"/>
                        </a:spcAft>
                        <a:buNone/>
                      </a:pPr>
                      <a:r>
                        <a:rPr lang="fr" sz="1000">
                          <a:solidFill>
                            <a:schemeClr val="dk1"/>
                          </a:solidFill>
                          <a:latin typeface="Source Sans Pro"/>
                          <a:ea typeface="Source Sans Pro"/>
                          <a:cs typeface="Source Sans Pro"/>
                          <a:sym typeface="Source Sans Pro"/>
                        </a:rPr>
                        <a:t>X</a:t>
                      </a:r>
                      <a:endParaRPr sz="1000">
                        <a:solidFill>
                          <a:schemeClr val="dk1"/>
                        </a:solidFill>
                        <a:latin typeface="Source Sans Pro"/>
                        <a:ea typeface="Source Sans Pro"/>
                        <a:cs typeface="Source Sans Pro"/>
                        <a:sym typeface="Source Sans Pro"/>
                      </a:endParaRPr>
                    </a:p>
                    <a:p>
                      <a:pPr marL="0" lvl="0" indent="0" algn="ctr" rtl="0">
                        <a:spcBef>
                          <a:spcPts val="0"/>
                        </a:spcBef>
                        <a:spcAft>
                          <a:spcPts val="0"/>
                        </a:spcAft>
                        <a:buNone/>
                      </a:pPr>
                      <a:r>
                        <a:rPr lang="fr" sz="1000">
                          <a:solidFill>
                            <a:schemeClr val="dk1"/>
                          </a:solidFill>
                          <a:latin typeface="Source Sans Pro"/>
                          <a:ea typeface="Source Sans Pro"/>
                          <a:cs typeface="Source Sans Pro"/>
                          <a:sym typeface="Source Sans Pro"/>
                        </a:rPr>
                        <a:t>X</a:t>
                      </a:r>
                      <a:endParaRPr sz="1000">
                        <a:solidFill>
                          <a:schemeClr val="dk1"/>
                        </a:solidFill>
                        <a:latin typeface="Source Sans Pro"/>
                        <a:ea typeface="Source Sans Pro"/>
                        <a:cs typeface="Source Sans Pro"/>
                        <a:sym typeface="Source Sans Pro"/>
                      </a:endParaRPr>
                    </a:p>
                    <a:p>
                      <a:pPr marL="0" lvl="0" indent="0" algn="ctr" rtl="0">
                        <a:spcBef>
                          <a:spcPts val="0"/>
                        </a:spcBef>
                        <a:spcAft>
                          <a:spcPts val="0"/>
                        </a:spcAft>
                        <a:buNone/>
                      </a:pPr>
                      <a:r>
                        <a:rPr lang="fr" sz="1000">
                          <a:solidFill>
                            <a:schemeClr val="dk1"/>
                          </a:solidFill>
                          <a:latin typeface="Source Sans Pro"/>
                          <a:ea typeface="Source Sans Pro"/>
                          <a:cs typeface="Source Sans Pro"/>
                          <a:sym typeface="Source Sans Pro"/>
                        </a:rPr>
                        <a:t>X</a:t>
                      </a:r>
                      <a:endParaRPr sz="1000">
                        <a:solidFill>
                          <a:schemeClr val="dk1"/>
                        </a:solidFill>
                        <a:latin typeface="Source Sans Pro"/>
                        <a:ea typeface="Source Sans Pro"/>
                        <a:cs typeface="Source Sans Pro"/>
                        <a:sym typeface="Source Sans Pro"/>
                      </a:endParaRPr>
                    </a:p>
                    <a:p>
                      <a:pPr marL="0" lvl="0" indent="0" algn="ctr" rtl="0">
                        <a:spcBef>
                          <a:spcPts val="0"/>
                        </a:spcBef>
                        <a:spcAft>
                          <a:spcPts val="0"/>
                        </a:spcAft>
                        <a:buNone/>
                      </a:pPr>
                      <a:r>
                        <a:rPr lang="fr" sz="1000">
                          <a:solidFill>
                            <a:schemeClr val="dk1"/>
                          </a:solidFill>
                          <a:latin typeface="Source Sans Pro"/>
                          <a:ea typeface="Source Sans Pro"/>
                          <a:cs typeface="Source Sans Pro"/>
                          <a:sym typeface="Source Sans Pro"/>
                        </a:rPr>
                        <a:t>X</a:t>
                      </a:r>
                      <a:endParaRPr sz="1000">
                        <a:solidFill>
                          <a:schemeClr val="dk1"/>
                        </a:solidFill>
                        <a:latin typeface="Source Sans Pro"/>
                        <a:ea typeface="Source Sans Pro"/>
                        <a:cs typeface="Source Sans Pro"/>
                        <a:sym typeface="Source Sans Pro"/>
                      </a:endParaRPr>
                    </a:p>
                    <a:p>
                      <a:pPr marL="0" lvl="0" indent="0" algn="ctr" rtl="0">
                        <a:spcBef>
                          <a:spcPts val="0"/>
                        </a:spcBef>
                        <a:spcAft>
                          <a:spcPts val="0"/>
                        </a:spcAft>
                        <a:buNone/>
                      </a:pPr>
                      <a:r>
                        <a:rPr lang="fr" sz="1000">
                          <a:solidFill>
                            <a:schemeClr val="dk1"/>
                          </a:solidFill>
                          <a:latin typeface="Source Sans Pro"/>
                          <a:ea typeface="Source Sans Pro"/>
                          <a:cs typeface="Source Sans Pro"/>
                          <a:sym typeface="Source Sans Pro"/>
                        </a:rPr>
                        <a:t>X</a:t>
                      </a:r>
                      <a:endParaRPr sz="1000">
                        <a:solidFill>
                          <a:schemeClr val="dk1"/>
                        </a:solidFill>
                        <a:latin typeface="Source Sans Pro"/>
                        <a:ea typeface="Source Sans Pro"/>
                        <a:cs typeface="Source Sans Pro"/>
                        <a:sym typeface="Source Sans Pro"/>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Source Sans Pro"/>
                        <a:ea typeface="Source Sans Pro"/>
                        <a:cs typeface="Source Sans Pro"/>
                        <a:sym typeface="Source Sans Pro"/>
                      </a:endParaRPr>
                    </a:p>
                    <a:p>
                      <a:pPr marL="0" lvl="0" indent="0" algn="ctr" rtl="0">
                        <a:spcBef>
                          <a:spcPts val="0"/>
                        </a:spcBef>
                        <a:spcAft>
                          <a:spcPts val="0"/>
                        </a:spcAft>
                        <a:buNone/>
                      </a:pPr>
                      <a:endParaRPr sz="1000">
                        <a:solidFill>
                          <a:schemeClr val="dk1"/>
                        </a:solidFill>
                        <a:latin typeface="Source Sans Pro"/>
                        <a:ea typeface="Source Sans Pro"/>
                        <a:cs typeface="Source Sans Pro"/>
                        <a:sym typeface="Source Sans Pro"/>
                      </a:endParaRPr>
                    </a:p>
                    <a:p>
                      <a:pPr marL="0" lvl="0" indent="0" algn="ctr" rtl="0">
                        <a:spcBef>
                          <a:spcPts val="0"/>
                        </a:spcBef>
                        <a:spcAft>
                          <a:spcPts val="0"/>
                        </a:spcAft>
                        <a:buNone/>
                      </a:pPr>
                      <a:r>
                        <a:rPr lang="fr" sz="1000">
                          <a:solidFill>
                            <a:schemeClr val="dk1"/>
                          </a:solidFill>
                          <a:latin typeface="Source Sans Pro"/>
                          <a:ea typeface="Source Sans Pro"/>
                          <a:cs typeface="Source Sans Pro"/>
                          <a:sym typeface="Source Sans Pro"/>
                        </a:rPr>
                        <a:t>X</a:t>
                      </a:r>
                      <a:endParaRPr sz="1000">
                        <a:solidFill>
                          <a:schemeClr val="dk1"/>
                        </a:solidFill>
                        <a:latin typeface="Source Sans Pro"/>
                        <a:ea typeface="Source Sans Pro"/>
                        <a:cs typeface="Source Sans Pro"/>
                        <a:sym typeface="Source Sans Pro"/>
                      </a:endParaRPr>
                    </a:p>
                    <a:p>
                      <a:pPr marL="0" lvl="0" indent="0" algn="ctr" rtl="0">
                        <a:spcBef>
                          <a:spcPts val="0"/>
                        </a:spcBef>
                        <a:spcAft>
                          <a:spcPts val="0"/>
                        </a:spcAft>
                        <a:buNone/>
                      </a:pPr>
                      <a:r>
                        <a:rPr lang="fr" sz="1000">
                          <a:solidFill>
                            <a:schemeClr val="dk1"/>
                          </a:solidFill>
                          <a:latin typeface="Source Sans Pro"/>
                          <a:ea typeface="Source Sans Pro"/>
                          <a:cs typeface="Source Sans Pro"/>
                          <a:sym typeface="Source Sans Pro"/>
                        </a:rPr>
                        <a:t>X</a:t>
                      </a:r>
                      <a:endParaRPr sz="1000">
                        <a:solidFill>
                          <a:schemeClr val="dk1"/>
                        </a:solidFill>
                        <a:latin typeface="Source Sans Pro"/>
                        <a:ea typeface="Source Sans Pro"/>
                        <a:cs typeface="Source Sans Pro"/>
                        <a:sym typeface="Source Sans Pro"/>
                      </a:endParaRPr>
                    </a:p>
                    <a:p>
                      <a:pPr marL="0" lvl="0" indent="0" algn="ctr" rtl="0">
                        <a:spcBef>
                          <a:spcPts val="0"/>
                        </a:spcBef>
                        <a:spcAft>
                          <a:spcPts val="0"/>
                        </a:spcAft>
                        <a:buNone/>
                      </a:pPr>
                      <a:endParaRPr sz="1000">
                        <a:solidFill>
                          <a:schemeClr val="dk1"/>
                        </a:solidFill>
                        <a:latin typeface="Source Sans Pro"/>
                        <a:ea typeface="Source Sans Pro"/>
                        <a:cs typeface="Source Sans Pro"/>
                        <a:sym typeface="Source Sans Pro"/>
                      </a:endParaRPr>
                    </a:p>
                    <a:p>
                      <a:pPr marL="0" lvl="0" indent="0" algn="ctr" rtl="0">
                        <a:spcBef>
                          <a:spcPts val="0"/>
                        </a:spcBef>
                        <a:spcAft>
                          <a:spcPts val="0"/>
                        </a:spcAft>
                        <a:buNone/>
                      </a:pPr>
                      <a:r>
                        <a:rPr lang="fr" sz="1000">
                          <a:solidFill>
                            <a:schemeClr val="dk1"/>
                          </a:solidFill>
                          <a:latin typeface="Source Sans Pro"/>
                          <a:ea typeface="Source Sans Pro"/>
                          <a:cs typeface="Source Sans Pro"/>
                          <a:sym typeface="Source Sans Pro"/>
                        </a:rPr>
                        <a:t>X</a:t>
                      </a:r>
                      <a:endParaRPr sz="1000">
                        <a:solidFill>
                          <a:schemeClr val="dk1"/>
                        </a:solidFill>
                        <a:latin typeface="Source Sans Pro"/>
                        <a:ea typeface="Source Sans Pro"/>
                        <a:cs typeface="Source Sans Pro"/>
                        <a:sym typeface="Source Sans Pro"/>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ctr" rtl="0">
                        <a:spcBef>
                          <a:spcPts val="0"/>
                        </a:spcBef>
                        <a:spcAft>
                          <a:spcPts val="0"/>
                        </a:spcAft>
                        <a:buNone/>
                      </a:pPr>
                      <a:endParaRPr sz="1000">
                        <a:solidFill>
                          <a:schemeClr val="dk1"/>
                        </a:solidFill>
                        <a:latin typeface="Source Sans Pro"/>
                        <a:ea typeface="Source Sans Pro"/>
                        <a:cs typeface="Source Sans Pro"/>
                        <a:sym typeface="Source Sans Pro"/>
                      </a:endParaRPr>
                    </a:p>
                    <a:p>
                      <a:pPr marL="0" lvl="0" indent="0" algn="ctr" rtl="0">
                        <a:spcBef>
                          <a:spcPts val="0"/>
                        </a:spcBef>
                        <a:spcAft>
                          <a:spcPts val="0"/>
                        </a:spcAft>
                        <a:buNone/>
                      </a:pPr>
                      <a:r>
                        <a:rPr lang="fr" sz="1000">
                          <a:solidFill>
                            <a:schemeClr val="dk1"/>
                          </a:solidFill>
                          <a:latin typeface="Source Sans Pro"/>
                          <a:ea typeface="Source Sans Pro"/>
                          <a:cs typeface="Source Sans Pro"/>
                          <a:sym typeface="Source Sans Pro"/>
                        </a:rPr>
                        <a:t>X</a:t>
                      </a:r>
                      <a:endParaRPr sz="1000">
                        <a:solidFill>
                          <a:schemeClr val="dk1"/>
                        </a:solidFill>
                        <a:latin typeface="Source Sans Pro"/>
                        <a:ea typeface="Source Sans Pro"/>
                        <a:cs typeface="Source Sans Pro"/>
                        <a:sym typeface="Source Sans Pro"/>
                      </a:endParaRPr>
                    </a:p>
                    <a:p>
                      <a:pPr marL="0" lvl="0" indent="0" algn="ctr" rtl="0">
                        <a:spcBef>
                          <a:spcPts val="0"/>
                        </a:spcBef>
                        <a:spcAft>
                          <a:spcPts val="0"/>
                        </a:spcAft>
                        <a:buNone/>
                      </a:pPr>
                      <a:r>
                        <a:rPr lang="fr" sz="1000">
                          <a:solidFill>
                            <a:schemeClr val="dk1"/>
                          </a:solidFill>
                          <a:latin typeface="Source Sans Pro"/>
                          <a:ea typeface="Source Sans Pro"/>
                          <a:cs typeface="Source Sans Pro"/>
                          <a:sym typeface="Source Sans Pro"/>
                        </a:rPr>
                        <a:t>X</a:t>
                      </a:r>
                      <a:endParaRPr sz="1000">
                        <a:solidFill>
                          <a:schemeClr val="dk1"/>
                        </a:solidFill>
                        <a:latin typeface="Source Sans Pro"/>
                        <a:ea typeface="Source Sans Pro"/>
                        <a:cs typeface="Source Sans Pro"/>
                        <a:sym typeface="Source Sans Pro"/>
                      </a:endParaRPr>
                    </a:p>
                    <a:p>
                      <a:pPr marL="0" lvl="0" indent="0" algn="ctr" rtl="0">
                        <a:spcBef>
                          <a:spcPts val="0"/>
                        </a:spcBef>
                        <a:spcAft>
                          <a:spcPts val="0"/>
                        </a:spcAft>
                        <a:buNone/>
                      </a:pPr>
                      <a:endParaRPr sz="1000">
                        <a:solidFill>
                          <a:schemeClr val="dk1"/>
                        </a:solidFill>
                        <a:latin typeface="Source Sans Pro"/>
                        <a:ea typeface="Source Sans Pro"/>
                        <a:cs typeface="Source Sans Pro"/>
                        <a:sym typeface="Source Sans Pro"/>
                      </a:endParaRPr>
                    </a:p>
                    <a:p>
                      <a:pPr marL="0" lvl="0" indent="0" algn="ctr" rtl="0">
                        <a:spcBef>
                          <a:spcPts val="0"/>
                        </a:spcBef>
                        <a:spcAft>
                          <a:spcPts val="0"/>
                        </a:spcAft>
                        <a:buNone/>
                      </a:pPr>
                      <a:r>
                        <a:rPr lang="fr" sz="1000">
                          <a:solidFill>
                            <a:schemeClr val="dk1"/>
                          </a:solidFill>
                          <a:latin typeface="Source Sans Pro"/>
                          <a:ea typeface="Source Sans Pro"/>
                          <a:cs typeface="Source Sans Pro"/>
                          <a:sym typeface="Source Sans Pro"/>
                        </a:rPr>
                        <a:t>X</a:t>
                      </a:r>
                      <a:endParaRPr sz="1000">
                        <a:solidFill>
                          <a:schemeClr val="dk1"/>
                        </a:solidFill>
                        <a:latin typeface="Source Sans Pro"/>
                        <a:ea typeface="Source Sans Pro"/>
                        <a:cs typeface="Source Sans Pro"/>
                        <a:sym typeface="Source Sans Pro"/>
                      </a:endParaRPr>
                    </a:p>
                    <a:p>
                      <a:pPr marL="0" lvl="0" indent="0" algn="ctr" rtl="0">
                        <a:spcBef>
                          <a:spcPts val="0"/>
                        </a:spcBef>
                        <a:spcAft>
                          <a:spcPts val="0"/>
                        </a:spcAft>
                        <a:buNone/>
                      </a:pPr>
                      <a:r>
                        <a:rPr lang="fr" sz="1000">
                          <a:solidFill>
                            <a:schemeClr val="dk1"/>
                          </a:solidFill>
                          <a:latin typeface="Source Sans Pro"/>
                          <a:ea typeface="Source Sans Pro"/>
                          <a:cs typeface="Source Sans Pro"/>
                          <a:sym typeface="Source Sans Pro"/>
                        </a:rPr>
                        <a:t>X</a:t>
                      </a:r>
                      <a:endParaRPr sz="1000">
                        <a:solidFill>
                          <a:schemeClr val="dk1"/>
                        </a:solidFill>
                        <a:latin typeface="Source Sans Pro"/>
                        <a:ea typeface="Source Sans Pro"/>
                        <a:cs typeface="Source Sans Pro"/>
                        <a:sym typeface="Source Sans Pro"/>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838" name="Google Shape;838;p67"/>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11"/>
            </a:pPr>
            <a:r>
              <a:rPr lang="fr"/>
              <a:t>Profil d’accès et de contrôle</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842"/>
        <p:cNvGrpSpPr/>
        <p:nvPr/>
      </p:nvGrpSpPr>
      <p:grpSpPr>
        <a:xfrm>
          <a:off x="0" y="0"/>
          <a:ext cx="0" cy="0"/>
          <a:chOff x="0" y="0"/>
          <a:chExt cx="0" cy="0"/>
        </a:xfrm>
      </p:grpSpPr>
      <p:sp>
        <p:nvSpPr>
          <p:cNvPr id="843" name="Google Shape;843;p68"/>
          <p:cNvSpPr txBox="1">
            <a:spLocks noGrp="1"/>
          </p:cNvSpPr>
          <p:nvPr>
            <p:ph type="body" idx="2"/>
          </p:nvPr>
        </p:nvSpPr>
        <p:spPr>
          <a:xfrm>
            <a:off x="844425" y="1207200"/>
            <a:ext cx="3794700" cy="18876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En résumé</a:t>
            </a:r>
            <a:endParaRPr sz="1300" b="1"/>
          </a:p>
          <a:p>
            <a:pPr marL="0" lvl="0" indent="0" algn="l" rtl="0">
              <a:spcBef>
                <a:spcPts val="600"/>
              </a:spcBef>
              <a:spcAft>
                <a:spcPts val="0"/>
              </a:spcAft>
              <a:buNone/>
            </a:pPr>
            <a:r>
              <a:rPr lang="fr" sz="1300"/>
              <a:t>L’empowerment est un outil permettant d'évaluer le degré d'égalité et d’évolution entre les hommes et les femmes dans un mouvement, une organisation sociale, ou une société, afin de l’améliorer le cas échéant. </a:t>
            </a:r>
            <a:endParaRPr sz="1300"/>
          </a:p>
        </p:txBody>
      </p:sp>
      <p:sp>
        <p:nvSpPr>
          <p:cNvPr id="844" name="Google Shape;844;p68"/>
          <p:cNvSpPr txBox="1">
            <a:spLocks noGrp="1"/>
          </p:cNvSpPr>
          <p:nvPr>
            <p:ph type="body" idx="2"/>
          </p:nvPr>
        </p:nvSpPr>
        <p:spPr>
          <a:xfrm>
            <a:off x="4866325" y="2593250"/>
            <a:ext cx="3868500" cy="22602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Pourquoi l’utiliser ?</a:t>
            </a:r>
            <a:endParaRPr sz="1300"/>
          </a:p>
          <a:p>
            <a:pPr marL="0" lvl="0" indent="0" algn="l" rtl="0">
              <a:spcBef>
                <a:spcPts val="600"/>
              </a:spcBef>
              <a:spcAft>
                <a:spcPts val="0"/>
              </a:spcAft>
              <a:buNone/>
            </a:pPr>
            <a:r>
              <a:rPr lang="fr" sz="1300"/>
              <a:t> Afin de permettre aux individus, aux communautés, aux organisations d’avoir plus de pouvoir d’action et de décision, ainsi que plus d’influence sur leur environnement et leur vie, il est impératif de renforcer leur désir et leur capacité d’agir en faveur de leurs propres intérêts</a:t>
            </a:r>
            <a:endParaRPr sz="1300"/>
          </a:p>
          <a:p>
            <a:pPr marL="0" lvl="0" indent="0" algn="l" rtl="0">
              <a:spcBef>
                <a:spcPts val="600"/>
              </a:spcBef>
              <a:spcAft>
                <a:spcPts val="0"/>
              </a:spcAft>
              <a:buNone/>
            </a:pPr>
            <a:endParaRPr sz="1300"/>
          </a:p>
        </p:txBody>
      </p:sp>
      <p:sp>
        <p:nvSpPr>
          <p:cNvPr id="845" name="Google Shape;845;p68"/>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56</a:t>
            </a:fld>
            <a:endParaRPr/>
          </a:p>
        </p:txBody>
      </p:sp>
      <p:sp>
        <p:nvSpPr>
          <p:cNvPr id="846" name="Google Shape;846;p68"/>
          <p:cNvSpPr txBox="1">
            <a:spLocks noGrp="1"/>
          </p:cNvSpPr>
          <p:nvPr>
            <p:ph type="body" idx="2"/>
          </p:nvPr>
        </p:nvSpPr>
        <p:spPr>
          <a:xfrm>
            <a:off x="844425" y="2721625"/>
            <a:ext cx="3629100" cy="21156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Avantages &amp; précautions à prendre</a:t>
            </a:r>
            <a:endParaRPr sz="1300"/>
          </a:p>
          <a:p>
            <a:pPr marL="0" lvl="0" indent="0" algn="l" rtl="0">
              <a:spcBef>
                <a:spcPts val="600"/>
              </a:spcBef>
              <a:spcAft>
                <a:spcPts val="0"/>
              </a:spcAft>
              <a:buNone/>
            </a:pPr>
            <a:r>
              <a:rPr lang="fr" sz="1300"/>
              <a:t>Il assure le renforcement de l’égalité entre les genre au travers de 5 grands domaines simultanément. Il n’a cependant pas vocation “d’arracher” le pouvoir exercé par les uns sur les autres pour créer un nouveau cycle de domination. Bien au contraire, il vise à créer un environnement équitable et juste pour tous, grâce à l’appui aux groupe les plus marginalisés.</a:t>
            </a:r>
            <a:endParaRPr sz="1300"/>
          </a:p>
          <a:p>
            <a:pPr marL="0" lvl="0" indent="0" algn="l" rtl="0">
              <a:spcBef>
                <a:spcPts val="600"/>
              </a:spcBef>
              <a:spcAft>
                <a:spcPts val="0"/>
              </a:spcAft>
              <a:buClr>
                <a:schemeClr val="dk1"/>
              </a:buClr>
              <a:buSzPts val="1100"/>
              <a:buFont typeface="Arial"/>
              <a:buNone/>
            </a:pPr>
            <a:endParaRPr sz="1300"/>
          </a:p>
          <a:p>
            <a:pPr marL="0" lvl="0" indent="0" algn="l" rtl="0">
              <a:spcBef>
                <a:spcPts val="600"/>
              </a:spcBef>
              <a:spcAft>
                <a:spcPts val="0"/>
              </a:spcAft>
              <a:buNone/>
            </a:pPr>
            <a:endParaRPr sz="1300"/>
          </a:p>
        </p:txBody>
      </p:sp>
      <p:sp>
        <p:nvSpPr>
          <p:cNvPr id="847" name="Google Shape;847;p68"/>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12"/>
            </a:pPr>
            <a:r>
              <a:rPr lang="fr"/>
              <a:t>L’empowerment et les 5 domaines</a:t>
            </a:r>
            <a:endParaRPr/>
          </a:p>
        </p:txBody>
      </p:sp>
      <p:sp>
        <p:nvSpPr>
          <p:cNvPr id="848" name="Google Shape;848;p68"/>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56</a:t>
            </a:fld>
            <a:endParaRPr/>
          </a:p>
        </p:txBody>
      </p:sp>
      <p:pic>
        <p:nvPicPr>
          <p:cNvPr id="849" name="Google Shape;849;p68"/>
          <p:cNvPicPr preferRelativeResize="0"/>
          <p:nvPr/>
        </p:nvPicPr>
        <p:blipFill>
          <a:blip r:embed="rId3">
            <a:alphaModFix/>
          </a:blip>
          <a:stretch>
            <a:fillRect/>
          </a:stretch>
        </p:blipFill>
        <p:spPr>
          <a:xfrm>
            <a:off x="5588925" y="76200"/>
            <a:ext cx="2588400" cy="2588400"/>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853"/>
        <p:cNvGrpSpPr/>
        <p:nvPr/>
      </p:nvGrpSpPr>
      <p:grpSpPr>
        <a:xfrm>
          <a:off x="0" y="0"/>
          <a:ext cx="0" cy="0"/>
          <a:chOff x="0" y="0"/>
          <a:chExt cx="0" cy="0"/>
        </a:xfrm>
      </p:grpSpPr>
      <p:sp>
        <p:nvSpPr>
          <p:cNvPr id="854" name="Google Shape;854;p69"/>
          <p:cNvSpPr txBox="1">
            <a:spLocks noGrp="1"/>
          </p:cNvSpPr>
          <p:nvPr>
            <p:ph type="body" idx="2"/>
          </p:nvPr>
        </p:nvSpPr>
        <p:spPr>
          <a:xfrm>
            <a:off x="801225" y="1030250"/>
            <a:ext cx="3704700"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Comment l’utiliser ? </a:t>
            </a:r>
            <a:endParaRPr sz="1300"/>
          </a:p>
          <a:p>
            <a:pPr marL="0" lvl="0" indent="0" algn="l" rtl="0">
              <a:spcBef>
                <a:spcPts val="600"/>
              </a:spcBef>
              <a:spcAft>
                <a:spcPts val="0"/>
              </a:spcAft>
              <a:buNone/>
            </a:pPr>
            <a:r>
              <a:rPr lang="fr" sz="1300"/>
              <a:t>L’utilisation de l’outil  repose sur la prise de conscience préalable des uns et des autres sur :</a:t>
            </a:r>
            <a:endParaRPr sz="1300"/>
          </a:p>
          <a:p>
            <a:pPr marL="457200" lvl="0" indent="-311150" algn="l" rtl="0">
              <a:spcBef>
                <a:spcPts val="600"/>
              </a:spcBef>
              <a:spcAft>
                <a:spcPts val="0"/>
              </a:spcAft>
              <a:buSzPts val="1300"/>
              <a:buChar char="-"/>
            </a:pPr>
            <a:r>
              <a:rPr lang="fr" sz="1300"/>
              <a:t>leur </a:t>
            </a:r>
            <a:r>
              <a:rPr lang="fr" sz="1300" b="1"/>
              <a:t>condition</a:t>
            </a:r>
            <a:r>
              <a:rPr lang="fr" sz="1300"/>
              <a:t> et </a:t>
            </a:r>
            <a:r>
              <a:rPr lang="fr" sz="1300" b="1"/>
              <a:t>position</a:t>
            </a:r>
            <a:r>
              <a:rPr lang="fr" sz="1300"/>
              <a:t> ;</a:t>
            </a:r>
            <a:endParaRPr sz="1300"/>
          </a:p>
          <a:p>
            <a:pPr marL="457200" lvl="0" indent="-311150" algn="l" rtl="0">
              <a:spcBef>
                <a:spcPts val="0"/>
              </a:spcBef>
              <a:spcAft>
                <a:spcPts val="0"/>
              </a:spcAft>
              <a:buSzPts val="1300"/>
              <a:buChar char="-"/>
            </a:pPr>
            <a:r>
              <a:rPr lang="fr" sz="1300"/>
              <a:t>leur </a:t>
            </a:r>
            <a:r>
              <a:rPr lang="fr" sz="1300" b="1"/>
              <a:t>participation au processus de prise de décisions</a:t>
            </a:r>
            <a:r>
              <a:rPr lang="fr" sz="1300"/>
              <a:t> ;</a:t>
            </a:r>
            <a:endParaRPr sz="1300"/>
          </a:p>
          <a:p>
            <a:pPr marL="457200" lvl="0" indent="-311150" algn="l" rtl="0">
              <a:spcBef>
                <a:spcPts val="0"/>
              </a:spcBef>
              <a:spcAft>
                <a:spcPts val="0"/>
              </a:spcAft>
              <a:buSzPts val="1300"/>
              <a:buChar char="-"/>
            </a:pPr>
            <a:r>
              <a:rPr lang="fr" sz="1300"/>
              <a:t>leur </a:t>
            </a:r>
            <a:r>
              <a:rPr lang="fr" sz="1300" b="1"/>
              <a:t>droit de parole</a:t>
            </a:r>
            <a:r>
              <a:rPr lang="fr" sz="1300"/>
              <a:t> quant à la gestion des ressources, leur corps, ou d’autres options personnelles, etc.</a:t>
            </a:r>
            <a:endParaRPr sz="1300"/>
          </a:p>
          <a:p>
            <a:pPr marL="0" lvl="0" indent="0" algn="l" rtl="0">
              <a:spcBef>
                <a:spcPts val="600"/>
              </a:spcBef>
              <a:spcAft>
                <a:spcPts val="0"/>
              </a:spcAft>
              <a:buNone/>
            </a:pPr>
            <a:r>
              <a:rPr lang="fr" sz="1300"/>
              <a:t>Les individus, les groupes de base et les institutions doivent à cette étape se remettre en cause et saisir au mieux les niveaux de changement. </a:t>
            </a:r>
            <a:endParaRPr sz="1300"/>
          </a:p>
        </p:txBody>
      </p:sp>
      <p:sp>
        <p:nvSpPr>
          <p:cNvPr id="855" name="Google Shape;855;p69"/>
          <p:cNvSpPr txBox="1">
            <a:spLocks noGrp="1"/>
          </p:cNvSpPr>
          <p:nvPr>
            <p:ph type="body" idx="2"/>
          </p:nvPr>
        </p:nvSpPr>
        <p:spPr>
          <a:xfrm>
            <a:off x="4544025" y="634650"/>
            <a:ext cx="3868500" cy="34611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endParaRPr sz="1300"/>
          </a:p>
          <a:p>
            <a:pPr marL="0" lvl="0" indent="0" algn="l" rtl="0">
              <a:spcBef>
                <a:spcPts val="600"/>
              </a:spcBef>
              <a:spcAft>
                <a:spcPts val="0"/>
              </a:spcAft>
              <a:buNone/>
            </a:pPr>
            <a:r>
              <a:rPr lang="fr" sz="1300"/>
              <a:t>Les domaines sur lesquels l’empowerment se base dans un projet sont :</a:t>
            </a:r>
            <a:endParaRPr sz="1300"/>
          </a:p>
          <a:p>
            <a:pPr marL="457200" lvl="0" indent="-311150" algn="l" rtl="0">
              <a:spcBef>
                <a:spcPts val="600"/>
              </a:spcBef>
              <a:spcAft>
                <a:spcPts val="0"/>
              </a:spcAft>
              <a:buSzPts val="1300"/>
              <a:buChar char="-"/>
            </a:pPr>
            <a:r>
              <a:rPr lang="fr" sz="1300"/>
              <a:t>le </a:t>
            </a:r>
            <a:r>
              <a:rPr lang="fr" sz="1300" b="1"/>
              <a:t>Vouloir </a:t>
            </a:r>
            <a:r>
              <a:rPr lang="fr" sz="1300"/>
              <a:t>: c’est le désir de changement exprimé par l’individu ou l’organisation ;</a:t>
            </a:r>
            <a:endParaRPr sz="1300"/>
          </a:p>
          <a:p>
            <a:pPr marL="457200" lvl="0" indent="-311150" algn="l" rtl="0">
              <a:spcBef>
                <a:spcPts val="0"/>
              </a:spcBef>
              <a:spcAft>
                <a:spcPts val="0"/>
              </a:spcAft>
              <a:buSzPts val="1300"/>
              <a:buChar char="-"/>
            </a:pPr>
            <a:r>
              <a:rPr lang="fr" sz="1300"/>
              <a:t>l’</a:t>
            </a:r>
            <a:r>
              <a:rPr lang="fr" sz="1300" b="1"/>
              <a:t>Avoir </a:t>
            </a:r>
            <a:r>
              <a:rPr lang="fr" sz="1300"/>
              <a:t>: c’est ce que cherche à obtenir la cible de l’empowerment. C’est très souvent  un pouvoir économique plus grand ;</a:t>
            </a:r>
            <a:endParaRPr sz="1300"/>
          </a:p>
          <a:p>
            <a:pPr marL="457200" lvl="0" indent="-311150" algn="l" rtl="0">
              <a:spcBef>
                <a:spcPts val="0"/>
              </a:spcBef>
              <a:spcAft>
                <a:spcPts val="0"/>
              </a:spcAft>
              <a:buSzPts val="1300"/>
              <a:buChar char="-"/>
            </a:pPr>
            <a:r>
              <a:rPr lang="fr" sz="1300"/>
              <a:t>le </a:t>
            </a:r>
            <a:r>
              <a:rPr lang="fr" sz="1300" b="1"/>
              <a:t>Savoir </a:t>
            </a:r>
            <a:r>
              <a:rPr lang="fr" sz="1300"/>
              <a:t>et le </a:t>
            </a:r>
            <a:r>
              <a:rPr lang="fr" sz="1300" b="1"/>
              <a:t>Savoir-Faire </a:t>
            </a:r>
            <a:r>
              <a:rPr lang="fr" sz="1300"/>
              <a:t>: ce sont des compétences intellectuelles et relationnelles qui permettent de profiter de manière optimale des opportunités qui se présentent à l'individu et au groupe ;</a:t>
            </a:r>
            <a:endParaRPr sz="1300"/>
          </a:p>
          <a:p>
            <a:pPr marL="457200" lvl="0" indent="-311150" algn="l" rtl="0">
              <a:spcBef>
                <a:spcPts val="0"/>
              </a:spcBef>
              <a:spcAft>
                <a:spcPts val="0"/>
              </a:spcAft>
              <a:buSzPts val="1300"/>
              <a:buChar char="-"/>
            </a:pPr>
            <a:r>
              <a:rPr lang="fr" sz="1300"/>
              <a:t>le </a:t>
            </a:r>
            <a:r>
              <a:rPr lang="fr" sz="1300" b="1"/>
              <a:t>Pouvoir </a:t>
            </a:r>
            <a:r>
              <a:rPr lang="fr" sz="1300"/>
              <a:t>: c’est la capacité et la liberté de faire que l'on désire, ainsi que l'autorité  reconnue pour prendre part aux décisions. </a:t>
            </a:r>
            <a:endParaRPr sz="1300"/>
          </a:p>
        </p:txBody>
      </p:sp>
      <p:sp>
        <p:nvSpPr>
          <p:cNvPr id="856" name="Google Shape;856;p69"/>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57</a:t>
            </a:fld>
            <a:endParaRPr/>
          </a:p>
        </p:txBody>
      </p:sp>
      <p:sp>
        <p:nvSpPr>
          <p:cNvPr id="857" name="Google Shape;857;p69"/>
          <p:cNvSpPr txBox="1">
            <a:spLocks noGrp="1"/>
          </p:cNvSpPr>
          <p:nvPr>
            <p:ph type="body" idx="2"/>
          </p:nvPr>
        </p:nvSpPr>
        <p:spPr>
          <a:xfrm>
            <a:off x="844425" y="3975025"/>
            <a:ext cx="7568100" cy="826500"/>
          </a:xfrm>
          <a:prstGeom prst="rect">
            <a:avLst/>
          </a:prstGeom>
        </p:spPr>
        <p:txBody>
          <a:bodyPr spcFirstLastPara="1" wrap="square" lIns="91425" tIns="91425" rIns="91425" bIns="91425" anchor="t" anchorCtr="0">
            <a:noAutofit/>
          </a:bodyPr>
          <a:lstStyle/>
          <a:p>
            <a:pPr marL="0" lvl="0" indent="0" algn="l" rtl="0">
              <a:spcBef>
                <a:spcPts val="1000"/>
              </a:spcBef>
              <a:spcAft>
                <a:spcPts val="0"/>
              </a:spcAft>
              <a:buNone/>
            </a:pPr>
            <a:r>
              <a:rPr lang="fr" sz="1200" b="1">
                <a:solidFill>
                  <a:schemeClr val="dk2"/>
                </a:solidFill>
              </a:rPr>
              <a:t>Pour aller aller loin</a:t>
            </a:r>
            <a:endParaRPr sz="1200" i="1">
              <a:solidFill>
                <a:schemeClr val="dk2"/>
              </a:solidFill>
            </a:endParaRPr>
          </a:p>
          <a:p>
            <a:pPr marL="0" lvl="0" indent="0" algn="l" rtl="0">
              <a:spcBef>
                <a:spcPts val="1000"/>
              </a:spcBef>
              <a:spcAft>
                <a:spcPts val="0"/>
              </a:spcAft>
              <a:buNone/>
            </a:pPr>
            <a:r>
              <a:rPr lang="fr" sz="1200" i="1" u="sng">
                <a:solidFill>
                  <a:schemeClr val="hlink"/>
                </a:solidFill>
                <a:hlinkClick r:id="rId3"/>
              </a:rPr>
              <a:t>http://www.gestionorienteeverslimpact.org/sites/default/files/resource/6empowermentapprentissagesocial.pdf</a:t>
            </a:r>
            <a:endParaRPr sz="1200" i="1">
              <a:solidFill>
                <a:schemeClr val="dk2"/>
              </a:solidFill>
            </a:endParaRPr>
          </a:p>
          <a:p>
            <a:pPr marL="0" lvl="0" indent="0" algn="l" rtl="0">
              <a:spcBef>
                <a:spcPts val="1000"/>
              </a:spcBef>
              <a:spcAft>
                <a:spcPts val="1000"/>
              </a:spcAft>
              <a:buNone/>
            </a:pPr>
            <a:endParaRPr sz="1000" i="1">
              <a:solidFill>
                <a:schemeClr val="dk2"/>
              </a:solidFill>
            </a:endParaRPr>
          </a:p>
        </p:txBody>
      </p:sp>
      <p:sp>
        <p:nvSpPr>
          <p:cNvPr id="858" name="Google Shape;858;p69"/>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57</a:t>
            </a:fld>
            <a:endParaRPr/>
          </a:p>
        </p:txBody>
      </p:sp>
      <p:sp>
        <p:nvSpPr>
          <p:cNvPr id="859" name="Google Shape;859;p69"/>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12"/>
            </a:pPr>
            <a:r>
              <a:rPr lang="fr"/>
              <a:t>L’empowerment et les 5 domaines</a:t>
            </a:r>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863"/>
        <p:cNvGrpSpPr/>
        <p:nvPr/>
      </p:nvGrpSpPr>
      <p:grpSpPr>
        <a:xfrm>
          <a:off x="0" y="0"/>
          <a:ext cx="0" cy="0"/>
          <a:chOff x="0" y="0"/>
          <a:chExt cx="0" cy="0"/>
        </a:xfrm>
      </p:grpSpPr>
      <p:sp>
        <p:nvSpPr>
          <p:cNvPr id="864" name="Google Shape;864;p70"/>
          <p:cNvSpPr txBox="1">
            <a:spLocks noGrp="1"/>
          </p:cNvSpPr>
          <p:nvPr>
            <p:ph type="body" idx="2"/>
          </p:nvPr>
        </p:nvSpPr>
        <p:spPr>
          <a:xfrm>
            <a:off x="844425" y="1054800"/>
            <a:ext cx="4667700" cy="2883000"/>
          </a:xfrm>
          <a:prstGeom prst="rect">
            <a:avLst/>
          </a:prstGeom>
        </p:spPr>
        <p:txBody>
          <a:bodyPr spcFirstLastPara="1" wrap="square" lIns="91425" tIns="91425" rIns="90000" bIns="91425" anchor="t" anchorCtr="0">
            <a:noAutofit/>
          </a:bodyPr>
          <a:lstStyle/>
          <a:p>
            <a:pPr marL="0" lvl="0" indent="0" algn="l" rtl="0">
              <a:spcBef>
                <a:spcPts val="600"/>
              </a:spcBef>
              <a:spcAft>
                <a:spcPts val="0"/>
              </a:spcAft>
              <a:buNone/>
            </a:pPr>
            <a:r>
              <a:rPr lang="fr" sz="1300" b="1"/>
              <a:t>Illustration</a:t>
            </a:r>
            <a:endParaRPr sz="1300" b="1"/>
          </a:p>
          <a:p>
            <a:pPr marL="0" lvl="0" indent="0" algn="l" rtl="0">
              <a:spcBef>
                <a:spcPts val="600"/>
              </a:spcBef>
              <a:spcAft>
                <a:spcPts val="0"/>
              </a:spcAft>
              <a:buNone/>
            </a:pPr>
            <a:endParaRPr sz="1300" b="1"/>
          </a:p>
        </p:txBody>
      </p:sp>
      <p:sp>
        <p:nvSpPr>
          <p:cNvPr id="865" name="Google Shape;865;p70"/>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58</a:t>
            </a:fld>
            <a:endParaRPr/>
          </a:p>
        </p:txBody>
      </p:sp>
      <p:sp>
        <p:nvSpPr>
          <p:cNvPr id="866" name="Google Shape;866;p70"/>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58</a:t>
            </a:fld>
            <a:endParaRPr/>
          </a:p>
        </p:txBody>
      </p:sp>
      <p:sp>
        <p:nvSpPr>
          <p:cNvPr id="867" name="Google Shape;867;p70"/>
          <p:cNvSpPr/>
          <p:nvPr/>
        </p:nvSpPr>
        <p:spPr>
          <a:xfrm>
            <a:off x="774900" y="1676025"/>
            <a:ext cx="1966500" cy="440700"/>
          </a:xfrm>
          <a:prstGeom prst="ellipse">
            <a:avLst/>
          </a:pr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 sz="1000">
                <a:solidFill>
                  <a:schemeClr val="lt2"/>
                </a:solidFill>
                <a:latin typeface="Source Sans Pro SemiBold"/>
                <a:ea typeface="Source Sans Pro SemiBold"/>
                <a:cs typeface="Source Sans Pro SemiBold"/>
                <a:sym typeface="Source Sans Pro SemiBold"/>
              </a:rPr>
              <a:t>Prise de conscience</a:t>
            </a:r>
            <a:endParaRPr sz="1000">
              <a:solidFill>
                <a:schemeClr val="lt2"/>
              </a:solidFill>
              <a:latin typeface="Source Sans Pro SemiBold"/>
              <a:ea typeface="Source Sans Pro SemiBold"/>
              <a:cs typeface="Source Sans Pro SemiBold"/>
              <a:sym typeface="Source Sans Pro SemiBold"/>
            </a:endParaRPr>
          </a:p>
        </p:txBody>
      </p:sp>
      <p:sp>
        <p:nvSpPr>
          <p:cNvPr id="868" name="Google Shape;868;p70"/>
          <p:cNvSpPr/>
          <p:nvPr/>
        </p:nvSpPr>
        <p:spPr>
          <a:xfrm>
            <a:off x="2922700" y="1676025"/>
            <a:ext cx="1966500" cy="440700"/>
          </a:xfrm>
          <a:prstGeom prst="ellipse">
            <a:avLst/>
          </a:prstGeom>
          <a:solidFill>
            <a:schemeClr val="accent4"/>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 sz="1000">
                <a:solidFill>
                  <a:schemeClr val="lt2"/>
                </a:solidFill>
                <a:latin typeface="Source Sans Pro SemiBold"/>
                <a:ea typeface="Source Sans Pro SemiBold"/>
                <a:cs typeface="Source Sans Pro SemiBold"/>
                <a:sym typeface="Source Sans Pro SemiBold"/>
              </a:rPr>
              <a:t>Définition du vouloir</a:t>
            </a:r>
            <a:endParaRPr sz="1000">
              <a:solidFill>
                <a:schemeClr val="lt2"/>
              </a:solidFill>
              <a:latin typeface="Source Sans Pro SemiBold"/>
              <a:ea typeface="Source Sans Pro SemiBold"/>
              <a:cs typeface="Source Sans Pro SemiBold"/>
              <a:sym typeface="Source Sans Pro SemiBold"/>
            </a:endParaRPr>
          </a:p>
        </p:txBody>
      </p:sp>
      <p:sp>
        <p:nvSpPr>
          <p:cNvPr id="869" name="Google Shape;869;p70"/>
          <p:cNvSpPr/>
          <p:nvPr/>
        </p:nvSpPr>
        <p:spPr>
          <a:xfrm>
            <a:off x="5070500" y="1676025"/>
            <a:ext cx="1966500" cy="440700"/>
          </a:xfrm>
          <a:prstGeom prst="ellipse">
            <a:avLst/>
          </a:prstGeom>
          <a:solidFill>
            <a:schemeClr val="accent3"/>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 sz="1000">
                <a:solidFill>
                  <a:schemeClr val="lt2"/>
                </a:solidFill>
                <a:latin typeface="Source Sans Pro SemiBold"/>
                <a:ea typeface="Source Sans Pro SemiBold"/>
                <a:cs typeface="Source Sans Pro SemiBold"/>
                <a:sym typeface="Source Sans Pro SemiBold"/>
              </a:rPr>
              <a:t>Acquisition de savoirs et savoir-faire</a:t>
            </a:r>
            <a:endParaRPr sz="1000">
              <a:solidFill>
                <a:schemeClr val="lt2"/>
              </a:solidFill>
              <a:latin typeface="Source Sans Pro SemiBold"/>
              <a:ea typeface="Source Sans Pro SemiBold"/>
              <a:cs typeface="Source Sans Pro SemiBold"/>
              <a:sym typeface="Source Sans Pro SemiBold"/>
            </a:endParaRPr>
          </a:p>
        </p:txBody>
      </p:sp>
      <p:sp>
        <p:nvSpPr>
          <p:cNvPr id="870" name="Google Shape;870;p70"/>
          <p:cNvSpPr/>
          <p:nvPr/>
        </p:nvSpPr>
        <p:spPr>
          <a:xfrm>
            <a:off x="7111775" y="1676025"/>
            <a:ext cx="1966500" cy="440700"/>
          </a:xfrm>
          <a:prstGeom prst="ellipse">
            <a:avLst/>
          </a:prstGeom>
          <a:solidFill>
            <a:schemeClr val="accent2"/>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 sz="1000">
                <a:solidFill>
                  <a:schemeClr val="lt2"/>
                </a:solidFill>
                <a:latin typeface="Source Sans Pro SemiBold"/>
                <a:ea typeface="Source Sans Pro SemiBold"/>
                <a:cs typeface="Source Sans Pro SemiBold"/>
                <a:sym typeface="Source Sans Pro SemiBold"/>
              </a:rPr>
              <a:t>Exercice du pouvoir</a:t>
            </a:r>
            <a:endParaRPr sz="1000">
              <a:solidFill>
                <a:schemeClr val="lt2"/>
              </a:solidFill>
              <a:latin typeface="Source Sans Pro SemiBold"/>
              <a:ea typeface="Source Sans Pro SemiBold"/>
              <a:cs typeface="Source Sans Pro SemiBold"/>
              <a:sym typeface="Source Sans Pro SemiBold"/>
            </a:endParaRPr>
          </a:p>
        </p:txBody>
      </p:sp>
      <p:pic>
        <p:nvPicPr>
          <p:cNvPr id="871" name="Google Shape;871;p70"/>
          <p:cNvPicPr preferRelativeResize="0"/>
          <p:nvPr/>
        </p:nvPicPr>
        <p:blipFill>
          <a:blip r:embed="rId3">
            <a:alphaModFix/>
          </a:blip>
          <a:stretch>
            <a:fillRect/>
          </a:stretch>
        </p:blipFill>
        <p:spPr>
          <a:xfrm>
            <a:off x="774900" y="2242775"/>
            <a:ext cx="1823625" cy="1823625"/>
          </a:xfrm>
          <a:prstGeom prst="rect">
            <a:avLst/>
          </a:prstGeom>
          <a:noFill/>
          <a:ln>
            <a:noFill/>
          </a:ln>
        </p:spPr>
      </p:pic>
      <p:pic>
        <p:nvPicPr>
          <p:cNvPr id="872" name="Google Shape;872;p70"/>
          <p:cNvPicPr preferRelativeResize="0"/>
          <p:nvPr/>
        </p:nvPicPr>
        <p:blipFill>
          <a:blip r:embed="rId4">
            <a:alphaModFix/>
          </a:blip>
          <a:stretch>
            <a:fillRect/>
          </a:stretch>
        </p:blipFill>
        <p:spPr>
          <a:xfrm>
            <a:off x="2922700" y="2652625"/>
            <a:ext cx="1887475" cy="1413775"/>
          </a:xfrm>
          <a:prstGeom prst="rect">
            <a:avLst/>
          </a:prstGeom>
          <a:noFill/>
          <a:ln>
            <a:noFill/>
          </a:ln>
        </p:spPr>
      </p:pic>
      <p:pic>
        <p:nvPicPr>
          <p:cNvPr id="873" name="Google Shape;873;p70"/>
          <p:cNvPicPr preferRelativeResize="0"/>
          <p:nvPr/>
        </p:nvPicPr>
        <p:blipFill>
          <a:blip r:embed="rId5">
            <a:alphaModFix/>
          </a:blip>
          <a:stretch>
            <a:fillRect/>
          </a:stretch>
        </p:blipFill>
        <p:spPr>
          <a:xfrm>
            <a:off x="5253600" y="2613875"/>
            <a:ext cx="1536600" cy="1536600"/>
          </a:xfrm>
          <a:prstGeom prst="rect">
            <a:avLst/>
          </a:prstGeom>
          <a:noFill/>
          <a:ln>
            <a:noFill/>
          </a:ln>
        </p:spPr>
      </p:pic>
      <p:pic>
        <p:nvPicPr>
          <p:cNvPr id="874" name="Google Shape;874;p70"/>
          <p:cNvPicPr preferRelativeResize="0"/>
          <p:nvPr/>
        </p:nvPicPr>
        <p:blipFill>
          <a:blip r:embed="rId6">
            <a:alphaModFix/>
          </a:blip>
          <a:stretch>
            <a:fillRect/>
          </a:stretch>
        </p:blipFill>
        <p:spPr>
          <a:xfrm>
            <a:off x="7326725" y="2529812"/>
            <a:ext cx="1536600" cy="1536600"/>
          </a:xfrm>
          <a:prstGeom prst="rect">
            <a:avLst/>
          </a:prstGeom>
          <a:noFill/>
          <a:ln>
            <a:noFill/>
          </a:ln>
        </p:spPr>
      </p:pic>
      <p:sp>
        <p:nvSpPr>
          <p:cNvPr id="875" name="Google Shape;875;p70"/>
          <p:cNvSpPr/>
          <p:nvPr/>
        </p:nvSpPr>
        <p:spPr>
          <a:xfrm>
            <a:off x="2276350" y="3194673"/>
            <a:ext cx="716700" cy="375000"/>
          </a:xfrm>
          <a:prstGeom prst="rightArrow">
            <a:avLst>
              <a:gd name="adj1" fmla="val 50000"/>
              <a:gd name="adj2" fmla="val 50000"/>
            </a:avLst>
          </a:prstGeom>
          <a:solidFill>
            <a:schemeClr val="dk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 name="Google Shape;876;p70"/>
          <p:cNvSpPr/>
          <p:nvPr/>
        </p:nvSpPr>
        <p:spPr>
          <a:xfrm>
            <a:off x="4443525" y="3194673"/>
            <a:ext cx="716700" cy="375000"/>
          </a:xfrm>
          <a:prstGeom prst="rightArrow">
            <a:avLst>
              <a:gd name="adj1" fmla="val 50000"/>
              <a:gd name="adj2" fmla="val 50000"/>
            </a:avLst>
          </a:prstGeom>
          <a:solidFill>
            <a:schemeClr val="dk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7" name="Google Shape;877;p70"/>
          <p:cNvSpPr/>
          <p:nvPr/>
        </p:nvSpPr>
        <p:spPr>
          <a:xfrm>
            <a:off x="6610700" y="3194673"/>
            <a:ext cx="716700" cy="375000"/>
          </a:xfrm>
          <a:prstGeom prst="rightArrow">
            <a:avLst>
              <a:gd name="adj1" fmla="val 50000"/>
              <a:gd name="adj2" fmla="val 50000"/>
            </a:avLst>
          </a:prstGeom>
          <a:solidFill>
            <a:schemeClr val="dk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8" name="Google Shape;878;p70"/>
          <p:cNvSpPr txBox="1">
            <a:spLocks noGrp="1"/>
          </p:cNvSpPr>
          <p:nvPr>
            <p:ph type="body" idx="2"/>
          </p:nvPr>
        </p:nvSpPr>
        <p:spPr>
          <a:xfrm>
            <a:off x="844425" y="3975025"/>
            <a:ext cx="7568100" cy="826500"/>
          </a:xfrm>
          <a:prstGeom prst="rect">
            <a:avLst/>
          </a:prstGeom>
        </p:spPr>
        <p:txBody>
          <a:bodyPr spcFirstLastPara="1" wrap="square" lIns="91425" tIns="91425" rIns="91425" bIns="91425" anchor="t" anchorCtr="0">
            <a:noAutofit/>
          </a:bodyPr>
          <a:lstStyle/>
          <a:p>
            <a:pPr marL="0" lvl="0" indent="0" algn="l" rtl="0">
              <a:spcBef>
                <a:spcPts val="1000"/>
              </a:spcBef>
              <a:spcAft>
                <a:spcPts val="0"/>
              </a:spcAft>
              <a:buNone/>
            </a:pPr>
            <a:r>
              <a:rPr lang="fr" sz="1200" b="1">
                <a:solidFill>
                  <a:schemeClr val="dk2"/>
                </a:solidFill>
              </a:rPr>
              <a:t>Pour aller aller loin</a:t>
            </a:r>
            <a:endParaRPr sz="1200" b="1">
              <a:solidFill>
                <a:schemeClr val="dk2"/>
              </a:solidFill>
            </a:endParaRPr>
          </a:p>
          <a:p>
            <a:pPr marL="0" lvl="0" indent="0" algn="l" rtl="0">
              <a:spcBef>
                <a:spcPts val="1000"/>
              </a:spcBef>
              <a:spcAft>
                <a:spcPts val="0"/>
              </a:spcAft>
              <a:buNone/>
            </a:pPr>
            <a:r>
              <a:rPr lang="fr" sz="1200" i="1" u="sng">
                <a:solidFill>
                  <a:schemeClr val="hlink"/>
                </a:solidFill>
                <a:hlinkClick r:id="rId7"/>
              </a:rPr>
              <a:t>https://www.legrainasbl.org/index.php?option=com_content&amp;view=article&amp;id=461:l-empowerment-de-quoi-s-agit-il&amp;catid=9&amp;Itemid=103</a:t>
            </a:r>
            <a:endParaRPr sz="1000" i="1">
              <a:solidFill>
                <a:schemeClr val="dk2"/>
              </a:solidFill>
            </a:endParaRPr>
          </a:p>
        </p:txBody>
      </p:sp>
      <p:sp>
        <p:nvSpPr>
          <p:cNvPr id="879" name="Google Shape;879;p70"/>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12"/>
            </a:pPr>
            <a:r>
              <a:rPr lang="fr"/>
              <a:t>L’empowerment et les 5 domaines</a:t>
            </a:r>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883"/>
        <p:cNvGrpSpPr/>
        <p:nvPr/>
      </p:nvGrpSpPr>
      <p:grpSpPr>
        <a:xfrm>
          <a:off x="0" y="0"/>
          <a:ext cx="0" cy="0"/>
          <a:chOff x="0" y="0"/>
          <a:chExt cx="0" cy="0"/>
        </a:xfrm>
      </p:grpSpPr>
      <p:sp>
        <p:nvSpPr>
          <p:cNvPr id="884" name="Google Shape;884;p71"/>
          <p:cNvSpPr txBox="1">
            <a:spLocks noGrp="1"/>
          </p:cNvSpPr>
          <p:nvPr>
            <p:ph type="title"/>
          </p:nvPr>
        </p:nvSpPr>
        <p:spPr>
          <a:xfrm>
            <a:off x="844425" y="5600"/>
            <a:ext cx="40218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13"/>
            </a:pPr>
            <a:r>
              <a:rPr lang="fr"/>
              <a:t>L’analyse socio-économique selon le genre (ASEG)</a:t>
            </a:r>
            <a:endParaRPr/>
          </a:p>
        </p:txBody>
      </p:sp>
      <p:sp>
        <p:nvSpPr>
          <p:cNvPr id="885" name="Google Shape;885;p71"/>
          <p:cNvSpPr txBox="1">
            <a:spLocks noGrp="1"/>
          </p:cNvSpPr>
          <p:nvPr>
            <p:ph type="body" idx="2"/>
          </p:nvPr>
        </p:nvSpPr>
        <p:spPr>
          <a:xfrm>
            <a:off x="844425" y="1182250"/>
            <a:ext cx="3794700" cy="18876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En résumé</a:t>
            </a:r>
            <a:endParaRPr sz="1300" b="1"/>
          </a:p>
          <a:p>
            <a:pPr marL="0" lvl="0" indent="0" algn="l" rtl="0">
              <a:lnSpc>
                <a:spcPct val="100000"/>
              </a:lnSpc>
              <a:spcBef>
                <a:spcPts val="600"/>
              </a:spcBef>
              <a:spcAft>
                <a:spcPts val="0"/>
              </a:spcAft>
              <a:buNone/>
            </a:pPr>
            <a:r>
              <a:rPr lang="fr" sz="1300"/>
              <a:t>Développé par la FAO, l’Organisation internationale du travail (OIT), la Banque Mondiale et le Programme des Nations Unies pour le développement (PNUD), c’est un outil (d’analyse de genre) qui permet d’examiner et d’identifier les besoins de nature sociale ou économique propres à chaque genre.</a:t>
            </a:r>
            <a:endParaRPr sz="1300"/>
          </a:p>
          <a:p>
            <a:pPr marL="0" lvl="0" indent="0" algn="l" rtl="0">
              <a:spcBef>
                <a:spcPts val="600"/>
              </a:spcBef>
              <a:spcAft>
                <a:spcPts val="0"/>
              </a:spcAft>
              <a:buNone/>
            </a:pPr>
            <a:endParaRPr sz="1300"/>
          </a:p>
        </p:txBody>
      </p:sp>
      <p:sp>
        <p:nvSpPr>
          <p:cNvPr id="886" name="Google Shape;886;p71"/>
          <p:cNvSpPr txBox="1">
            <a:spLocks noGrp="1"/>
          </p:cNvSpPr>
          <p:nvPr>
            <p:ph type="body" idx="2"/>
          </p:nvPr>
        </p:nvSpPr>
        <p:spPr>
          <a:xfrm>
            <a:off x="4866325" y="2388575"/>
            <a:ext cx="3868500" cy="24648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Pourquoi l’utiliser ?</a:t>
            </a:r>
            <a:endParaRPr sz="1300"/>
          </a:p>
          <a:p>
            <a:pPr marL="0" lvl="0" indent="0" algn="l" rtl="0">
              <a:spcBef>
                <a:spcPts val="600"/>
              </a:spcBef>
              <a:spcAft>
                <a:spcPts val="0"/>
              </a:spcAft>
              <a:buNone/>
            </a:pPr>
            <a:r>
              <a:rPr lang="fr" sz="1300"/>
              <a:t>L’ASEG est utilisée pour concevoir des projets de développement intégrant une perspective socio-économique dépendant du genre afin que les besoins et les priorités des femmes ainsi que ceux des hommes soient pleinement pris en compte. </a:t>
            </a:r>
            <a:endParaRPr sz="1300"/>
          </a:p>
          <a:p>
            <a:pPr marL="0" lvl="0" indent="0" algn="l" rtl="0">
              <a:spcBef>
                <a:spcPts val="600"/>
              </a:spcBef>
              <a:spcAft>
                <a:spcPts val="0"/>
              </a:spcAft>
              <a:buNone/>
            </a:pPr>
            <a:r>
              <a:rPr lang="fr" sz="1300"/>
              <a:t>L’aspect “priorité” est d’autant plus important dans la mesure où les ressources disponibles sont très souvent limitées.</a:t>
            </a:r>
            <a:endParaRPr sz="1300"/>
          </a:p>
          <a:p>
            <a:pPr marL="0" lvl="0" indent="0" algn="l" rtl="0">
              <a:spcBef>
                <a:spcPts val="600"/>
              </a:spcBef>
              <a:spcAft>
                <a:spcPts val="0"/>
              </a:spcAft>
              <a:buNone/>
            </a:pPr>
            <a:endParaRPr sz="1300"/>
          </a:p>
        </p:txBody>
      </p:sp>
      <p:sp>
        <p:nvSpPr>
          <p:cNvPr id="887" name="Google Shape;887;p71"/>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59</a:t>
            </a:fld>
            <a:endParaRPr/>
          </a:p>
        </p:txBody>
      </p:sp>
      <p:sp>
        <p:nvSpPr>
          <p:cNvPr id="888" name="Google Shape;888;p71"/>
          <p:cNvSpPr txBox="1">
            <a:spLocks noGrp="1"/>
          </p:cNvSpPr>
          <p:nvPr>
            <p:ph type="body" idx="2"/>
          </p:nvPr>
        </p:nvSpPr>
        <p:spPr>
          <a:xfrm>
            <a:off x="844425" y="3131075"/>
            <a:ext cx="3629100" cy="18876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Avantages &amp; précautions à prendre</a:t>
            </a:r>
            <a:endParaRPr sz="1300"/>
          </a:p>
          <a:p>
            <a:pPr marL="0" lvl="0" indent="0" algn="l" rtl="0">
              <a:spcBef>
                <a:spcPts val="600"/>
              </a:spcBef>
              <a:spcAft>
                <a:spcPts val="0"/>
              </a:spcAft>
              <a:buNone/>
            </a:pPr>
            <a:r>
              <a:rPr lang="fr" sz="1300"/>
              <a:t>Il facilite l’identification des axes stratégiques d’intervention </a:t>
            </a:r>
            <a:r>
              <a:rPr lang="fr" sz="1300" b="1"/>
              <a:t>prioritaires </a:t>
            </a:r>
            <a:r>
              <a:rPr lang="fr" sz="1300"/>
              <a:t>à partir desquels les projets et programmes pourront contribuer à l’atteinte d’une égalité sociale et économique entre hommes et femmes. </a:t>
            </a:r>
            <a:endParaRPr sz="1300"/>
          </a:p>
          <a:p>
            <a:pPr marL="0" lvl="0" indent="0" algn="l" rtl="0">
              <a:spcBef>
                <a:spcPts val="600"/>
              </a:spcBef>
              <a:spcAft>
                <a:spcPts val="0"/>
              </a:spcAft>
              <a:buNone/>
            </a:pPr>
            <a:endParaRPr sz="1300"/>
          </a:p>
        </p:txBody>
      </p:sp>
      <p:sp>
        <p:nvSpPr>
          <p:cNvPr id="889" name="Google Shape;889;p71"/>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59</a:t>
            </a:fld>
            <a:endParaRPr/>
          </a:p>
        </p:txBody>
      </p:sp>
      <p:pic>
        <p:nvPicPr>
          <p:cNvPr id="890" name="Google Shape;890;p71"/>
          <p:cNvPicPr preferRelativeResize="0"/>
          <p:nvPr/>
        </p:nvPicPr>
        <p:blipFill>
          <a:blip r:embed="rId3">
            <a:alphaModFix/>
          </a:blip>
          <a:stretch>
            <a:fillRect/>
          </a:stretch>
        </p:blipFill>
        <p:spPr>
          <a:xfrm>
            <a:off x="5468575" y="95100"/>
            <a:ext cx="2664000" cy="26640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18"/>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fr"/>
              <a:t>Enjeux de l’ÉFH pour les projets</a:t>
            </a:r>
            <a:endParaRPr/>
          </a:p>
        </p:txBody>
      </p:sp>
      <p:sp>
        <p:nvSpPr>
          <p:cNvPr id="129" name="Google Shape;129;p18"/>
          <p:cNvSpPr txBox="1">
            <a:spLocks noGrp="1"/>
          </p:cNvSpPr>
          <p:nvPr>
            <p:ph type="body" idx="2"/>
          </p:nvPr>
        </p:nvSpPr>
        <p:spPr>
          <a:xfrm>
            <a:off x="844425" y="1283400"/>
            <a:ext cx="3611100"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Les outils de l’intégration de l’ÉFH</a:t>
            </a:r>
            <a:endParaRPr sz="1300"/>
          </a:p>
          <a:p>
            <a:pPr marL="0" lvl="0" indent="0" algn="l" rtl="0">
              <a:spcBef>
                <a:spcPts val="600"/>
              </a:spcBef>
              <a:spcAft>
                <a:spcPts val="0"/>
              </a:spcAft>
              <a:buNone/>
            </a:pPr>
            <a:r>
              <a:rPr lang="fr" sz="1300"/>
              <a:t>Le présent document constitue un recueil des principaux outils existants pour assurer une réduction des inégalités de genre et une prise en compte des besoins et priorités des femmes et des hommes dans le montage des projets portés par les OSC francophones.</a:t>
            </a:r>
            <a:endParaRPr sz="1300"/>
          </a:p>
          <a:p>
            <a:pPr marL="0" lvl="0" indent="0" algn="l" rtl="0">
              <a:spcBef>
                <a:spcPts val="600"/>
              </a:spcBef>
              <a:spcAft>
                <a:spcPts val="0"/>
              </a:spcAft>
              <a:buNone/>
            </a:pPr>
            <a:r>
              <a:rPr lang="fr" sz="1300"/>
              <a:t>Au nombre de vingt-cinq (25), les outils présentés dans ce document peuvent être regroupés suivant la phase d’identification du projet et la phase de conception/planification du projet.</a:t>
            </a:r>
            <a:endParaRPr sz="1300"/>
          </a:p>
          <a:p>
            <a:pPr marL="0" lvl="0" indent="0" algn="l" rtl="0">
              <a:spcBef>
                <a:spcPts val="600"/>
              </a:spcBef>
              <a:spcAft>
                <a:spcPts val="0"/>
              </a:spcAft>
              <a:buNone/>
            </a:pPr>
            <a:endParaRPr sz="1300"/>
          </a:p>
          <a:p>
            <a:pPr marL="0" lvl="0" indent="0" algn="l" rtl="0">
              <a:spcBef>
                <a:spcPts val="600"/>
              </a:spcBef>
              <a:spcAft>
                <a:spcPts val="0"/>
              </a:spcAft>
              <a:buNone/>
            </a:pPr>
            <a:endParaRPr sz="1300"/>
          </a:p>
          <a:p>
            <a:pPr marL="0" lvl="0" indent="0" algn="l" rtl="0">
              <a:spcBef>
                <a:spcPts val="600"/>
              </a:spcBef>
              <a:spcAft>
                <a:spcPts val="0"/>
              </a:spcAft>
              <a:buNone/>
            </a:pPr>
            <a:endParaRPr sz="1300"/>
          </a:p>
        </p:txBody>
      </p:sp>
      <p:sp>
        <p:nvSpPr>
          <p:cNvPr id="130" name="Google Shape;130;p18"/>
          <p:cNvSpPr txBox="1">
            <a:spLocks noGrp="1"/>
          </p:cNvSpPr>
          <p:nvPr>
            <p:ph type="body" idx="2"/>
          </p:nvPr>
        </p:nvSpPr>
        <p:spPr>
          <a:xfrm>
            <a:off x="4543956" y="1283400"/>
            <a:ext cx="3868500"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Mode d’emploi de cette boîte à outils</a:t>
            </a:r>
            <a:endParaRPr sz="1300" b="1"/>
          </a:p>
          <a:p>
            <a:pPr marL="0" lvl="0" indent="0" algn="l" rtl="0">
              <a:spcBef>
                <a:spcPts val="600"/>
              </a:spcBef>
              <a:spcAft>
                <a:spcPts val="0"/>
              </a:spcAft>
              <a:buNone/>
            </a:pPr>
            <a:r>
              <a:rPr lang="fr" sz="1300"/>
              <a:t>Ce document se subdivise en deux grandes parties : la présentation des enjeux de l’ÉFH et la présentation des outils clés.</a:t>
            </a:r>
            <a:endParaRPr sz="1300"/>
          </a:p>
          <a:p>
            <a:pPr marL="0" lvl="0" indent="0" algn="l" rtl="0">
              <a:spcBef>
                <a:spcPts val="600"/>
              </a:spcBef>
              <a:spcAft>
                <a:spcPts val="0"/>
              </a:spcAft>
              <a:buNone/>
            </a:pPr>
            <a:r>
              <a:rPr lang="fr" sz="1300"/>
              <a:t>Chaque outil est présenté sur deux ou trois pages, la première présente une synthèse, les apports et les précautions à prendre avec l’outil. L’intérêt de chaque outil y est aussi exposé.</a:t>
            </a:r>
            <a:endParaRPr sz="1300"/>
          </a:p>
          <a:p>
            <a:pPr marL="0" lvl="0" indent="0" algn="l" rtl="0">
              <a:spcBef>
                <a:spcPts val="600"/>
              </a:spcBef>
              <a:spcAft>
                <a:spcPts val="0"/>
              </a:spcAft>
              <a:buNone/>
            </a:pPr>
            <a:r>
              <a:rPr lang="fr" sz="1300"/>
              <a:t>La deuxième page présente les modalités d’utilisation de chaque outil alors que la troisième page illustre l’outil à travers une représentation visuelle.</a:t>
            </a:r>
            <a:endParaRPr sz="1300"/>
          </a:p>
          <a:p>
            <a:pPr marL="0" lvl="0" indent="0" algn="l" rtl="0">
              <a:spcBef>
                <a:spcPts val="600"/>
              </a:spcBef>
              <a:spcAft>
                <a:spcPts val="0"/>
              </a:spcAft>
              <a:buNone/>
            </a:pPr>
            <a:endParaRPr sz="1300"/>
          </a:p>
          <a:p>
            <a:pPr marL="0" lvl="0" indent="0" algn="l" rtl="0">
              <a:spcBef>
                <a:spcPts val="600"/>
              </a:spcBef>
              <a:spcAft>
                <a:spcPts val="0"/>
              </a:spcAft>
              <a:buNone/>
            </a:pPr>
            <a:endParaRPr sz="1300"/>
          </a:p>
        </p:txBody>
      </p:sp>
      <p:sp>
        <p:nvSpPr>
          <p:cNvPr id="131" name="Google Shape;131;p18"/>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6</a:t>
            </a:fld>
            <a:endParaRPr/>
          </a:p>
        </p:txBody>
      </p:sp>
      <p:sp>
        <p:nvSpPr>
          <p:cNvPr id="132" name="Google Shape;132;p18"/>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6</a:t>
            </a:fld>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894"/>
        <p:cNvGrpSpPr/>
        <p:nvPr/>
      </p:nvGrpSpPr>
      <p:grpSpPr>
        <a:xfrm>
          <a:off x="0" y="0"/>
          <a:ext cx="0" cy="0"/>
          <a:chOff x="0" y="0"/>
          <a:chExt cx="0" cy="0"/>
        </a:xfrm>
      </p:grpSpPr>
      <p:sp>
        <p:nvSpPr>
          <p:cNvPr id="895" name="Google Shape;895;p72"/>
          <p:cNvSpPr txBox="1">
            <a:spLocks noGrp="1"/>
          </p:cNvSpPr>
          <p:nvPr>
            <p:ph type="body" idx="2"/>
          </p:nvPr>
        </p:nvSpPr>
        <p:spPr>
          <a:xfrm>
            <a:off x="801188" y="1130250"/>
            <a:ext cx="3611100"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Comment l’utiliser ? </a:t>
            </a:r>
            <a:endParaRPr sz="1300"/>
          </a:p>
          <a:p>
            <a:pPr marL="0" lvl="0" indent="0" algn="l" rtl="0">
              <a:spcBef>
                <a:spcPts val="600"/>
              </a:spcBef>
              <a:spcAft>
                <a:spcPts val="0"/>
              </a:spcAft>
              <a:buNone/>
            </a:pPr>
            <a:r>
              <a:rPr lang="fr" sz="1300"/>
              <a:t>Trois principes directeurs régissent l’utilisation de l’ASEG :</a:t>
            </a:r>
            <a:endParaRPr sz="1300"/>
          </a:p>
          <a:p>
            <a:pPr marL="457200" lvl="0" indent="-311150" algn="l" rtl="0">
              <a:spcBef>
                <a:spcPts val="600"/>
              </a:spcBef>
              <a:spcAft>
                <a:spcPts val="0"/>
              </a:spcAft>
              <a:buSzPts val="1300"/>
              <a:buAutoNum type="arabicPeriod"/>
            </a:pPr>
            <a:r>
              <a:rPr lang="fr" sz="1300"/>
              <a:t>Les rôles dévolus par la société aux hommes et aux femmes sont décisifs.</a:t>
            </a:r>
            <a:endParaRPr sz="1300"/>
          </a:p>
          <a:p>
            <a:pPr marL="457200" lvl="0" indent="-311150" algn="l" rtl="0">
              <a:spcBef>
                <a:spcPts val="0"/>
              </a:spcBef>
              <a:spcAft>
                <a:spcPts val="0"/>
              </a:spcAft>
              <a:buSzPts val="1300"/>
              <a:buAutoNum type="arabicPeriod"/>
            </a:pPr>
            <a:r>
              <a:rPr lang="fr" sz="1300"/>
              <a:t>Les personnes défavorisées constituent une priorité des actions de développement.</a:t>
            </a:r>
            <a:endParaRPr sz="1300"/>
          </a:p>
          <a:p>
            <a:pPr marL="457200" lvl="0" indent="-311150" algn="l" rtl="0">
              <a:spcBef>
                <a:spcPts val="0"/>
              </a:spcBef>
              <a:spcAft>
                <a:spcPts val="0"/>
              </a:spcAft>
              <a:buSzPts val="1300"/>
              <a:buAutoNum type="arabicPeriod"/>
            </a:pPr>
            <a:r>
              <a:rPr lang="fr" sz="1300"/>
              <a:t>La participation des acteurs au niveau local est fondamentale pour un développement durable.</a:t>
            </a:r>
            <a:endParaRPr sz="1300"/>
          </a:p>
        </p:txBody>
      </p:sp>
      <p:sp>
        <p:nvSpPr>
          <p:cNvPr id="896" name="Google Shape;896;p72"/>
          <p:cNvSpPr txBox="1">
            <a:spLocks noGrp="1"/>
          </p:cNvSpPr>
          <p:nvPr>
            <p:ph type="body" idx="2"/>
          </p:nvPr>
        </p:nvSpPr>
        <p:spPr>
          <a:xfrm>
            <a:off x="4544025" y="1262750"/>
            <a:ext cx="3868500" cy="3222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a:t>Le processus se déroule en 4 grandes étapes :</a:t>
            </a:r>
            <a:endParaRPr sz="1300"/>
          </a:p>
          <a:p>
            <a:pPr marL="457200" lvl="0" indent="-311150" algn="l" rtl="0">
              <a:spcBef>
                <a:spcPts val="600"/>
              </a:spcBef>
              <a:spcAft>
                <a:spcPts val="0"/>
              </a:spcAft>
              <a:buSzPts val="1300"/>
              <a:buChar char="-"/>
            </a:pPr>
            <a:r>
              <a:rPr lang="fr" sz="1300"/>
              <a:t>identification des rôles attribués aux hommes et aux femmes dans la population cible ;</a:t>
            </a:r>
            <a:endParaRPr sz="1300"/>
          </a:p>
          <a:p>
            <a:pPr marL="457200" lvl="0" indent="-311150" algn="l" rtl="0">
              <a:spcBef>
                <a:spcPts val="0"/>
              </a:spcBef>
              <a:spcAft>
                <a:spcPts val="0"/>
              </a:spcAft>
              <a:buSzPts val="1300"/>
              <a:buChar char="-"/>
            </a:pPr>
            <a:r>
              <a:rPr lang="fr" sz="1300"/>
              <a:t>identification des besoins propres à chaque genre ;</a:t>
            </a:r>
            <a:endParaRPr sz="1300"/>
          </a:p>
          <a:p>
            <a:pPr marL="457200" lvl="0" indent="-311150" algn="l" rtl="0">
              <a:spcBef>
                <a:spcPts val="0"/>
              </a:spcBef>
              <a:spcAft>
                <a:spcPts val="0"/>
              </a:spcAft>
              <a:buSzPts val="1300"/>
              <a:buChar char="-"/>
            </a:pPr>
            <a:r>
              <a:rPr lang="fr" sz="1300"/>
              <a:t>classification des besoins par nature et par priorité pour les interventions futures ;</a:t>
            </a:r>
            <a:endParaRPr sz="1300"/>
          </a:p>
          <a:p>
            <a:pPr marL="457200" lvl="0" indent="-311150" algn="l" rtl="0">
              <a:spcBef>
                <a:spcPts val="0"/>
              </a:spcBef>
              <a:spcAft>
                <a:spcPts val="0"/>
              </a:spcAft>
              <a:buSzPts val="1300"/>
              <a:buChar char="-"/>
            </a:pPr>
            <a:r>
              <a:rPr lang="fr" sz="1300"/>
              <a:t>identification et formulation des interventions.</a:t>
            </a:r>
            <a:endParaRPr sz="1300"/>
          </a:p>
          <a:p>
            <a:pPr marL="0" lvl="0" indent="0" algn="l" rtl="0">
              <a:spcBef>
                <a:spcPts val="600"/>
              </a:spcBef>
              <a:spcAft>
                <a:spcPts val="0"/>
              </a:spcAft>
              <a:buNone/>
            </a:pPr>
            <a:r>
              <a:rPr lang="fr" sz="1300"/>
              <a:t>Ce travail peut être réalisé grâce à des entretiens collectifs et/ou individuels avec les membres de la communauté. Les premiers serviront à identifier la catégorisation des rôles dans la société et les seconds à mieux cerner les besoins propres à chaque genre. </a:t>
            </a:r>
            <a:endParaRPr sz="1300"/>
          </a:p>
          <a:p>
            <a:pPr marL="0" lvl="0" indent="0" algn="l" rtl="0">
              <a:spcBef>
                <a:spcPts val="600"/>
              </a:spcBef>
              <a:spcAft>
                <a:spcPts val="0"/>
              </a:spcAft>
              <a:buClr>
                <a:schemeClr val="dk1"/>
              </a:buClr>
              <a:buSzPts val="1100"/>
              <a:buFont typeface="Arial"/>
              <a:buNone/>
            </a:pPr>
            <a:endParaRPr sz="1300"/>
          </a:p>
        </p:txBody>
      </p:sp>
      <p:sp>
        <p:nvSpPr>
          <p:cNvPr id="897" name="Google Shape;897;p72"/>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60</a:t>
            </a:fld>
            <a:endParaRPr/>
          </a:p>
        </p:txBody>
      </p:sp>
      <p:sp>
        <p:nvSpPr>
          <p:cNvPr id="898" name="Google Shape;898;p72"/>
          <p:cNvSpPr txBox="1">
            <a:spLocks noGrp="1"/>
          </p:cNvSpPr>
          <p:nvPr>
            <p:ph type="body" idx="2"/>
          </p:nvPr>
        </p:nvSpPr>
        <p:spPr>
          <a:xfrm>
            <a:off x="844425" y="3982125"/>
            <a:ext cx="7568100" cy="826500"/>
          </a:xfrm>
          <a:prstGeom prst="rect">
            <a:avLst/>
          </a:prstGeom>
        </p:spPr>
        <p:txBody>
          <a:bodyPr spcFirstLastPara="1" wrap="square" lIns="91425" tIns="91425" rIns="91425" bIns="91425" anchor="t" anchorCtr="0">
            <a:noAutofit/>
          </a:bodyPr>
          <a:lstStyle/>
          <a:p>
            <a:pPr marL="0" lvl="0" indent="0" algn="l" rtl="0">
              <a:spcBef>
                <a:spcPts val="1000"/>
              </a:spcBef>
              <a:spcAft>
                <a:spcPts val="0"/>
              </a:spcAft>
              <a:buNone/>
            </a:pPr>
            <a:r>
              <a:rPr lang="fr" sz="1200" b="1">
                <a:solidFill>
                  <a:schemeClr val="dk2"/>
                </a:solidFill>
              </a:rPr>
              <a:t>Pour aller aller loin</a:t>
            </a:r>
            <a:endParaRPr sz="1200" b="1">
              <a:solidFill>
                <a:schemeClr val="dk2"/>
              </a:solidFill>
            </a:endParaRPr>
          </a:p>
          <a:p>
            <a:pPr marL="0" lvl="0" indent="0" algn="l" rtl="0">
              <a:spcBef>
                <a:spcPts val="1000"/>
              </a:spcBef>
              <a:spcAft>
                <a:spcPts val="1000"/>
              </a:spcAft>
              <a:buNone/>
            </a:pPr>
            <a:r>
              <a:rPr lang="fr" sz="1200"/>
              <a:t>FAO (1997), </a:t>
            </a:r>
            <a:r>
              <a:rPr lang="fr" sz="1200" i="1"/>
              <a:t>Guide de référence</a:t>
            </a:r>
            <a:r>
              <a:rPr lang="fr" sz="1200" b="1">
                <a:solidFill>
                  <a:schemeClr val="dk2"/>
                </a:solidFill>
              </a:rPr>
              <a:t> </a:t>
            </a:r>
            <a:r>
              <a:rPr lang="fr" sz="1200" i="1" u="sng">
                <a:solidFill>
                  <a:schemeClr val="hlink"/>
                </a:solidFill>
                <a:hlinkClick r:id="rId3"/>
              </a:rPr>
              <a:t>http://madadoc.irenala.edu.mg/documents/v01504_FAO.pdf</a:t>
            </a:r>
            <a:r>
              <a:rPr lang="fr" sz="1200" i="1">
                <a:solidFill>
                  <a:schemeClr val="dk2"/>
                </a:solidFill>
              </a:rPr>
              <a:t> </a:t>
            </a:r>
            <a:endParaRPr sz="1200" i="1">
              <a:solidFill>
                <a:schemeClr val="dk2"/>
              </a:solidFill>
            </a:endParaRPr>
          </a:p>
        </p:txBody>
      </p:sp>
      <p:sp>
        <p:nvSpPr>
          <p:cNvPr id="899" name="Google Shape;899;p72"/>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60</a:t>
            </a:fld>
            <a:endParaRPr/>
          </a:p>
        </p:txBody>
      </p:sp>
      <p:sp>
        <p:nvSpPr>
          <p:cNvPr id="900" name="Google Shape;900;p72"/>
          <p:cNvSpPr txBox="1">
            <a:spLocks noGrp="1"/>
          </p:cNvSpPr>
          <p:nvPr>
            <p:ph type="title"/>
          </p:nvPr>
        </p:nvSpPr>
        <p:spPr>
          <a:xfrm>
            <a:off x="844425" y="5600"/>
            <a:ext cx="40218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13"/>
            </a:pPr>
            <a:r>
              <a:rPr lang="fr"/>
              <a:t>L’analyse socio-économique selon le genre (ASEG)</a:t>
            </a:r>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904"/>
        <p:cNvGrpSpPr/>
        <p:nvPr/>
      </p:nvGrpSpPr>
      <p:grpSpPr>
        <a:xfrm>
          <a:off x="0" y="0"/>
          <a:ext cx="0" cy="0"/>
          <a:chOff x="0" y="0"/>
          <a:chExt cx="0" cy="0"/>
        </a:xfrm>
      </p:grpSpPr>
      <p:sp>
        <p:nvSpPr>
          <p:cNvPr id="905" name="Google Shape;905;p73"/>
          <p:cNvSpPr txBox="1">
            <a:spLocks noGrp="1"/>
          </p:cNvSpPr>
          <p:nvPr>
            <p:ph type="body" idx="2"/>
          </p:nvPr>
        </p:nvSpPr>
        <p:spPr>
          <a:xfrm>
            <a:off x="844425" y="1359600"/>
            <a:ext cx="7185600" cy="3280200"/>
          </a:xfrm>
          <a:prstGeom prst="rect">
            <a:avLst/>
          </a:prstGeom>
        </p:spPr>
        <p:txBody>
          <a:bodyPr spcFirstLastPara="1" wrap="square" lIns="91425" tIns="91425" rIns="90000" bIns="91425" anchor="t" anchorCtr="0">
            <a:noAutofit/>
          </a:bodyPr>
          <a:lstStyle/>
          <a:p>
            <a:pPr marL="0" lvl="0" indent="0" algn="l" rtl="0">
              <a:spcBef>
                <a:spcPts val="600"/>
              </a:spcBef>
              <a:spcAft>
                <a:spcPts val="0"/>
              </a:spcAft>
              <a:buNone/>
            </a:pPr>
            <a:r>
              <a:rPr lang="fr" sz="1300" b="1"/>
              <a:t>Illustration</a:t>
            </a:r>
            <a:endParaRPr sz="1300" b="1"/>
          </a:p>
          <a:p>
            <a:pPr marL="0" lvl="0" indent="0" algn="l" rtl="0">
              <a:spcBef>
                <a:spcPts val="600"/>
              </a:spcBef>
              <a:spcAft>
                <a:spcPts val="0"/>
              </a:spcAft>
              <a:buNone/>
            </a:pPr>
            <a:r>
              <a:rPr lang="fr" sz="1300"/>
              <a:t>Exemple de questions clés et variables à prendre en compte dans une analyse genre pour un projet ou une activité : </a:t>
            </a:r>
            <a:endParaRPr sz="1300"/>
          </a:p>
          <a:p>
            <a:pPr marL="457200" marR="0" lvl="0" indent="-311150" algn="l" rtl="0">
              <a:lnSpc>
                <a:spcPct val="100000"/>
              </a:lnSpc>
              <a:spcBef>
                <a:spcPts val="600"/>
              </a:spcBef>
              <a:spcAft>
                <a:spcPts val="0"/>
              </a:spcAft>
              <a:buSzPts val="1300"/>
              <a:buChar char="-"/>
            </a:pPr>
            <a:r>
              <a:rPr lang="fr" sz="1300"/>
              <a:t>Les Hommes et les Femmes ont-ils les mêmes problèmes ? </a:t>
            </a:r>
            <a:endParaRPr sz="1300"/>
          </a:p>
          <a:p>
            <a:pPr marL="457200" marR="0" lvl="0" indent="-311150" algn="l" rtl="0">
              <a:lnSpc>
                <a:spcPct val="100000"/>
              </a:lnSpc>
              <a:spcBef>
                <a:spcPts val="0"/>
              </a:spcBef>
              <a:spcAft>
                <a:spcPts val="0"/>
              </a:spcAft>
              <a:buSzPts val="1300"/>
              <a:buChar char="-"/>
            </a:pPr>
            <a:r>
              <a:rPr lang="fr" sz="1300"/>
              <a:t>Quelles sont les contraintes des Femmes, des Hommes ? </a:t>
            </a:r>
            <a:endParaRPr sz="1300"/>
          </a:p>
          <a:p>
            <a:pPr marL="457200" marR="0" lvl="0" indent="-311150" algn="l" rtl="0">
              <a:lnSpc>
                <a:spcPct val="100000"/>
              </a:lnSpc>
              <a:spcBef>
                <a:spcPts val="0"/>
              </a:spcBef>
              <a:spcAft>
                <a:spcPts val="0"/>
              </a:spcAft>
              <a:buSzPts val="1300"/>
              <a:buChar char="-"/>
            </a:pPr>
            <a:r>
              <a:rPr lang="fr" sz="1300"/>
              <a:t>Comment faut-il organiser la collecte d’information pour s’assurer la prise en compte des besoins spécifiques de chaque catégorie ?</a:t>
            </a:r>
            <a:endParaRPr sz="1300"/>
          </a:p>
          <a:p>
            <a:pPr marL="457200" marR="0" lvl="0" indent="-311150" algn="l" rtl="0">
              <a:lnSpc>
                <a:spcPct val="100000"/>
              </a:lnSpc>
              <a:spcBef>
                <a:spcPts val="0"/>
              </a:spcBef>
              <a:spcAft>
                <a:spcPts val="0"/>
              </a:spcAft>
              <a:buSzPts val="1300"/>
              <a:buChar char="-"/>
            </a:pPr>
            <a:r>
              <a:rPr lang="fr" sz="1300"/>
              <a:t>Est ce que la contrainte identifiée touche différemment les femmes, les hommes et à l’intérieur de chaque catégorie ? Comment ? </a:t>
            </a:r>
            <a:endParaRPr sz="1300"/>
          </a:p>
          <a:p>
            <a:pPr marL="457200" marR="0" lvl="0" indent="-311150" algn="l" rtl="0">
              <a:lnSpc>
                <a:spcPct val="100000"/>
              </a:lnSpc>
              <a:spcBef>
                <a:spcPts val="0"/>
              </a:spcBef>
              <a:spcAft>
                <a:spcPts val="0"/>
              </a:spcAft>
              <a:buSzPts val="1300"/>
              <a:buChar char="-"/>
            </a:pPr>
            <a:r>
              <a:rPr lang="fr" sz="1300"/>
              <a:t>La solution trouvée est-elle facilement applicable par les femmes de la même manière que les hommes ? </a:t>
            </a:r>
            <a:endParaRPr sz="1300"/>
          </a:p>
          <a:p>
            <a:pPr marL="457200" marR="0" lvl="0" indent="-311150" algn="l" rtl="0">
              <a:lnSpc>
                <a:spcPct val="100000"/>
              </a:lnSpc>
              <a:spcBef>
                <a:spcPts val="0"/>
              </a:spcBef>
              <a:spcAft>
                <a:spcPts val="0"/>
              </a:spcAft>
              <a:buSzPts val="1300"/>
              <a:buChar char="-"/>
            </a:pPr>
            <a:r>
              <a:rPr lang="fr" sz="1300"/>
              <a:t>Doit-on rechercher des compléments d’information pour satisfaire cette catégorie ?</a:t>
            </a:r>
            <a:endParaRPr sz="1300"/>
          </a:p>
        </p:txBody>
      </p:sp>
      <p:sp>
        <p:nvSpPr>
          <p:cNvPr id="906" name="Google Shape;906;p73"/>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61</a:t>
            </a:fld>
            <a:endParaRPr/>
          </a:p>
        </p:txBody>
      </p:sp>
      <p:sp>
        <p:nvSpPr>
          <p:cNvPr id="907" name="Google Shape;907;p73"/>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61</a:t>
            </a:fld>
            <a:endParaRPr/>
          </a:p>
        </p:txBody>
      </p:sp>
      <p:sp>
        <p:nvSpPr>
          <p:cNvPr id="908" name="Google Shape;908;p73"/>
          <p:cNvSpPr txBox="1">
            <a:spLocks noGrp="1"/>
          </p:cNvSpPr>
          <p:nvPr>
            <p:ph type="title"/>
          </p:nvPr>
        </p:nvSpPr>
        <p:spPr>
          <a:xfrm>
            <a:off x="844425" y="5600"/>
            <a:ext cx="40218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13"/>
            </a:pPr>
            <a:r>
              <a:rPr lang="fr"/>
              <a:t>L’analyse socio-économique selon le genre (ASEG)</a:t>
            </a:r>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912"/>
        <p:cNvGrpSpPr/>
        <p:nvPr/>
      </p:nvGrpSpPr>
      <p:grpSpPr>
        <a:xfrm>
          <a:off x="0" y="0"/>
          <a:ext cx="0" cy="0"/>
          <a:chOff x="0" y="0"/>
          <a:chExt cx="0" cy="0"/>
        </a:xfrm>
      </p:grpSpPr>
      <p:sp>
        <p:nvSpPr>
          <p:cNvPr id="913" name="Google Shape;913;p74"/>
          <p:cNvSpPr txBox="1">
            <a:spLocks noGrp="1"/>
          </p:cNvSpPr>
          <p:nvPr>
            <p:ph type="title"/>
          </p:nvPr>
        </p:nvSpPr>
        <p:spPr>
          <a:xfrm>
            <a:off x="844425" y="5600"/>
            <a:ext cx="39540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14"/>
            </a:pPr>
            <a:r>
              <a:rPr lang="fr"/>
              <a:t>Les besoins pratiques et intérêts stratégiques</a:t>
            </a:r>
            <a:endParaRPr/>
          </a:p>
        </p:txBody>
      </p:sp>
      <p:sp>
        <p:nvSpPr>
          <p:cNvPr id="914" name="Google Shape;914;p74"/>
          <p:cNvSpPr txBox="1">
            <a:spLocks noGrp="1"/>
          </p:cNvSpPr>
          <p:nvPr>
            <p:ph type="body" idx="2"/>
          </p:nvPr>
        </p:nvSpPr>
        <p:spPr>
          <a:xfrm>
            <a:off x="844425" y="1207200"/>
            <a:ext cx="3794700" cy="18876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En résumé</a:t>
            </a:r>
            <a:endParaRPr sz="1300" b="1"/>
          </a:p>
          <a:p>
            <a:pPr marL="0" lvl="0" indent="0" algn="l" rtl="0">
              <a:spcBef>
                <a:spcPts val="600"/>
              </a:spcBef>
              <a:spcAft>
                <a:spcPts val="0"/>
              </a:spcAft>
              <a:buNone/>
            </a:pPr>
            <a:r>
              <a:rPr lang="fr" sz="1300"/>
              <a:t>Les  besoins pratiques sont ceux identifiés ou perçus comme des nécessités immédiates liées à la vie quotidienne et les  intérêts stratégiques  désignent  le statut , la position  ou les situations égalitaires  liés à la satisfaction de l'individu  dans la société sur  le plan politique,  culturel , socio-économique . </a:t>
            </a:r>
            <a:endParaRPr sz="1300"/>
          </a:p>
          <a:p>
            <a:pPr marL="0" lvl="0" indent="0" algn="l" rtl="0">
              <a:spcBef>
                <a:spcPts val="600"/>
              </a:spcBef>
              <a:spcAft>
                <a:spcPts val="0"/>
              </a:spcAft>
              <a:buNone/>
            </a:pPr>
            <a:endParaRPr sz="1300"/>
          </a:p>
        </p:txBody>
      </p:sp>
      <p:sp>
        <p:nvSpPr>
          <p:cNvPr id="915" name="Google Shape;915;p74"/>
          <p:cNvSpPr txBox="1">
            <a:spLocks noGrp="1"/>
          </p:cNvSpPr>
          <p:nvPr>
            <p:ph type="body" idx="2"/>
          </p:nvPr>
        </p:nvSpPr>
        <p:spPr>
          <a:xfrm>
            <a:off x="4866325" y="2661625"/>
            <a:ext cx="3868500" cy="21921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Pourquoi l’utiliser ?</a:t>
            </a:r>
            <a:endParaRPr sz="1300"/>
          </a:p>
          <a:p>
            <a:pPr marL="0" lvl="0" indent="0" algn="l" rtl="0">
              <a:lnSpc>
                <a:spcPct val="100000"/>
              </a:lnSpc>
              <a:spcBef>
                <a:spcPts val="600"/>
              </a:spcBef>
              <a:spcAft>
                <a:spcPts val="0"/>
              </a:spcAft>
              <a:buNone/>
            </a:pPr>
            <a:r>
              <a:rPr lang="fr" sz="1300"/>
              <a:t>Déterminer les besoins pratiques (immédiats) et les intérêts stratégiques (transformation de long terme) favorise l'élaboration de projets et d’interventions axées sur les nécessités spécifiques à l'un ou l'autre genre ainsi que l'évolution de changements structurels liés à l’égalité des genres au sein d’une société (amélioration des conditions de vie, de la situation sociale des femmes, …)</a:t>
            </a:r>
            <a:endParaRPr sz="1300"/>
          </a:p>
        </p:txBody>
      </p:sp>
      <p:sp>
        <p:nvSpPr>
          <p:cNvPr id="916" name="Google Shape;916;p74"/>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62</a:t>
            </a:fld>
            <a:endParaRPr/>
          </a:p>
        </p:txBody>
      </p:sp>
      <p:sp>
        <p:nvSpPr>
          <p:cNvPr id="917" name="Google Shape;917;p74"/>
          <p:cNvSpPr txBox="1">
            <a:spLocks noGrp="1"/>
          </p:cNvSpPr>
          <p:nvPr>
            <p:ph type="body" idx="2"/>
          </p:nvPr>
        </p:nvSpPr>
        <p:spPr>
          <a:xfrm>
            <a:off x="844425" y="2954100"/>
            <a:ext cx="3656100" cy="18876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Avantages &amp; précautions à prendre</a:t>
            </a:r>
            <a:endParaRPr sz="1300"/>
          </a:p>
          <a:p>
            <a:pPr marL="0" lvl="0" indent="0" algn="l" rtl="0">
              <a:spcBef>
                <a:spcPts val="600"/>
              </a:spcBef>
              <a:spcAft>
                <a:spcPts val="0"/>
              </a:spcAft>
              <a:buNone/>
            </a:pPr>
            <a:r>
              <a:rPr lang="fr" sz="1300"/>
              <a:t>L’outil permet de déterminer, d'analyser et de prendre en compte les besoins spécifiques à chaque sexe pour adopter des stratégies permettant la correction des inégalités femmes-hommes. La satisfaction des besoins pratiques ne réduit pas immédiatement toutes les situations d'inégalités. </a:t>
            </a:r>
            <a:endParaRPr sz="1300"/>
          </a:p>
          <a:p>
            <a:pPr marL="0" lvl="0" indent="0" algn="l" rtl="0">
              <a:lnSpc>
                <a:spcPct val="115000"/>
              </a:lnSpc>
              <a:spcBef>
                <a:spcPts val="0"/>
              </a:spcBef>
              <a:spcAft>
                <a:spcPts val="0"/>
              </a:spcAft>
              <a:buNone/>
            </a:pPr>
            <a:endParaRPr sz="1300" b="1"/>
          </a:p>
          <a:p>
            <a:pPr marL="0" lvl="0" indent="0" algn="l" rtl="0">
              <a:lnSpc>
                <a:spcPct val="115000"/>
              </a:lnSpc>
              <a:spcBef>
                <a:spcPts val="0"/>
              </a:spcBef>
              <a:spcAft>
                <a:spcPts val="0"/>
              </a:spcAft>
              <a:buNone/>
            </a:pPr>
            <a:endParaRPr sz="1300" b="1"/>
          </a:p>
          <a:p>
            <a:pPr marL="0" lvl="0" indent="0" algn="l" rtl="0">
              <a:spcBef>
                <a:spcPts val="600"/>
              </a:spcBef>
              <a:spcAft>
                <a:spcPts val="0"/>
              </a:spcAft>
              <a:buNone/>
            </a:pPr>
            <a:r>
              <a:rPr lang="fr" sz="1300"/>
              <a:t>. </a:t>
            </a:r>
            <a:endParaRPr sz="1300"/>
          </a:p>
          <a:p>
            <a:pPr marL="0" lvl="0" indent="0" algn="l" rtl="0">
              <a:spcBef>
                <a:spcPts val="600"/>
              </a:spcBef>
              <a:spcAft>
                <a:spcPts val="0"/>
              </a:spcAft>
              <a:buClr>
                <a:schemeClr val="dk1"/>
              </a:buClr>
              <a:buSzPts val="1100"/>
              <a:buFont typeface="Arial"/>
              <a:buNone/>
            </a:pPr>
            <a:endParaRPr sz="1300"/>
          </a:p>
          <a:p>
            <a:pPr marL="0" lvl="0" indent="0" algn="l" rtl="0">
              <a:spcBef>
                <a:spcPts val="600"/>
              </a:spcBef>
              <a:spcAft>
                <a:spcPts val="0"/>
              </a:spcAft>
              <a:buNone/>
            </a:pPr>
            <a:endParaRPr sz="1300"/>
          </a:p>
        </p:txBody>
      </p:sp>
      <p:sp>
        <p:nvSpPr>
          <p:cNvPr id="918" name="Google Shape;918;p74"/>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62</a:t>
            </a:fld>
            <a:endParaRPr/>
          </a:p>
        </p:txBody>
      </p:sp>
      <p:pic>
        <p:nvPicPr>
          <p:cNvPr id="919" name="Google Shape;919;p74"/>
          <p:cNvPicPr preferRelativeResize="0"/>
          <p:nvPr/>
        </p:nvPicPr>
        <p:blipFill>
          <a:blip r:embed="rId3">
            <a:alphaModFix/>
          </a:blip>
          <a:stretch>
            <a:fillRect/>
          </a:stretch>
        </p:blipFill>
        <p:spPr>
          <a:xfrm>
            <a:off x="5542375" y="145225"/>
            <a:ext cx="2516400" cy="2516400"/>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923"/>
        <p:cNvGrpSpPr/>
        <p:nvPr/>
      </p:nvGrpSpPr>
      <p:grpSpPr>
        <a:xfrm>
          <a:off x="0" y="0"/>
          <a:ext cx="0" cy="0"/>
          <a:chOff x="0" y="0"/>
          <a:chExt cx="0" cy="0"/>
        </a:xfrm>
      </p:grpSpPr>
      <p:sp>
        <p:nvSpPr>
          <p:cNvPr id="924" name="Google Shape;924;p75"/>
          <p:cNvSpPr txBox="1">
            <a:spLocks noGrp="1"/>
          </p:cNvSpPr>
          <p:nvPr>
            <p:ph type="body" idx="2"/>
          </p:nvPr>
        </p:nvSpPr>
        <p:spPr>
          <a:xfrm>
            <a:off x="844425" y="1359600"/>
            <a:ext cx="3611100" cy="2883000"/>
          </a:xfrm>
          <a:prstGeom prst="rect">
            <a:avLst/>
          </a:prstGeom>
        </p:spPr>
        <p:txBody>
          <a:bodyPr spcFirstLastPara="1" wrap="square" lIns="91425" tIns="91425" rIns="91425" bIns="91425" anchor="t" anchorCtr="0">
            <a:noAutofit/>
          </a:bodyPr>
          <a:lstStyle/>
          <a:p>
            <a:pPr marL="0" lvl="0" indent="0" algn="l" rtl="0">
              <a:lnSpc>
                <a:spcPct val="100000"/>
              </a:lnSpc>
              <a:spcBef>
                <a:spcPts val="600"/>
              </a:spcBef>
              <a:spcAft>
                <a:spcPts val="0"/>
              </a:spcAft>
              <a:buNone/>
            </a:pPr>
            <a:r>
              <a:rPr lang="fr" sz="1300" b="1"/>
              <a:t>Comment l’utiliser ? </a:t>
            </a:r>
            <a:endParaRPr sz="1300"/>
          </a:p>
          <a:p>
            <a:pPr marL="0" lvl="0" indent="0" algn="l" rtl="0">
              <a:lnSpc>
                <a:spcPct val="100000"/>
              </a:lnSpc>
              <a:spcBef>
                <a:spcPts val="600"/>
              </a:spcBef>
              <a:spcAft>
                <a:spcPts val="0"/>
              </a:spcAft>
              <a:buNone/>
            </a:pPr>
            <a:r>
              <a:rPr lang="fr" sz="1300"/>
              <a:t>L’identification des besoins nécessite la prise en compte des différents sous-groupes de femmes et d'hommes. Compte tenu de la multiformité des situations de ces divers sous groupes, les besoins doivent être définis par des approches participatives adaptées sous la conduite d’un animateur/trice.</a:t>
            </a:r>
            <a:endParaRPr sz="1300"/>
          </a:p>
          <a:p>
            <a:pPr marL="0" lvl="0" indent="0" algn="l" rtl="0">
              <a:lnSpc>
                <a:spcPct val="100000"/>
              </a:lnSpc>
              <a:spcBef>
                <a:spcPts val="600"/>
              </a:spcBef>
              <a:spcAft>
                <a:spcPts val="0"/>
              </a:spcAft>
              <a:buNone/>
            </a:pPr>
            <a:r>
              <a:rPr lang="fr" sz="1300"/>
              <a:t>La réflexion est initiée par le listing des besoins spécifiques par les participant.e.s. </a:t>
            </a:r>
            <a:endParaRPr sz="1300"/>
          </a:p>
          <a:p>
            <a:pPr marL="0" lvl="0" indent="0" algn="l" rtl="0">
              <a:lnSpc>
                <a:spcPct val="100000"/>
              </a:lnSpc>
              <a:spcBef>
                <a:spcPts val="600"/>
              </a:spcBef>
              <a:spcAft>
                <a:spcPts val="0"/>
              </a:spcAft>
              <a:buNone/>
            </a:pPr>
            <a:endParaRPr sz="1300"/>
          </a:p>
        </p:txBody>
      </p:sp>
      <p:sp>
        <p:nvSpPr>
          <p:cNvPr id="925" name="Google Shape;925;p75"/>
          <p:cNvSpPr txBox="1">
            <a:spLocks noGrp="1"/>
          </p:cNvSpPr>
          <p:nvPr>
            <p:ph type="body" idx="2"/>
          </p:nvPr>
        </p:nvSpPr>
        <p:spPr>
          <a:xfrm>
            <a:off x="4543956" y="1359600"/>
            <a:ext cx="3868500" cy="2883000"/>
          </a:xfrm>
          <a:prstGeom prst="rect">
            <a:avLst/>
          </a:prstGeom>
        </p:spPr>
        <p:txBody>
          <a:bodyPr spcFirstLastPara="1" wrap="square" lIns="91425" tIns="91425" rIns="91425" bIns="91425" anchor="t" anchorCtr="0">
            <a:noAutofit/>
          </a:bodyPr>
          <a:lstStyle/>
          <a:p>
            <a:pPr marL="0" lvl="0" indent="0" algn="l" rtl="0">
              <a:lnSpc>
                <a:spcPct val="100000"/>
              </a:lnSpc>
              <a:spcBef>
                <a:spcPts val="600"/>
              </a:spcBef>
              <a:spcAft>
                <a:spcPts val="0"/>
              </a:spcAft>
              <a:buNone/>
            </a:pPr>
            <a:r>
              <a:rPr lang="fr" sz="1300"/>
              <a:t>Il est ensuite indispensable d’amener les participant.e.s à différencier les besoins pratiques des intérêts stratégiques.</a:t>
            </a:r>
            <a:endParaRPr sz="1300"/>
          </a:p>
          <a:p>
            <a:pPr marL="0" lvl="0" indent="0" algn="l" rtl="0">
              <a:lnSpc>
                <a:spcPct val="100000"/>
              </a:lnSpc>
              <a:spcBef>
                <a:spcPts val="600"/>
              </a:spcBef>
              <a:spcAft>
                <a:spcPts val="0"/>
              </a:spcAft>
              <a:buNone/>
            </a:pPr>
            <a:r>
              <a:rPr lang="fr" sz="1300">
                <a:highlight>
                  <a:srgbClr val="FFFFFF"/>
                </a:highlight>
              </a:rPr>
              <a:t>Les résultats de ces réflexions devront ensuite être désagrégés les groupes sociaux spécifiques de la communauté tout en tenant compte du genre.</a:t>
            </a:r>
            <a:endParaRPr sz="1300">
              <a:highlight>
                <a:srgbClr val="FFFFFF"/>
              </a:highlight>
            </a:endParaRPr>
          </a:p>
          <a:p>
            <a:pPr marL="0" lvl="0" indent="0" algn="l" rtl="0">
              <a:lnSpc>
                <a:spcPct val="100000"/>
              </a:lnSpc>
              <a:spcBef>
                <a:spcPts val="600"/>
              </a:spcBef>
              <a:spcAft>
                <a:spcPts val="0"/>
              </a:spcAft>
              <a:buNone/>
            </a:pPr>
            <a:r>
              <a:rPr lang="fr" sz="1300"/>
              <a:t>Il vient enfin d'analyser des besoins spécifiques à chaque sexe afin d'adopter des stratégies et interventions pour favoriser la réduction des inégalités de genre.</a:t>
            </a:r>
            <a:endParaRPr sz="1300"/>
          </a:p>
        </p:txBody>
      </p:sp>
      <p:sp>
        <p:nvSpPr>
          <p:cNvPr id="926" name="Google Shape;926;p75"/>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63</a:t>
            </a:fld>
            <a:endParaRPr/>
          </a:p>
        </p:txBody>
      </p:sp>
      <p:sp>
        <p:nvSpPr>
          <p:cNvPr id="927" name="Google Shape;927;p75"/>
          <p:cNvSpPr txBox="1">
            <a:spLocks noGrp="1"/>
          </p:cNvSpPr>
          <p:nvPr>
            <p:ph type="body" idx="2"/>
          </p:nvPr>
        </p:nvSpPr>
        <p:spPr>
          <a:xfrm>
            <a:off x="844425" y="3829725"/>
            <a:ext cx="7568100" cy="826500"/>
          </a:xfrm>
          <a:prstGeom prst="rect">
            <a:avLst/>
          </a:prstGeom>
        </p:spPr>
        <p:txBody>
          <a:bodyPr spcFirstLastPara="1" wrap="square" lIns="91425" tIns="91425" rIns="91425" bIns="91425" anchor="t" anchorCtr="0">
            <a:noAutofit/>
          </a:bodyPr>
          <a:lstStyle/>
          <a:p>
            <a:pPr marL="0" lvl="0" indent="0" algn="l" rtl="0">
              <a:spcBef>
                <a:spcPts val="1000"/>
              </a:spcBef>
              <a:spcAft>
                <a:spcPts val="0"/>
              </a:spcAft>
              <a:buNone/>
            </a:pPr>
            <a:r>
              <a:rPr lang="fr" sz="1200" b="1">
                <a:solidFill>
                  <a:schemeClr val="dk2"/>
                </a:solidFill>
              </a:rPr>
              <a:t>Pour aller aller loin</a:t>
            </a:r>
            <a:endParaRPr sz="1200" b="1">
              <a:solidFill>
                <a:schemeClr val="dk2"/>
              </a:solidFill>
            </a:endParaRPr>
          </a:p>
          <a:p>
            <a:pPr marL="0" lvl="0" indent="0" algn="l" rtl="0">
              <a:spcBef>
                <a:spcPts val="1000"/>
              </a:spcBef>
              <a:spcAft>
                <a:spcPts val="1000"/>
              </a:spcAft>
              <a:buNone/>
            </a:pPr>
            <a:r>
              <a:rPr lang="fr" sz="1200" i="1" u="sng">
                <a:solidFill>
                  <a:schemeClr val="hlink"/>
                </a:solidFill>
                <a:hlinkClick r:id="rId3"/>
              </a:rPr>
              <a:t>https://iknowpolitics.org/sites/default/files/generalisation20de20l27analyse20genre.pdf</a:t>
            </a:r>
            <a:r>
              <a:rPr lang="fr" sz="1200" i="1">
                <a:solidFill>
                  <a:schemeClr val="dk2"/>
                </a:solidFill>
              </a:rPr>
              <a:t> </a:t>
            </a:r>
            <a:endParaRPr sz="1200" i="1">
              <a:solidFill>
                <a:schemeClr val="dk2"/>
              </a:solidFill>
            </a:endParaRPr>
          </a:p>
        </p:txBody>
      </p:sp>
      <p:sp>
        <p:nvSpPr>
          <p:cNvPr id="928" name="Google Shape;928;p75"/>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63</a:t>
            </a:fld>
            <a:endParaRPr/>
          </a:p>
        </p:txBody>
      </p:sp>
      <p:sp>
        <p:nvSpPr>
          <p:cNvPr id="929" name="Google Shape;929;p75"/>
          <p:cNvSpPr txBox="1">
            <a:spLocks noGrp="1"/>
          </p:cNvSpPr>
          <p:nvPr>
            <p:ph type="title"/>
          </p:nvPr>
        </p:nvSpPr>
        <p:spPr>
          <a:xfrm>
            <a:off x="844425" y="5600"/>
            <a:ext cx="39540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14"/>
            </a:pPr>
            <a:r>
              <a:rPr lang="fr"/>
              <a:t>Les besoins pratiques et intérêts stratégiques</a:t>
            </a:r>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933"/>
        <p:cNvGrpSpPr/>
        <p:nvPr/>
      </p:nvGrpSpPr>
      <p:grpSpPr>
        <a:xfrm>
          <a:off x="0" y="0"/>
          <a:ext cx="0" cy="0"/>
          <a:chOff x="0" y="0"/>
          <a:chExt cx="0" cy="0"/>
        </a:xfrm>
      </p:grpSpPr>
      <p:sp>
        <p:nvSpPr>
          <p:cNvPr id="934" name="Google Shape;934;p76"/>
          <p:cNvSpPr txBox="1">
            <a:spLocks noGrp="1"/>
          </p:cNvSpPr>
          <p:nvPr>
            <p:ph type="body" idx="2"/>
          </p:nvPr>
        </p:nvSpPr>
        <p:spPr>
          <a:xfrm>
            <a:off x="844425" y="1130250"/>
            <a:ext cx="4667700" cy="2883000"/>
          </a:xfrm>
          <a:prstGeom prst="rect">
            <a:avLst/>
          </a:prstGeom>
        </p:spPr>
        <p:txBody>
          <a:bodyPr spcFirstLastPara="1" wrap="square" lIns="91425" tIns="91425" rIns="90000" bIns="91425" anchor="t" anchorCtr="0">
            <a:noAutofit/>
          </a:bodyPr>
          <a:lstStyle/>
          <a:p>
            <a:pPr marL="0" lvl="0" indent="0" algn="l" rtl="0">
              <a:spcBef>
                <a:spcPts val="600"/>
              </a:spcBef>
              <a:spcAft>
                <a:spcPts val="0"/>
              </a:spcAft>
              <a:buNone/>
            </a:pPr>
            <a:r>
              <a:rPr lang="fr" sz="1300" b="1"/>
              <a:t>Tableau besoins pratiques et intérêt stratégiques des femmes</a:t>
            </a:r>
            <a:endParaRPr sz="1300" b="1"/>
          </a:p>
          <a:p>
            <a:pPr marL="0" lvl="0" indent="0" algn="l" rtl="0">
              <a:spcBef>
                <a:spcPts val="600"/>
              </a:spcBef>
              <a:spcAft>
                <a:spcPts val="0"/>
              </a:spcAft>
              <a:buNone/>
            </a:pPr>
            <a:endParaRPr sz="1300"/>
          </a:p>
        </p:txBody>
      </p:sp>
      <p:sp>
        <p:nvSpPr>
          <p:cNvPr id="935" name="Google Shape;935;p76"/>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64</a:t>
            </a:fld>
            <a:endParaRPr/>
          </a:p>
        </p:txBody>
      </p:sp>
      <p:sp>
        <p:nvSpPr>
          <p:cNvPr id="936" name="Google Shape;936;p76"/>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64</a:t>
            </a:fld>
            <a:endParaRPr/>
          </a:p>
        </p:txBody>
      </p:sp>
      <p:graphicFrame>
        <p:nvGraphicFramePr>
          <p:cNvPr id="937" name="Google Shape;937;p76"/>
          <p:cNvGraphicFramePr/>
          <p:nvPr/>
        </p:nvGraphicFramePr>
        <p:xfrm>
          <a:off x="2385250" y="1730625"/>
          <a:ext cx="3000000" cy="3000000"/>
        </p:xfrm>
        <a:graphic>
          <a:graphicData uri="http://schemas.openxmlformats.org/drawingml/2006/table">
            <a:tbl>
              <a:tblPr>
                <a:noFill/>
                <a:tableStyleId>{CB2F587F-26E9-40C4-BD4B-C720BEC2A66C}</a:tableStyleId>
              </a:tblPr>
              <a:tblGrid>
                <a:gridCol w="1521075">
                  <a:extLst>
                    <a:ext uri="{9D8B030D-6E8A-4147-A177-3AD203B41FA5}">
                      <a16:colId xmlns:a16="http://schemas.microsoft.com/office/drawing/2014/main" val="20000"/>
                    </a:ext>
                  </a:extLst>
                </a:gridCol>
                <a:gridCol w="2266100">
                  <a:extLst>
                    <a:ext uri="{9D8B030D-6E8A-4147-A177-3AD203B41FA5}">
                      <a16:colId xmlns:a16="http://schemas.microsoft.com/office/drawing/2014/main" val="20001"/>
                    </a:ext>
                  </a:extLst>
                </a:gridCol>
                <a:gridCol w="2266100">
                  <a:extLst>
                    <a:ext uri="{9D8B030D-6E8A-4147-A177-3AD203B41FA5}">
                      <a16:colId xmlns:a16="http://schemas.microsoft.com/office/drawing/2014/main" val="20002"/>
                    </a:ext>
                  </a:extLst>
                </a:gridCol>
              </a:tblGrid>
              <a:tr h="463225">
                <a:tc>
                  <a:txBody>
                    <a:bodyPr/>
                    <a:lstStyle/>
                    <a:p>
                      <a:pPr marL="0" lvl="0" indent="0" algn="ctr" rtl="0">
                        <a:spcBef>
                          <a:spcPts val="0"/>
                        </a:spcBef>
                        <a:spcAft>
                          <a:spcPts val="0"/>
                        </a:spcAft>
                        <a:buNone/>
                      </a:pPr>
                      <a:endParaRPr sz="1100">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ctr" rtl="0">
                        <a:spcBef>
                          <a:spcPts val="0"/>
                        </a:spcBef>
                        <a:spcAft>
                          <a:spcPts val="0"/>
                        </a:spcAft>
                        <a:buNone/>
                      </a:pPr>
                      <a:r>
                        <a:rPr lang="fr" sz="1100" b="1">
                          <a:solidFill>
                            <a:schemeClr val="dk1"/>
                          </a:solidFill>
                          <a:latin typeface="Source Sans Pro"/>
                          <a:ea typeface="Source Sans Pro"/>
                          <a:cs typeface="Source Sans Pro"/>
                          <a:sym typeface="Source Sans Pro"/>
                        </a:rPr>
                        <a:t>Besoins Pratiques </a:t>
                      </a:r>
                      <a:endParaRPr sz="1100" b="1">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ctr" rtl="0">
                        <a:spcBef>
                          <a:spcPts val="0"/>
                        </a:spcBef>
                        <a:spcAft>
                          <a:spcPts val="0"/>
                        </a:spcAft>
                        <a:buNone/>
                      </a:pPr>
                      <a:r>
                        <a:rPr lang="fr" sz="1100" b="1">
                          <a:solidFill>
                            <a:schemeClr val="dk1"/>
                          </a:solidFill>
                          <a:latin typeface="Source Sans Pro"/>
                          <a:ea typeface="Source Sans Pro"/>
                          <a:cs typeface="Source Sans Pro"/>
                          <a:sym typeface="Source Sans Pro"/>
                        </a:rPr>
                        <a:t>Intérêt  stratégique </a:t>
                      </a:r>
                      <a:endParaRPr sz="1100" b="1">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0"/>
                  </a:ext>
                </a:extLst>
              </a:tr>
              <a:tr h="685775">
                <a:tc>
                  <a:txBody>
                    <a:bodyPr/>
                    <a:lstStyle/>
                    <a:p>
                      <a:pPr marL="0" lvl="0" indent="0" algn="l" rtl="0">
                        <a:spcBef>
                          <a:spcPts val="0"/>
                        </a:spcBef>
                        <a:spcAft>
                          <a:spcPts val="0"/>
                        </a:spcAft>
                        <a:buNone/>
                      </a:pPr>
                      <a:r>
                        <a:rPr lang="fr" sz="1100" b="1">
                          <a:solidFill>
                            <a:schemeClr val="dk1"/>
                          </a:solidFill>
                          <a:latin typeface="Source Sans Pro"/>
                          <a:ea typeface="Source Sans Pro"/>
                          <a:cs typeface="Source Sans Pro"/>
                          <a:sym typeface="Source Sans Pro"/>
                        </a:rPr>
                        <a:t>NATURE</a:t>
                      </a:r>
                      <a:endParaRPr sz="1100" b="1">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100">
                          <a:solidFill>
                            <a:schemeClr val="dk1"/>
                          </a:solidFill>
                          <a:latin typeface="Source Sans Pro"/>
                          <a:ea typeface="Source Sans Pro"/>
                          <a:cs typeface="Source Sans Pro"/>
                          <a:sym typeface="Source Sans Pro"/>
                        </a:rPr>
                        <a:t>Besoins quotidiens et immédiats (nourriture, logement ,eau)</a:t>
                      </a:r>
                      <a:endParaRPr sz="1100">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100">
                          <a:solidFill>
                            <a:schemeClr val="dk1"/>
                          </a:solidFill>
                          <a:latin typeface="Source Sans Pro"/>
                          <a:ea typeface="Source Sans Pro"/>
                          <a:cs typeface="Source Sans Pro"/>
                          <a:sym typeface="Source Sans Pro"/>
                        </a:rPr>
                        <a:t> Lié au statut, position </a:t>
                      </a:r>
                      <a:endParaRPr sz="1100">
                        <a:solidFill>
                          <a:schemeClr val="dk1"/>
                        </a:solidFill>
                        <a:latin typeface="Source Sans Pro"/>
                        <a:ea typeface="Source Sans Pro"/>
                        <a:cs typeface="Source Sans Pro"/>
                        <a:sym typeface="Source Sans Pro"/>
                      </a:endParaRPr>
                    </a:p>
                    <a:p>
                      <a:pPr marL="0" lvl="0" indent="0" algn="l" rtl="0">
                        <a:spcBef>
                          <a:spcPts val="0"/>
                        </a:spcBef>
                        <a:spcAft>
                          <a:spcPts val="0"/>
                        </a:spcAft>
                        <a:buNone/>
                      </a:pPr>
                      <a:r>
                        <a:rPr lang="fr" sz="1100">
                          <a:solidFill>
                            <a:schemeClr val="dk1"/>
                          </a:solidFill>
                          <a:latin typeface="Source Sans Pro"/>
                          <a:ea typeface="Source Sans Pro"/>
                          <a:cs typeface="Source Sans Pro"/>
                          <a:sym typeface="Source Sans Pro"/>
                        </a:rPr>
                        <a:t>(socio-économique , politique, culturel)</a:t>
                      </a:r>
                      <a:endParaRPr sz="1100">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1"/>
                  </a:ext>
                </a:extLst>
              </a:tr>
              <a:tr h="463225">
                <a:tc>
                  <a:txBody>
                    <a:bodyPr/>
                    <a:lstStyle/>
                    <a:p>
                      <a:pPr marL="0" lvl="0" indent="0" algn="l" rtl="0">
                        <a:spcBef>
                          <a:spcPts val="0"/>
                        </a:spcBef>
                        <a:spcAft>
                          <a:spcPts val="0"/>
                        </a:spcAft>
                        <a:buNone/>
                      </a:pPr>
                      <a:r>
                        <a:rPr lang="fr" sz="1100" b="1">
                          <a:solidFill>
                            <a:schemeClr val="dk1"/>
                          </a:solidFill>
                          <a:latin typeface="Source Sans Pro"/>
                          <a:ea typeface="Source Sans Pro"/>
                          <a:cs typeface="Source Sans Pro"/>
                          <a:sym typeface="Source Sans Pro"/>
                        </a:rPr>
                        <a:t>TEMPS</a:t>
                      </a:r>
                      <a:endParaRPr sz="1100" b="1">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100">
                          <a:solidFill>
                            <a:schemeClr val="dk1"/>
                          </a:solidFill>
                          <a:latin typeface="Source Sans Pro"/>
                          <a:ea typeface="Source Sans Pro"/>
                          <a:cs typeface="Source Sans Pro"/>
                          <a:sym typeface="Source Sans Pro"/>
                        </a:rPr>
                        <a:t>Changement à  court terme </a:t>
                      </a:r>
                      <a:endParaRPr sz="1100">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100">
                          <a:solidFill>
                            <a:schemeClr val="dk1"/>
                          </a:solidFill>
                          <a:latin typeface="Source Sans Pro"/>
                          <a:ea typeface="Source Sans Pro"/>
                          <a:cs typeface="Source Sans Pro"/>
                          <a:sym typeface="Source Sans Pro"/>
                        </a:rPr>
                        <a:t> Changement à  long terme </a:t>
                      </a:r>
                      <a:endParaRPr sz="1100">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2"/>
                  </a:ext>
                </a:extLst>
              </a:tr>
              <a:tr h="518125">
                <a:tc>
                  <a:txBody>
                    <a:bodyPr/>
                    <a:lstStyle/>
                    <a:p>
                      <a:pPr marL="0" lvl="0" indent="0" algn="l" rtl="0">
                        <a:spcBef>
                          <a:spcPts val="0"/>
                        </a:spcBef>
                        <a:spcAft>
                          <a:spcPts val="0"/>
                        </a:spcAft>
                        <a:buNone/>
                      </a:pPr>
                      <a:r>
                        <a:rPr lang="fr" sz="1100" b="1">
                          <a:solidFill>
                            <a:schemeClr val="dk1"/>
                          </a:solidFill>
                          <a:latin typeface="Source Sans Pro"/>
                          <a:ea typeface="Source Sans Pro"/>
                          <a:cs typeface="Source Sans Pro"/>
                          <a:sym typeface="Source Sans Pro"/>
                        </a:rPr>
                        <a:t>RAPPORT AUX CIBLES</a:t>
                      </a:r>
                      <a:endParaRPr sz="1100" b="1">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100">
                          <a:solidFill>
                            <a:schemeClr val="dk1"/>
                          </a:solidFill>
                          <a:latin typeface="Source Sans Pro"/>
                          <a:ea typeface="Source Sans Pro"/>
                          <a:cs typeface="Source Sans Pro"/>
                          <a:sym typeface="Source Sans Pro"/>
                        </a:rPr>
                        <a:t>Différents selon les individus.</a:t>
                      </a:r>
                      <a:endParaRPr sz="1100">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100">
                          <a:solidFill>
                            <a:schemeClr val="dk1"/>
                          </a:solidFill>
                          <a:latin typeface="Source Sans Pro"/>
                          <a:ea typeface="Source Sans Pro"/>
                          <a:cs typeface="Source Sans Pro"/>
                          <a:sym typeface="Source Sans Pro"/>
                        </a:rPr>
                        <a:t>Communs à un groupe d'individus</a:t>
                      </a:r>
                      <a:endParaRPr sz="1100">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3"/>
                  </a:ext>
                </a:extLst>
              </a:tr>
              <a:tr h="518125">
                <a:tc>
                  <a:txBody>
                    <a:bodyPr/>
                    <a:lstStyle/>
                    <a:p>
                      <a:pPr marL="0" lvl="0" indent="0" algn="l" rtl="0">
                        <a:spcBef>
                          <a:spcPts val="0"/>
                        </a:spcBef>
                        <a:spcAft>
                          <a:spcPts val="0"/>
                        </a:spcAft>
                        <a:buNone/>
                      </a:pPr>
                      <a:r>
                        <a:rPr lang="fr" sz="1100" b="1">
                          <a:solidFill>
                            <a:schemeClr val="dk1"/>
                          </a:solidFill>
                          <a:latin typeface="Source Sans Pro"/>
                          <a:ea typeface="Source Sans Pro"/>
                          <a:cs typeface="Source Sans Pro"/>
                          <a:sym typeface="Source Sans Pro"/>
                        </a:rPr>
                        <a:t>OBJECTIF </a:t>
                      </a:r>
                      <a:endParaRPr sz="1100" b="1">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100">
                          <a:solidFill>
                            <a:schemeClr val="dk1"/>
                          </a:solidFill>
                          <a:latin typeface="Source Sans Pro"/>
                          <a:ea typeface="Source Sans Pro"/>
                          <a:cs typeface="Source Sans Pro"/>
                          <a:sym typeface="Source Sans Pro"/>
                        </a:rPr>
                        <a:t>Concentre sur les conditions des hommes et des femmes.</a:t>
                      </a:r>
                      <a:endParaRPr sz="1100">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100">
                          <a:solidFill>
                            <a:schemeClr val="dk1"/>
                          </a:solidFill>
                          <a:latin typeface="Source Sans Pro"/>
                          <a:ea typeface="Source Sans Pro"/>
                          <a:cs typeface="Source Sans Pro"/>
                          <a:sym typeface="Source Sans Pro"/>
                        </a:rPr>
                        <a:t>Résoudre les inégalités entre les sexes.</a:t>
                      </a:r>
                      <a:endParaRPr sz="1100">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
        <p:nvSpPr>
          <p:cNvPr id="938" name="Google Shape;938;p76"/>
          <p:cNvSpPr txBox="1">
            <a:spLocks noGrp="1"/>
          </p:cNvSpPr>
          <p:nvPr>
            <p:ph type="title"/>
          </p:nvPr>
        </p:nvSpPr>
        <p:spPr>
          <a:xfrm>
            <a:off x="844425" y="5600"/>
            <a:ext cx="39540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14"/>
            </a:pPr>
            <a:r>
              <a:rPr lang="fr"/>
              <a:t>Les besoins pratiques et intérêts stratégiques</a:t>
            </a:r>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942"/>
        <p:cNvGrpSpPr/>
        <p:nvPr/>
      </p:nvGrpSpPr>
      <p:grpSpPr>
        <a:xfrm>
          <a:off x="0" y="0"/>
          <a:ext cx="0" cy="0"/>
          <a:chOff x="0" y="0"/>
          <a:chExt cx="0" cy="0"/>
        </a:xfrm>
      </p:grpSpPr>
      <p:sp>
        <p:nvSpPr>
          <p:cNvPr id="943" name="Google Shape;943;p77"/>
          <p:cNvSpPr txBox="1">
            <a:spLocks noGrp="1"/>
          </p:cNvSpPr>
          <p:nvPr>
            <p:ph type="body" idx="2"/>
          </p:nvPr>
        </p:nvSpPr>
        <p:spPr>
          <a:xfrm>
            <a:off x="1325025" y="1145600"/>
            <a:ext cx="4667700" cy="2883000"/>
          </a:xfrm>
          <a:prstGeom prst="rect">
            <a:avLst/>
          </a:prstGeom>
        </p:spPr>
        <p:txBody>
          <a:bodyPr spcFirstLastPara="1" wrap="square" lIns="91425" tIns="91425" rIns="90000" bIns="91425" anchor="t" anchorCtr="0">
            <a:noAutofit/>
          </a:bodyPr>
          <a:lstStyle/>
          <a:p>
            <a:pPr marL="0" lvl="0" indent="0" algn="l" rtl="0">
              <a:spcBef>
                <a:spcPts val="600"/>
              </a:spcBef>
              <a:spcAft>
                <a:spcPts val="0"/>
              </a:spcAft>
              <a:buNone/>
            </a:pPr>
            <a:r>
              <a:rPr lang="fr" sz="1300" b="1"/>
              <a:t>Illustration d’un tableau de besoins pratiques et intérêt stratégiques d’un douar à Chefchaouen (Maroc)</a:t>
            </a:r>
            <a:endParaRPr sz="1300" b="1"/>
          </a:p>
          <a:p>
            <a:pPr marL="0" lvl="0" indent="0" algn="l" rtl="0">
              <a:spcBef>
                <a:spcPts val="600"/>
              </a:spcBef>
              <a:spcAft>
                <a:spcPts val="0"/>
              </a:spcAft>
              <a:buNone/>
            </a:pPr>
            <a:endParaRPr sz="1300" b="1"/>
          </a:p>
          <a:p>
            <a:pPr marL="0" lvl="0" indent="0" algn="l" rtl="0">
              <a:spcBef>
                <a:spcPts val="600"/>
              </a:spcBef>
              <a:spcAft>
                <a:spcPts val="0"/>
              </a:spcAft>
              <a:buNone/>
            </a:pPr>
            <a:endParaRPr sz="1300" b="1"/>
          </a:p>
          <a:p>
            <a:pPr marL="0" lvl="0" indent="0" algn="l" rtl="0">
              <a:spcBef>
                <a:spcPts val="600"/>
              </a:spcBef>
              <a:spcAft>
                <a:spcPts val="0"/>
              </a:spcAft>
              <a:buNone/>
            </a:pPr>
            <a:endParaRPr sz="1300"/>
          </a:p>
        </p:txBody>
      </p:sp>
      <p:sp>
        <p:nvSpPr>
          <p:cNvPr id="944" name="Google Shape;944;p77"/>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65</a:t>
            </a:fld>
            <a:endParaRPr/>
          </a:p>
        </p:txBody>
      </p:sp>
      <p:sp>
        <p:nvSpPr>
          <p:cNvPr id="945" name="Google Shape;945;p77"/>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65</a:t>
            </a:fld>
            <a:endParaRPr/>
          </a:p>
        </p:txBody>
      </p:sp>
      <p:graphicFrame>
        <p:nvGraphicFramePr>
          <p:cNvPr id="946" name="Google Shape;946;p77"/>
          <p:cNvGraphicFramePr/>
          <p:nvPr/>
        </p:nvGraphicFramePr>
        <p:xfrm>
          <a:off x="1325025" y="1881050"/>
          <a:ext cx="3000000" cy="3000000"/>
        </p:xfrm>
        <a:graphic>
          <a:graphicData uri="http://schemas.openxmlformats.org/drawingml/2006/table">
            <a:tbl>
              <a:tblPr>
                <a:noFill/>
                <a:tableStyleId>{CB2F587F-26E9-40C4-BD4B-C720BEC2A66C}</a:tableStyleId>
              </a:tblPr>
              <a:tblGrid>
                <a:gridCol w="3079225">
                  <a:extLst>
                    <a:ext uri="{9D8B030D-6E8A-4147-A177-3AD203B41FA5}">
                      <a16:colId xmlns:a16="http://schemas.microsoft.com/office/drawing/2014/main" val="20000"/>
                    </a:ext>
                  </a:extLst>
                </a:gridCol>
                <a:gridCol w="3508550">
                  <a:extLst>
                    <a:ext uri="{9D8B030D-6E8A-4147-A177-3AD203B41FA5}">
                      <a16:colId xmlns:a16="http://schemas.microsoft.com/office/drawing/2014/main" val="20001"/>
                    </a:ext>
                  </a:extLst>
                </a:gridCol>
              </a:tblGrid>
              <a:tr h="449575">
                <a:tc>
                  <a:txBody>
                    <a:bodyPr/>
                    <a:lstStyle/>
                    <a:p>
                      <a:pPr marL="0" lvl="0" indent="0" algn="l" rtl="0">
                        <a:spcBef>
                          <a:spcPts val="0"/>
                        </a:spcBef>
                        <a:spcAft>
                          <a:spcPts val="0"/>
                        </a:spcAft>
                        <a:buNone/>
                      </a:pPr>
                      <a:r>
                        <a:rPr lang="fr" sz="1100" b="1">
                          <a:solidFill>
                            <a:schemeClr val="dk1"/>
                          </a:solidFill>
                          <a:latin typeface="Source Sans Pro"/>
                          <a:ea typeface="Source Sans Pro"/>
                          <a:cs typeface="Source Sans Pro"/>
                          <a:sym typeface="Source Sans Pro"/>
                        </a:rPr>
                        <a:t>Besoins Pratiques </a:t>
                      </a:r>
                      <a:endParaRPr sz="1100" b="1">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100" b="1">
                          <a:solidFill>
                            <a:schemeClr val="dk1"/>
                          </a:solidFill>
                          <a:latin typeface="Source Sans Pro"/>
                          <a:ea typeface="Source Sans Pro"/>
                          <a:cs typeface="Source Sans Pro"/>
                          <a:sym typeface="Source Sans Pro"/>
                        </a:rPr>
                        <a:t>Intérêts  stratégiques</a:t>
                      </a:r>
                      <a:endParaRPr sz="1100" b="1">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0"/>
                  </a:ext>
                </a:extLst>
              </a:tr>
              <a:tr h="0">
                <a:tc>
                  <a:txBody>
                    <a:bodyPr/>
                    <a:lstStyle/>
                    <a:p>
                      <a:pPr marL="0" lvl="0" indent="0" algn="l" rtl="0">
                        <a:spcBef>
                          <a:spcPts val="0"/>
                        </a:spcBef>
                        <a:spcAft>
                          <a:spcPts val="0"/>
                        </a:spcAft>
                        <a:buNone/>
                      </a:pPr>
                      <a:r>
                        <a:rPr lang="fr" sz="1100">
                          <a:solidFill>
                            <a:schemeClr val="dk1"/>
                          </a:solidFill>
                          <a:latin typeface="Source Sans Pro"/>
                          <a:ea typeface="Source Sans Pro"/>
                          <a:cs typeface="Source Sans Pro"/>
                          <a:sym typeface="Source Sans Pro"/>
                        </a:rPr>
                        <a:t>Aménagement de point d’eau au centre du douar </a:t>
                      </a:r>
                      <a:endParaRPr sz="1100">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100">
                          <a:solidFill>
                            <a:schemeClr val="dk1"/>
                          </a:solidFill>
                          <a:latin typeface="Source Sans Pro"/>
                          <a:ea typeface="Source Sans Pro"/>
                          <a:cs typeface="Source Sans Pro"/>
                          <a:sym typeface="Source Sans Pro"/>
                        </a:rPr>
                        <a:t>Maîtrise de la gestion de l’eau</a:t>
                      </a:r>
                      <a:endParaRPr sz="1100">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1"/>
                  </a:ext>
                </a:extLst>
              </a:tr>
              <a:tr h="0">
                <a:tc>
                  <a:txBody>
                    <a:bodyPr/>
                    <a:lstStyle/>
                    <a:p>
                      <a:pPr marL="0" lvl="0" indent="0" algn="l" rtl="0">
                        <a:spcBef>
                          <a:spcPts val="0"/>
                        </a:spcBef>
                        <a:spcAft>
                          <a:spcPts val="0"/>
                        </a:spcAft>
                        <a:buNone/>
                      </a:pPr>
                      <a:r>
                        <a:rPr lang="fr" sz="1100">
                          <a:solidFill>
                            <a:schemeClr val="dk1"/>
                          </a:solidFill>
                          <a:latin typeface="Source Sans Pro"/>
                          <a:ea typeface="Source Sans Pro"/>
                          <a:cs typeface="Source Sans Pro"/>
                          <a:sym typeface="Source Sans Pro"/>
                        </a:rPr>
                        <a:t>Alphabétisation</a:t>
                      </a:r>
                      <a:endParaRPr sz="1100">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100">
                          <a:solidFill>
                            <a:schemeClr val="dk1"/>
                          </a:solidFill>
                          <a:latin typeface="Source Sans Pro"/>
                          <a:ea typeface="Source Sans Pro"/>
                          <a:cs typeface="Source Sans Pro"/>
                          <a:sym typeface="Source Sans Pro"/>
                        </a:rPr>
                        <a:t>Augmentation du pouvoir de décision des femmes au sein du foyer</a:t>
                      </a:r>
                      <a:endParaRPr sz="1100">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2"/>
                  </a:ext>
                </a:extLst>
              </a:tr>
              <a:tr h="0">
                <a:tc>
                  <a:txBody>
                    <a:bodyPr/>
                    <a:lstStyle/>
                    <a:p>
                      <a:pPr marL="0" lvl="0" indent="0" algn="l" rtl="0">
                        <a:spcBef>
                          <a:spcPts val="0"/>
                        </a:spcBef>
                        <a:spcAft>
                          <a:spcPts val="0"/>
                        </a:spcAft>
                        <a:buNone/>
                      </a:pPr>
                      <a:r>
                        <a:rPr lang="fr" sz="1100">
                          <a:solidFill>
                            <a:schemeClr val="dk1"/>
                          </a:solidFill>
                          <a:latin typeface="Source Sans Pro"/>
                          <a:ea typeface="Source Sans Pro"/>
                          <a:cs typeface="Source Sans Pro"/>
                          <a:sym typeface="Source Sans Pro"/>
                        </a:rPr>
                        <a:t>Aménagement d’un pré-scolaire</a:t>
                      </a:r>
                      <a:endParaRPr sz="1100">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100">
                          <a:solidFill>
                            <a:schemeClr val="dk1"/>
                          </a:solidFill>
                          <a:latin typeface="Source Sans Pro"/>
                          <a:ea typeface="Source Sans Pro"/>
                          <a:cs typeface="Source Sans Pro"/>
                          <a:sym typeface="Source Sans Pro"/>
                        </a:rPr>
                        <a:t>Libérer du temps pour d’autres activités</a:t>
                      </a:r>
                      <a:endParaRPr sz="1100">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3"/>
                  </a:ext>
                </a:extLst>
              </a:tr>
              <a:tr h="0">
                <a:tc>
                  <a:txBody>
                    <a:bodyPr/>
                    <a:lstStyle/>
                    <a:p>
                      <a:pPr marL="0" lvl="0" indent="0" algn="l" rtl="0">
                        <a:spcBef>
                          <a:spcPts val="0"/>
                        </a:spcBef>
                        <a:spcAft>
                          <a:spcPts val="0"/>
                        </a:spcAft>
                        <a:buNone/>
                      </a:pPr>
                      <a:r>
                        <a:rPr lang="fr" sz="1100">
                          <a:solidFill>
                            <a:schemeClr val="dk1"/>
                          </a:solidFill>
                          <a:latin typeface="Source Sans Pro"/>
                          <a:ea typeface="Source Sans Pro"/>
                          <a:cs typeface="Source Sans Pro"/>
                          <a:sym typeface="Source Sans Pro"/>
                        </a:rPr>
                        <a:t>Introduction de fours améliorés</a:t>
                      </a:r>
                      <a:endParaRPr sz="1100">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100">
                          <a:solidFill>
                            <a:schemeClr val="dk1"/>
                          </a:solidFill>
                          <a:latin typeface="Source Sans Pro"/>
                          <a:ea typeface="Source Sans Pro"/>
                          <a:cs typeface="Source Sans Pro"/>
                          <a:sym typeface="Source Sans Pro"/>
                        </a:rPr>
                        <a:t>Valorisation du travail de la femme</a:t>
                      </a:r>
                      <a:endParaRPr sz="1100">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4"/>
                  </a:ext>
                </a:extLst>
              </a:tr>
              <a:tr h="0">
                <a:tc>
                  <a:txBody>
                    <a:bodyPr/>
                    <a:lstStyle/>
                    <a:p>
                      <a:pPr marL="0" lvl="0" indent="0" algn="l" rtl="0">
                        <a:spcBef>
                          <a:spcPts val="0"/>
                        </a:spcBef>
                        <a:spcAft>
                          <a:spcPts val="0"/>
                        </a:spcAft>
                        <a:buNone/>
                      </a:pPr>
                      <a:r>
                        <a:rPr lang="fr" sz="1100">
                          <a:solidFill>
                            <a:schemeClr val="dk1"/>
                          </a:solidFill>
                          <a:latin typeface="Source Sans Pro"/>
                          <a:ea typeface="Source Sans Pro"/>
                          <a:cs typeface="Source Sans Pro"/>
                          <a:sym typeface="Source Sans Pro"/>
                        </a:rPr>
                        <a:t>Mise en place d’un internat féminin au centre urbain</a:t>
                      </a:r>
                      <a:endParaRPr sz="1100">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100">
                          <a:solidFill>
                            <a:schemeClr val="dk1"/>
                          </a:solidFill>
                          <a:latin typeface="Source Sans Pro"/>
                          <a:ea typeface="Source Sans Pro"/>
                          <a:cs typeface="Source Sans Pro"/>
                          <a:sym typeface="Source Sans Pro"/>
                        </a:rPr>
                        <a:t>Scolarisation féminine secondaire</a:t>
                      </a:r>
                      <a:endParaRPr sz="1100">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5"/>
                  </a:ext>
                </a:extLst>
              </a:tr>
              <a:tr h="0">
                <a:tc>
                  <a:txBody>
                    <a:bodyPr/>
                    <a:lstStyle/>
                    <a:p>
                      <a:pPr marL="0" lvl="0" indent="0" algn="l" rtl="0">
                        <a:spcBef>
                          <a:spcPts val="0"/>
                        </a:spcBef>
                        <a:spcAft>
                          <a:spcPts val="0"/>
                        </a:spcAft>
                        <a:buNone/>
                      </a:pPr>
                      <a:r>
                        <a:rPr lang="fr" sz="1100">
                          <a:solidFill>
                            <a:schemeClr val="dk1"/>
                          </a:solidFill>
                          <a:latin typeface="Source Sans Pro"/>
                          <a:ea typeface="Source Sans Pro"/>
                          <a:cs typeface="Source Sans Pro"/>
                          <a:sym typeface="Source Sans Pro"/>
                        </a:rPr>
                        <a:t>Accès au souk </a:t>
                      </a:r>
                      <a:endParaRPr sz="1100">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100">
                          <a:solidFill>
                            <a:schemeClr val="dk1"/>
                          </a:solidFill>
                          <a:latin typeface="Source Sans Pro"/>
                          <a:ea typeface="Source Sans Pro"/>
                          <a:cs typeface="Source Sans Pro"/>
                          <a:sym typeface="Source Sans Pro"/>
                        </a:rPr>
                        <a:t>Maîtrise de la commercialisation</a:t>
                      </a:r>
                      <a:endParaRPr sz="1100">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sp>
        <p:nvSpPr>
          <p:cNvPr id="947" name="Google Shape;947;p77"/>
          <p:cNvSpPr txBox="1">
            <a:spLocks noGrp="1"/>
          </p:cNvSpPr>
          <p:nvPr>
            <p:ph type="title"/>
          </p:nvPr>
        </p:nvSpPr>
        <p:spPr>
          <a:xfrm>
            <a:off x="844425" y="5600"/>
            <a:ext cx="39540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14"/>
            </a:pPr>
            <a:r>
              <a:rPr lang="fr"/>
              <a:t>Les besoins pratiques et intérêts stratégiques</a:t>
            </a:r>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951"/>
        <p:cNvGrpSpPr/>
        <p:nvPr/>
      </p:nvGrpSpPr>
      <p:grpSpPr>
        <a:xfrm>
          <a:off x="0" y="0"/>
          <a:ext cx="0" cy="0"/>
          <a:chOff x="0" y="0"/>
          <a:chExt cx="0" cy="0"/>
        </a:xfrm>
      </p:grpSpPr>
      <p:sp>
        <p:nvSpPr>
          <p:cNvPr id="952" name="Google Shape;952;p78"/>
          <p:cNvSpPr txBox="1">
            <a:spLocks noGrp="1"/>
          </p:cNvSpPr>
          <p:nvPr>
            <p:ph type="title"/>
          </p:nvPr>
        </p:nvSpPr>
        <p:spPr>
          <a:xfrm>
            <a:off x="844425" y="5600"/>
            <a:ext cx="5051400" cy="1140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fr"/>
              <a:t>Liste de contrôle « analyse du contexte »</a:t>
            </a:r>
            <a:endParaRPr/>
          </a:p>
          <a:p>
            <a:pPr marL="0" lvl="0" indent="0" algn="l" rtl="0">
              <a:spcBef>
                <a:spcPts val="0"/>
              </a:spcBef>
              <a:spcAft>
                <a:spcPts val="0"/>
              </a:spcAft>
              <a:buNone/>
            </a:pPr>
            <a:endParaRPr/>
          </a:p>
        </p:txBody>
      </p:sp>
      <p:sp>
        <p:nvSpPr>
          <p:cNvPr id="953" name="Google Shape;953;p78"/>
          <p:cNvSpPr txBox="1">
            <a:spLocks noGrp="1"/>
          </p:cNvSpPr>
          <p:nvPr>
            <p:ph type="body" idx="2"/>
          </p:nvPr>
        </p:nvSpPr>
        <p:spPr>
          <a:xfrm>
            <a:off x="844425" y="1054800"/>
            <a:ext cx="2680200" cy="23838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En résumé</a:t>
            </a:r>
            <a:endParaRPr sz="1300" b="1"/>
          </a:p>
          <a:p>
            <a:pPr marL="0" lvl="0" indent="0" algn="l" rtl="0">
              <a:spcBef>
                <a:spcPts val="600"/>
              </a:spcBef>
              <a:spcAft>
                <a:spcPts val="0"/>
              </a:spcAft>
              <a:buNone/>
            </a:pPr>
            <a:r>
              <a:rPr lang="fr" sz="1300"/>
              <a:t>L'analyse du contexte avec les différents outils  précédemment cités doit être réalisé sous forme d’enquêtes, de collecte de données statistiques, d’ateliers participatifs, d’entretiens... </a:t>
            </a:r>
            <a:endParaRPr sz="1300"/>
          </a:p>
          <a:p>
            <a:pPr marL="0" lvl="0" indent="0" algn="l" rtl="0">
              <a:spcBef>
                <a:spcPts val="600"/>
              </a:spcBef>
              <a:spcAft>
                <a:spcPts val="0"/>
              </a:spcAft>
              <a:buNone/>
            </a:pPr>
            <a:r>
              <a:rPr lang="fr" sz="1300"/>
              <a:t>A la fin de cette analyse, la liste de contrôle suivante peut être utilisé pour s’assurer que toutes les informations nécessaires ont été collectées pour permettre l’élaboration du projet en tenant compte de la dimension genre.</a:t>
            </a:r>
            <a:endParaRPr sz="1300"/>
          </a:p>
          <a:p>
            <a:pPr marL="0" lvl="0" indent="0" algn="l" rtl="0">
              <a:spcBef>
                <a:spcPts val="600"/>
              </a:spcBef>
              <a:spcAft>
                <a:spcPts val="0"/>
              </a:spcAft>
              <a:buNone/>
            </a:pPr>
            <a:endParaRPr sz="1300"/>
          </a:p>
          <a:p>
            <a:pPr marL="0" lvl="0" indent="0" algn="l" rtl="0">
              <a:spcBef>
                <a:spcPts val="600"/>
              </a:spcBef>
              <a:spcAft>
                <a:spcPts val="0"/>
              </a:spcAft>
              <a:buNone/>
            </a:pPr>
            <a:endParaRPr sz="1300"/>
          </a:p>
        </p:txBody>
      </p:sp>
      <p:sp>
        <p:nvSpPr>
          <p:cNvPr id="954" name="Google Shape;954;p78"/>
          <p:cNvSpPr txBox="1">
            <a:spLocks noGrp="1"/>
          </p:cNvSpPr>
          <p:nvPr>
            <p:ph type="body" idx="2"/>
          </p:nvPr>
        </p:nvSpPr>
        <p:spPr>
          <a:xfrm>
            <a:off x="3746600" y="873975"/>
            <a:ext cx="4988100" cy="3979500"/>
          </a:xfrm>
          <a:prstGeom prst="rect">
            <a:avLst/>
          </a:prstGeom>
        </p:spPr>
        <p:txBody>
          <a:bodyPr spcFirstLastPara="1" wrap="square" lIns="91425" tIns="91425" rIns="91425" bIns="91425" anchor="t" anchorCtr="0">
            <a:noAutofit/>
          </a:bodyPr>
          <a:lstStyle/>
          <a:p>
            <a:pPr marL="269999" lvl="0" indent="-292100" algn="l" rtl="0">
              <a:spcBef>
                <a:spcPts val="0"/>
              </a:spcBef>
              <a:spcAft>
                <a:spcPts val="0"/>
              </a:spcAft>
              <a:buSzPts val="1000"/>
              <a:buChar char="✓"/>
            </a:pPr>
            <a:r>
              <a:rPr lang="fr" sz="800"/>
              <a:t>Les ressources auxquelles les femmes et les hommes ont accès ont été identifiées ?</a:t>
            </a:r>
            <a:endParaRPr sz="800"/>
          </a:p>
          <a:p>
            <a:pPr marL="269999" lvl="0" indent="-292100" algn="l" rtl="0">
              <a:spcBef>
                <a:spcPts val="400"/>
              </a:spcBef>
              <a:spcAft>
                <a:spcPts val="0"/>
              </a:spcAft>
              <a:buSzPts val="1000"/>
              <a:buChar char="✓"/>
            </a:pPr>
            <a:r>
              <a:rPr lang="fr" sz="800"/>
              <a:t>Les ressources que les femmes et les hommes contrôlent ont été identifiées ?</a:t>
            </a:r>
            <a:endParaRPr sz="800"/>
          </a:p>
          <a:p>
            <a:pPr marL="269999" lvl="0" indent="-292100" algn="l" rtl="0">
              <a:spcBef>
                <a:spcPts val="400"/>
              </a:spcBef>
              <a:spcAft>
                <a:spcPts val="0"/>
              </a:spcAft>
              <a:buSzPts val="1000"/>
              <a:buChar char="✓"/>
            </a:pPr>
            <a:r>
              <a:rPr lang="fr" sz="800"/>
              <a:t>Les moyens pour contribuer à donner aux femmes un meilleur contrôle et accès aux ressources ont été identifiés ?</a:t>
            </a:r>
            <a:endParaRPr sz="800"/>
          </a:p>
          <a:p>
            <a:pPr marL="269999" lvl="0" indent="-292100" algn="l" rtl="0">
              <a:spcBef>
                <a:spcPts val="400"/>
              </a:spcBef>
              <a:spcAft>
                <a:spcPts val="0"/>
              </a:spcAft>
              <a:buSzPts val="1000"/>
              <a:buChar char="✓"/>
            </a:pPr>
            <a:r>
              <a:rPr lang="fr" sz="800"/>
              <a:t>Les bénéfices que les femmes et les hommes tirent chacun du travail lié à la production, à la reproduction et à la collectivité ont été identifiés ?</a:t>
            </a:r>
            <a:endParaRPr sz="800"/>
          </a:p>
          <a:p>
            <a:pPr marL="269999" lvl="0" indent="-292100" algn="l" rtl="0">
              <a:spcBef>
                <a:spcPts val="400"/>
              </a:spcBef>
              <a:spcAft>
                <a:spcPts val="0"/>
              </a:spcAft>
              <a:buSzPts val="1000"/>
              <a:buChar char="✓"/>
            </a:pPr>
            <a:r>
              <a:rPr lang="fr" sz="800"/>
              <a:t>Les bénéfices que contrôlent chacun ont été identifiés ?</a:t>
            </a:r>
            <a:endParaRPr sz="800"/>
          </a:p>
          <a:p>
            <a:pPr marL="269999" lvl="0" indent="-292100" algn="l" rtl="0">
              <a:spcBef>
                <a:spcPts val="400"/>
              </a:spcBef>
              <a:spcAft>
                <a:spcPts val="0"/>
              </a:spcAft>
              <a:buSzPts val="1000"/>
              <a:buChar char="✓"/>
            </a:pPr>
            <a:r>
              <a:rPr lang="fr" sz="800"/>
              <a:t>Les moyens pour contribuer à donner aux femmes un meilleur contrôle et accès aux bénéfices ont été identifiés ?</a:t>
            </a:r>
            <a:endParaRPr sz="800"/>
          </a:p>
          <a:p>
            <a:pPr marL="269999" lvl="0" indent="-292100" algn="l" rtl="0">
              <a:spcBef>
                <a:spcPts val="400"/>
              </a:spcBef>
              <a:spcAft>
                <a:spcPts val="0"/>
              </a:spcAft>
              <a:buSzPts val="1000"/>
              <a:buChar char="✓"/>
            </a:pPr>
            <a:r>
              <a:rPr lang="fr" sz="800"/>
              <a:t>Le travail des femmes et des filles (rémunéré et non rémunéré) a été identifié ?</a:t>
            </a:r>
            <a:endParaRPr sz="800"/>
          </a:p>
          <a:p>
            <a:pPr marL="269999" lvl="0" indent="-292100" algn="l" rtl="0">
              <a:spcBef>
                <a:spcPts val="400"/>
              </a:spcBef>
              <a:spcAft>
                <a:spcPts val="0"/>
              </a:spcAft>
              <a:buSzPts val="1000"/>
              <a:buChar char="✓"/>
            </a:pPr>
            <a:r>
              <a:rPr lang="fr" sz="800"/>
              <a:t>Le travail des hommes et des garçons (rémunéré et non rémunéré) a été identifié ?</a:t>
            </a:r>
            <a:endParaRPr sz="800"/>
          </a:p>
          <a:p>
            <a:pPr marL="269999" lvl="0" indent="-292100" algn="l" rtl="0">
              <a:spcBef>
                <a:spcPts val="400"/>
              </a:spcBef>
              <a:spcAft>
                <a:spcPts val="0"/>
              </a:spcAft>
              <a:buSzPts val="1000"/>
              <a:buChar char="✓"/>
            </a:pPr>
            <a:r>
              <a:rPr lang="fr" sz="800"/>
              <a:t>Les répercussions de cette division du travail sur la réalisation des objectifs du projet (possibilité de dégager du temps pour développer d’autres activités, pour participer à des réunions ou à des formations) ont été identifiées ?</a:t>
            </a:r>
            <a:endParaRPr sz="800"/>
          </a:p>
          <a:p>
            <a:pPr marL="269999" lvl="0" indent="-292100" algn="l" rtl="0">
              <a:spcBef>
                <a:spcPts val="400"/>
              </a:spcBef>
              <a:spcAft>
                <a:spcPts val="0"/>
              </a:spcAft>
              <a:buSzPts val="1000"/>
              <a:buChar char="✓"/>
            </a:pPr>
            <a:r>
              <a:rPr lang="fr" sz="800"/>
              <a:t>Les répercussions possibles du projet sur cette division du travail ont été identifiées ?</a:t>
            </a:r>
            <a:endParaRPr sz="800"/>
          </a:p>
          <a:p>
            <a:pPr marL="269999" lvl="0" indent="-292100" algn="l" rtl="0">
              <a:spcBef>
                <a:spcPts val="400"/>
              </a:spcBef>
              <a:spcAft>
                <a:spcPts val="0"/>
              </a:spcAft>
              <a:buSzPts val="1000"/>
              <a:buChar char="✓"/>
            </a:pPr>
            <a:r>
              <a:rPr lang="fr" sz="800"/>
              <a:t>Les intérêts stratégiques des hommes et des femmes ont été identifiés ?</a:t>
            </a:r>
            <a:endParaRPr sz="800"/>
          </a:p>
          <a:p>
            <a:pPr marL="269999" lvl="0" indent="-292100" algn="l" rtl="0">
              <a:spcBef>
                <a:spcPts val="400"/>
              </a:spcBef>
              <a:spcAft>
                <a:spcPts val="0"/>
              </a:spcAft>
              <a:buSzPts val="1000"/>
              <a:buChar char="✓"/>
            </a:pPr>
            <a:r>
              <a:rPr lang="fr" sz="800"/>
              <a:t>Les besoins pratiques des hommes et des femmes ont été identifiés ?</a:t>
            </a:r>
            <a:endParaRPr sz="800"/>
          </a:p>
          <a:p>
            <a:pPr marL="269999" lvl="0" indent="-292100" algn="l" rtl="0">
              <a:spcBef>
                <a:spcPts val="400"/>
              </a:spcBef>
              <a:spcAft>
                <a:spcPts val="0"/>
              </a:spcAft>
              <a:buSzPts val="1000"/>
              <a:buChar char="✓"/>
            </a:pPr>
            <a:r>
              <a:rPr lang="fr" sz="800"/>
              <a:t>Les priorités de développement de la communauté ont été identifiées, en tenant compte en particulier des priorités des femmes ?</a:t>
            </a:r>
            <a:endParaRPr sz="800"/>
          </a:p>
          <a:p>
            <a:pPr marL="269999" lvl="0" indent="-292100" algn="l" rtl="0">
              <a:spcBef>
                <a:spcPts val="400"/>
              </a:spcBef>
              <a:spcAft>
                <a:spcPts val="0"/>
              </a:spcAft>
              <a:buSzPts val="1000"/>
              <a:buChar char="✓"/>
            </a:pPr>
            <a:r>
              <a:rPr lang="fr" sz="800"/>
              <a:t>Les facteurs clés qui influencent les rapports entres les genres, la division du travail, l’accès aux ressources, le contrôle de ces ressources ont été identifiés ?</a:t>
            </a:r>
            <a:endParaRPr sz="800"/>
          </a:p>
          <a:p>
            <a:pPr marL="269999" lvl="0" indent="-292100" algn="l" rtl="0">
              <a:spcBef>
                <a:spcPts val="400"/>
              </a:spcBef>
              <a:spcAft>
                <a:spcPts val="400"/>
              </a:spcAft>
              <a:buSzPts val="1000"/>
              <a:buChar char="✓"/>
            </a:pPr>
            <a:r>
              <a:rPr lang="fr" sz="800"/>
              <a:t>Les contraintes à la promotion de l’égalité hommes/femmes et du pouvoir aux femmes ont été identifiées ?</a:t>
            </a:r>
            <a:endParaRPr sz="800"/>
          </a:p>
        </p:txBody>
      </p:sp>
      <p:sp>
        <p:nvSpPr>
          <p:cNvPr id="955" name="Google Shape;955;p78"/>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66</a:t>
            </a:fld>
            <a:endParaRPr/>
          </a:p>
        </p:txBody>
      </p:sp>
      <p:sp>
        <p:nvSpPr>
          <p:cNvPr id="956" name="Google Shape;956;p78"/>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66</a:t>
            </a:fld>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960"/>
        <p:cNvGrpSpPr/>
        <p:nvPr/>
      </p:nvGrpSpPr>
      <p:grpSpPr>
        <a:xfrm>
          <a:off x="0" y="0"/>
          <a:ext cx="0" cy="0"/>
          <a:chOff x="0" y="0"/>
          <a:chExt cx="0" cy="0"/>
        </a:xfrm>
      </p:grpSpPr>
      <p:sp>
        <p:nvSpPr>
          <p:cNvPr id="961" name="Google Shape;961;p79"/>
          <p:cNvSpPr txBox="1">
            <a:spLocks noGrp="1"/>
          </p:cNvSpPr>
          <p:nvPr>
            <p:ph type="body" idx="1"/>
          </p:nvPr>
        </p:nvSpPr>
        <p:spPr>
          <a:xfrm>
            <a:off x="872650" y="4035775"/>
            <a:ext cx="3642900" cy="6042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000" i="1"/>
              <a:t>Il faudrait que tu sois un peu plus précis sur cette deuxième étape… </a:t>
            </a:r>
            <a:r>
              <a:rPr lang="fr" sz="1000" b="1"/>
              <a:t>Crédit : Sidney Harris</a:t>
            </a:r>
            <a:endParaRPr sz="1000" b="1"/>
          </a:p>
        </p:txBody>
      </p:sp>
      <p:pic>
        <p:nvPicPr>
          <p:cNvPr id="962" name="Google Shape;962;p79"/>
          <p:cNvPicPr preferRelativeResize="0"/>
          <p:nvPr/>
        </p:nvPicPr>
        <p:blipFill rotWithShape="1">
          <a:blip r:embed="rId3">
            <a:alphaModFix/>
          </a:blip>
          <a:srcRect b="9412"/>
          <a:stretch/>
        </p:blipFill>
        <p:spPr>
          <a:xfrm>
            <a:off x="4628450" y="434262"/>
            <a:ext cx="3756325" cy="4049225"/>
          </a:xfrm>
          <a:prstGeom prst="rect">
            <a:avLst/>
          </a:prstGeom>
          <a:noFill/>
          <a:ln>
            <a:noFill/>
          </a:ln>
        </p:spPr>
      </p:pic>
      <p:sp>
        <p:nvSpPr>
          <p:cNvPr id="963" name="Google Shape;963;p79"/>
          <p:cNvSpPr txBox="1">
            <a:spLocks noGrp="1"/>
          </p:cNvSpPr>
          <p:nvPr>
            <p:ph type="title"/>
          </p:nvPr>
        </p:nvSpPr>
        <p:spPr>
          <a:xfrm>
            <a:off x="844425" y="5603"/>
            <a:ext cx="3552600" cy="27321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fr"/>
              <a:t>Le changement est une succession d’actions cohérentes… Il ne se déclame pas, il se construit !</a:t>
            </a:r>
            <a:endParaRPr/>
          </a:p>
        </p:txBody>
      </p:sp>
      <p:sp>
        <p:nvSpPr>
          <p:cNvPr id="964" name="Google Shape;964;p79"/>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67</a:t>
            </a:fld>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968"/>
        <p:cNvGrpSpPr/>
        <p:nvPr/>
      </p:nvGrpSpPr>
      <p:grpSpPr>
        <a:xfrm>
          <a:off x="0" y="0"/>
          <a:ext cx="0" cy="0"/>
          <a:chOff x="0" y="0"/>
          <a:chExt cx="0" cy="0"/>
        </a:xfrm>
      </p:grpSpPr>
      <p:sp>
        <p:nvSpPr>
          <p:cNvPr id="969" name="Google Shape;969;p80"/>
          <p:cNvSpPr txBox="1">
            <a:spLocks noGrp="1"/>
          </p:cNvSpPr>
          <p:nvPr>
            <p:ph type="ctrTitle"/>
          </p:nvPr>
        </p:nvSpPr>
        <p:spPr>
          <a:xfrm>
            <a:off x="685800" y="1907650"/>
            <a:ext cx="7470900" cy="10452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fr"/>
              <a:t>C. FORMULATION DU PROJET</a:t>
            </a:r>
            <a:endParaRPr/>
          </a:p>
        </p:txBody>
      </p:sp>
      <p:sp>
        <p:nvSpPr>
          <p:cNvPr id="970" name="Google Shape;970;p80"/>
          <p:cNvSpPr txBox="1">
            <a:spLocks noGrp="1"/>
          </p:cNvSpPr>
          <p:nvPr>
            <p:ph type="subTitle" idx="1"/>
          </p:nvPr>
        </p:nvSpPr>
        <p:spPr>
          <a:xfrm>
            <a:off x="685800" y="3082250"/>
            <a:ext cx="5008200" cy="687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fr"/>
              <a:t>Une utilisation méthodologique des données collectées lors de l'analyse des besoins du projet.</a:t>
            </a:r>
            <a:endParaRPr/>
          </a:p>
        </p:txBody>
      </p:sp>
      <p:sp>
        <p:nvSpPr>
          <p:cNvPr id="971" name="Google Shape;971;p80"/>
          <p:cNvSpPr txBox="1">
            <a:spLocks noGrp="1"/>
          </p:cNvSpPr>
          <p:nvPr>
            <p:ph type="sldNum" idx="12"/>
          </p:nvPr>
        </p:nvSpPr>
        <p:spPr>
          <a:xfrm>
            <a:off x="-75" y="3420000"/>
            <a:ext cx="669600" cy="17235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68</a:t>
            </a:fld>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975"/>
        <p:cNvGrpSpPr/>
        <p:nvPr/>
      </p:nvGrpSpPr>
      <p:grpSpPr>
        <a:xfrm>
          <a:off x="0" y="0"/>
          <a:ext cx="0" cy="0"/>
          <a:chOff x="0" y="0"/>
          <a:chExt cx="0" cy="0"/>
        </a:xfrm>
      </p:grpSpPr>
      <p:sp>
        <p:nvSpPr>
          <p:cNvPr id="976" name="Google Shape;976;p81"/>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15"/>
            </a:pPr>
            <a:r>
              <a:rPr lang="fr"/>
              <a:t>ADAPTer et AGIR</a:t>
            </a:r>
            <a:endParaRPr/>
          </a:p>
        </p:txBody>
      </p:sp>
      <p:sp>
        <p:nvSpPr>
          <p:cNvPr id="977" name="Google Shape;977;p81"/>
          <p:cNvSpPr txBox="1">
            <a:spLocks noGrp="1"/>
          </p:cNvSpPr>
          <p:nvPr>
            <p:ph type="body" idx="2"/>
          </p:nvPr>
        </p:nvSpPr>
        <p:spPr>
          <a:xfrm>
            <a:off x="844425" y="1131000"/>
            <a:ext cx="3794700" cy="18876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En résumé</a:t>
            </a:r>
            <a:endParaRPr sz="1300" b="1"/>
          </a:p>
          <a:p>
            <a:pPr marL="0" lvl="0" indent="0" algn="l" rtl="0">
              <a:spcBef>
                <a:spcPts val="600"/>
              </a:spcBef>
              <a:spcAft>
                <a:spcPts val="0"/>
              </a:spcAft>
              <a:buNone/>
            </a:pPr>
            <a:r>
              <a:rPr lang="fr" sz="1300"/>
              <a:t>L’outil ADAPTer et AGIR est un cadre de travail qui ouvre à un système de pensées qui recherche constamment les moyens de s’assurer que l’impact du projet à mettre en place profite à tous de façon équitable et que la qualité en soit accru.  Le cadre ADAPTer et AGIR permet d'entamer une évaluation participative des besoins liés aux genres durant tout le cycle du projet. </a:t>
            </a:r>
            <a:endParaRPr sz="1300"/>
          </a:p>
          <a:p>
            <a:pPr marL="0" lvl="0" indent="0" algn="l" rtl="0">
              <a:spcBef>
                <a:spcPts val="600"/>
              </a:spcBef>
              <a:spcAft>
                <a:spcPts val="0"/>
              </a:spcAft>
              <a:buNone/>
            </a:pPr>
            <a:endParaRPr sz="1300"/>
          </a:p>
        </p:txBody>
      </p:sp>
      <p:sp>
        <p:nvSpPr>
          <p:cNvPr id="978" name="Google Shape;978;p81"/>
          <p:cNvSpPr txBox="1">
            <a:spLocks noGrp="1"/>
          </p:cNvSpPr>
          <p:nvPr>
            <p:ph type="body" idx="2"/>
          </p:nvPr>
        </p:nvSpPr>
        <p:spPr>
          <a:xfrm>
            <a:off x="4866325" y="2388575"/>
            <a:ext cx="3868500" cy="24648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Pourquoi l’utiliser ?</a:t>
            </a:r>
            <a:endParaRPr sz="1300"/>
          </a:p>
          <a:p>
            <a:pPr marL="0" lvl="0" indent="0" algn="l" rtl="0">
              <a:lnSpc>
                <a:spcPct val="100000"/>
              </a:lnSpc>
              <a:spcBef>
                <a:spcPts val="600"/>
              </a:spcBef>
              <a:spcAft>
                <a:spcPts val="0"/>
              </a:spcAft>
              <a:buNone/>
            </a:pPr>
            <a:r>
              <a:rPr lang="fr" sz="1300"/>
              <a:t>Il  apporte des mesures correctives visant  un accès équitable à tous. Il contribue au  développement d'outils de formation qui affrontent les stéréotypes de  genre, adaptés pour la situation d'urgence spécifique. Alors, cet outil facilite la coordination avec d'autres acteurs humanitaires dans le but d'une programmation  considérant  les besoins spécifiques des hommes, des femmes, des filles et des garçons dans les interventions humanitaires.</a:t>
            </a:r>
            <a:endParaRPr sz="1300"/>
          </a:p>
          <a:p>
            <a:pPr marL="0" lvl="0" indent="0" algn="l" rtl="0">
              <a:spcBef>
                <a:spcPts val="600"/>
              </a:spcBef>
              <a:spcAft>
                <a:spcPts val="0"/>
              </a:spcAft>
              <a:buNone/>
            </a:pPr>
            <a:endParaRPr sz="1300"/>
          </a:p>
        </p:txBody>
      </p:sp>
      <p:sp>
        <p:nvSpPr>
          <p:cNvPr id="979" name="Google Shape;979;p81"/>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69</a:t>
            </a:fld>
            <a:endParaRPr/>
          </a:p>
        </p:txBody>
      </p:sp>
      <p:sp>
        <p:nvSpPr>
          <p:cNvPr id="980" name="Google Shape;980;p81"/>
          <p:cNvSpPr txBox="1">
            <a:spLocks noGrp="1"/>
          </p:cNvSpPr>
          <p:nvPr>
            <p:ph type="body" idx="2"/>
          </p:nvPr>
        </p:nvSpPr>
        <p:spPr>
          <a:xfrm>
            <a:off x="811450" y="3106475"/>
            <a:ext cx="3631500" cy="18393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Avantages &amp; précautions à prendre</a:t>
            </a:r>
            <a:endParaRPr sz="1300"/>
          </a:p>
          <a:p>
            <a:pPr marL="0" lvl="0" indent="0" algn="l" rtl="0">
              <a:lnSpc>
                <a:spcPct val="100000"/>
              </a:lnSpc>
              <a:spcBef>
                <a:spcPts val="600"/>
              </a:spcBef>
              <a:spcAft>
                <a:spcPts val="0"/>
              </a:spcAft>
              <a:buNone/>
            </a:pPr>
            <a:r>
              <a:rPr lang="fr" sz="1300"/>
              <a:t>En rapport avec l'analyse genre, cet outil  facilite la disponibilité des services conçus, conditionne la promotion d'une participation équitable ainsi que la collecte des données, et l'instauration de nouvelles stratégies objectivées selon une analyse comparative entre les sexes.</a:t>
            </a:r>
            <a:endParaRPr sz="1300"/>
          </a:p>
        </p:txBody>
      </p:sp>
      <p:sp>
        <p:nvSpPr>
          <p:cNvPr id="981" name="Google Shape;981;p81"/>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69</a:t>
            </a:fld>
            <a:endParaRPr/>
          </a:p>
        </p:txBody>
      </p:sp>
      <p:pic>
        <p:nvPicPr>
          <p:cNvPr id="982" name="Google Shape;982;p81"/>
          <p:cNvPicPr preferRelativeResize="0"/>
          <p:nvPr/>
        </p:nvPicPr>
        <p:blipFill>
          <a:blip r:embed="rId3">
            <a:alphaModFix/>
          </a:blip>
          <a:stretch>
            <a:fillRect/>
          </a:stretch>
        </p:blipFill>
        <p:spPr>
          <a:xfrm>
            <a:off x="5436525" y="130925"/>
            <a:ext cx="2588400" cy="25884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19"/>
          <p:cNvSpPr txBox="1">
            <a:spLocks noGrp="1"/>
          </p:cNvSpPr>
          <p:nvPr>
            <p:ph type="title"/>
          </p:nvPr>
        </p:nvSpPr>
        <p:spPr>
          <a:xfrm>
            <a:off x="844425" y="5600"/>
            <a:ext cx="5456100" cy="1140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fr"/>
              <a:t>Clarification conceptuelle</a:t>
            </a:r>
            <a:endParaRPr/>
          </a:p>
          <a:p>
            <a:pPr marL="0" lvl="0" indent="0" algn="l" rtl="0">
              <a:spcBef>
                <a:spcPts val="0"/>
              </a:spcBef>
              <a:spcAft>
                <a:spcPts val="0"/>
              </a:spcAft>
              <a:buNone/>
            </a:pPr>
            <a:r>
              <a:rPr lang="fr" sz="1200"/>
              <a:t>Adaptée du lexique de la stratégie de la Francophonie pour la promotion de l’égalité entre les femmes et les hommes, des droits et de l’autonomisation des femmes et des filles</a:t>
            </a:r>
            <a:endParaRPr sz="1200"/>
          </a:p>
        </p:txBody>
      </p:sp>
      <p:sp>
        <p:nvSpPr>
          <p:cNvPr id="138" name="Google Shape;138;p19"/>
          <p:cNvSpPr txBox="1">
            <a:spLocks noGrp="1"/>
          </p:cNvSpPr>
          <p:nvPr>
            <p:ph type="body" idx="2"/>
          </p:nvPr>
        </p:nvSpPr>
        <p:spPr>
          <a:xfrm>
            <a:off x="844425" y="1283400"/>
            <a:ext cx="3960000"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Équité entre les femmes et les hommes : </a:t>
            </a:r>
            <a:r>
              <a:rPr lang="fr" sz="1300"/>
              <a:t>les femmes et les hommes de tout âge rencontrent les mêmes opportunités en fonction de leurs besoins et intérêts différenciés. Il est donc nécessaire d’engager un traitement adapté (OMS, </a:t>
            </a:r>
            <a:r>
              <a:rPr lang="fr" sz="1300" i="1"/>
              <a:t>Gender, Equity and Human Rights</a:t>
            </a:r>
            <a:r>
              <a:rPr lang="fr" sz="1300"/>
              <a:t>).</a:t>
            </a:r>
            <a:endParaRPr sz="1300"/>
          </a:p>
          <a:p>
            <a:pPr marL="0" lvl="0" indent="0" algn="l" rtl="0">
              <a:spcBef>
                <a:spcPts val="600"/>
              </a:spcBef>
              <a:spcAft>
                <a:spcPts val="0"/>
              </a:spcAft>
              <a:buNone/>
            </a:pPr>
            <a:r>
              <a:rPr lang="fr" sz="1300" b="1"/>
              <a:t>Action positive :</a:t>
            </a:r>
            <a:r>
              <a:rPr lang="fr" sz="1300"/>
              <a:t> l’action positive est une mesure nécessaire afin de s’attaquer aux inégalités substantielles conformément à la définition des droits de l’Homme (Committee on the Rights of Persons with Disabilities, Equal Rights Trust, 2017). Il s’agit d’interventions temporaires, ce qui ne veut pas forcément dire à court terme, ciblées sur divers groupes et qui peuvent être motivées par différents critères (OIT, </a:t>
            </a:r>
            <a:r>
              <a:rPr lang="fr" sz="1300" i="1"/>
              <a:t>L’égalité au travail: relever les défis, </a:t>
            </a:r>
            <a:r>
              <a:rPr lang="fr" sz="1300"/>
              <a:t>2007).</a:t>
            </a:r>
            <a:endParaRPr sz="1300"/>
          </a:p>
          <a:p>
            <a:pPr marL="0" lvl="0" indent="0" algn="l" rtl="0">
              <a:spcBef>
                <a:spcPts val="600"/>
              </a:spcBef>
              <a:spcAft>
                <a:spcPts val="0"/>
              </a:spcAft>
              <a:buNone/>
            </a:pPr>
            <a:endParaRPr sz="1300"/>
          </a:p>
          <a:p>
            <a:pPr marL="0" lvl="0" indent="0" algn="l" rtl="0">
              <a:spcBef>
                <a:spcPts val="600"/>
              </a:spcBef>
              <a:spcAft>
                <a:spcPts val="0"/>
              </a:spcAft>
              <a:buNone/>
            </a:pPr>
            <a:endParaRPr sz="1300"/>
          </a:p>
        </p:txBody>
      </p:sp>
      <p:sp>
        <p:nvSpPr>
          <p:cNvPr id="139" name="Google Shape;139;p19"/>
          <p:cNvSpPr txBox="1">
            <a:spLocks noGrp="1"/>
          </p:cNvSpPr>
          <p:nvPr>
            <p:ph type="body" idx="2"/>
          </p:nvPr>
        </p:nvSpPr>
        <p:spPr>
          <a:xfrm>
            <a:off x="4804425" y="1283400"/>
            <a:ext cx="3960000"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Autonomisation (Empowerment) : </a:t>
            </a:r>
            <a:r>
              <a:rPr lang="fr" sz="1300"/>
              <a:t>l’égalité des sexes dans l’économie désigne la pleine et égale jouissance par les femmes et par les hommes de leurs droits et avantages, facilitée par des politiques favorables, l’environnement institutionnel et l’autonomisation économique. </a:t>
            </a:r>
            <a:endParaRPr sz="1300"/>
          </a:p>
          <a:p>
            <a:pPr marL="0" lvl="0" indent="0" algn="l" rtl="0">
              <a:spcBef>
                <a:spcPts val="600"/>
              </a:spcBef>
              <a:spcAft>
                <a:spcPts val="0"/>
              </a:spcAft>
              <a:buNone/>
            </a:pPr>
            <a:r>
              <a:rPr lang="fr" sz="1300"/>
              <a:t>L’autonomisation économique est un pilier de l’égalité des sexes qui désigne la capacité de réussir et de progresser sur le plan économique et le pouvoir de prendre des décisions, et d’y donner suite (ONU Femmes, </a:t>
            </a:r>
            <a:r>
              <a:rPr lang="fr" sz="1300" i="1"/>
              <a:t>Understanding and Measuring Women ́s Economic Empowerment, </a:t>
            </a:r>
            <a:r>
              <a:rPr lang="fr" sz="1300"/>
              <a:t>2011).</a:t>
            </a:r>
            <a:endParaRPr sz="1300"/>
          </a:p>
          <a:p>
            <a:pPr marL="0" lvl="0" indent="0" algn="l" rtl="0">
              <a:spcBef>
                <a:spcPts val="600"/>
              </a:spcBef>
              <a:spcAft>
                <a:spcPts val="0"/>
              </a:spcAft>
              <a:buNone/>
            </a:pPr>
            <a:r>
              <a:rPr lang="fr" sz="1300" b="1"/>
              <a:t>Sexe :</a:t>
            </a:r>
            <a:r>
              <a:rPr lang="fr" sz="1300"/>
              <a:t> Caractéristiques physiques et biologiques qui différencient hommes et femmes (ONU Femmes, </a:t>
            </a:r>
            <a:r>
              <a:rPr lang="fr" sz="1300" i="1"/>
              <a:t>Glossaire de l’égalité des sexes</a:t>
            </a:r>
            <a:r>
              <a:rPr lang="fr" sz="1300"/>
              <a:t>).</a:t>
            </a:r>
            <a:endParaRPr sz="1300"/>
          </a:p>
          <a:p>
            <a:pPr marL="0" lvl="0" indent="0" algn="l" rtl="0">
              <a:spcBef>
                <a:spcPts val="600"/>
              </a:spcBef>
              <a:spcAft>
                <a:spcPts val="0"/>
              </a:spcAft>
              <a:buNone/>
            </a:pPr>
            <a:endParaRPr sz="1300"/>
          </a:p>
        </p:txBody>
      </p:sp>
      <p:sp>
        <p:nvSpPr>
          <p:cNvPr id="140" name="Google Shape;140;p19"/>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7</a:t>
            </a:fld>
            <a:endParaRPr/>
          </a:p>
        </p:txBody>
      </p:sp>
      <p:sp>
        <p:nvSpPr>
          <p:cNvPr id="141" name="Google Shape;141;p19"/>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7</a:t>
            </a:fld>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986"/>
        <p:cNvGrpSpPr/>
        <p:nvPr/>
      </p:nvGrpSpPr>
      <p:grpSpPr>
        <a:xfrm>
          <a:off x="0" y="0"/>
          <a:ext cx="0" cy="0"/>
          <a:chOff x="0" y="0"/>
          <a:chExt cx="0" cy="0"/>
        </a:xfrm>
      </p:grpSpPr>
      <p:sp>
        <p:nvSpPr>
          <p:cNvPr id="987" name="Google Shape;987;p82"/>
          <p:cNvSpPr txBox="1">
            <a:spLocks noGrp="1"/>
          </p:cNvSpPr>
          <p:nvPr>
            <p:ph type="body" idx="2"/>
          </p:nvPr>
        </p:nvSpPr>
        <p:spPr>
          <a:xfrm>
            <a:off x="844425" y="1359600"/>
            <a:ext cx="3611100" cy="2883000"/>
          </a:xfrm>
          <a:prstGeom prst="rect">
            <a:avLst/>
          </a:prstGeom>
        </p:spPr>
        <p:txBody>
          <a:bodyPr spcFirstLastPara="1" wrap="square" lIns="91425" tIns="91425" rIns="91425" bIns="91425" anchor="t" anchorCtr="0">
            <a:noAutofit/>
          </a:bodyPr>
          <a:lstStyle/>
          <a:p>
            <a:pPr marL="0" lvl="0" indent="0" algn="l" rtl="0">
              <a:lnSpc>
                <a:spcPct val="100000"/>
              </a:lnSpc>
              <a:spcBef>
                <a:spcPts val="600"/>
              </a:spcBef>
              <a:spcAft>
                <a:spcPts val="0"/>
              </a:spcAft>
              <a:buNone/>
            </a:pPr>
            <a:r>
              <a:rPr lang="fr" sz="1300" b="1"/>
              <a:t>Comment l’utiliser ? </a:t>
            </a:r>
            <a:endParaRPr sz="1300"/>
          </a:p>
          <a:p>
            <a:pPr marL="0" lvl="0" indent="0" algn="l" rtl="0">
              <a:lnSpc>
                <a:spcPct val="100000"/>
              </a:lnSpc>
              <a:spcBef>
                <a:spcPts val="600"/>
              </a:spcBef>
              <a:spcAft>
                <a:spcPts val="0"/>
              </a:spcAft>
              <a:buNone/>
            </a:pPr>
            <a:r>
              <a:rPr lang="fr" sz="1300"/>
              <a:t>La procédure débute par  une évaluation participative des besoins en se référant à  un nombre égal d’hommes et de femmes pour récolter des informations pour une </a:t>
            </a:r>
            <a:r>
              <a:rPr lang="fr" sz="1300" b="1"/>
              <a:t>analyse</a:t>
            </a:r>
            <a:r>
              <a:rPr lang="fr" sz="1300"/>
              <a:t>  des différences entre les sexes  . </a:t>
            </a:r>
            <a:endParaRPr sz="1300"/>
          </a:p>
          <a:p>
            <a:pPr marL="0" lvl="0" indent="0" algn="l" rtl="0">
              <a:lnSpc>
                <a:spcPct val="100000"/>
              </a:lnSpc>
              <a:spcBef>
                <a:spcPts val="600"/>
              </a:spcBef>
              <a:spcAft>
                <a:spcPts val="0"/>
              </a:spcAft>
              <a:buNone/>
            </a:pPr>
            <a:r>
              <a:rPr lang="fr" sz="1300"/>
              <a:t>Ensuite elle continue par le </a:t>
            </a:r>
            <a:r>
              <a:rPr lang="fr" sz="1300" b="1"/>
              <a:t>déploiement </a:t>
            </a:r>
            <a:r>
              <a:rPr lang="fr" sz="1300"/>
              <a:t> des services conçus pour répondre et </a:t>
            </a:r>
            <a:r>
              <a:rPr lang="fr" sz="1300" b="1"/>
              <a:t>assurer</a:t>
            </a:r>
            <a:r>
              <a:rPr lang="fr" sz="1300"/>
              <a:t> l’accès et la </a:t>
            </a:r>
            <a:r>
              <a:rPr lang="fr" sz="1300" b="1"/>
              <a:t>transmission</a:t>
            </a:r>
            <a:r>
              <a:rPr lang="fr" sz="1300"/>
              <a:t> de savoir équitable aux femmes, filles, garçons et hommes. </a:t>
            </a:r>
            <a:endParaRPr sz="1300"/>
          </a:p>
          <a:p>
            <a:pPr marL="0" lvl="0" indent="0" algn="l" rtl="0">
              <a:lnSpc>
                <a:spcPct val="100000"/>
              </a:lnSpc>
              <a:spcBef>
                <a:spcPts val="600"/>
              </a:spcBef>
              <a:spcAft>
                <a:spcPts val="0"/>
              </a:spcAft>
              <a:buNone/>
            </a:pPr>
            <a:endParaRPr sz="1300"/>
          </a:p>
          <a:p>
            <a:pPr marL="0" lvl="0" indent="0" algn="l" rtl="0">
              <a:lnSpc>
                <a:spcPct val="100000"/>
              </a:lnSpc>
              <a:spcBef>
                <a:spcPts val="600"/>
              </a:spcBef>
              <a:spcAft>
                <a:spcPts val="0"/>
              </a:spcAft>
              <a:buNone/>
            </a:pPr>
            <a:endParaRPr sz="1300"/>
          </a:p>
          <a:p>
            <a:pPr marL="0" lvl="0" indent="0" algn="l" rtl="0">
              <a:lnSpc>
                <a:spcPct val="100000"/>
              </a:lnSpc>
              <a:spcBef>
                <a:spcPts val="600"/>
              </a:spcBef>
              <a:spcAft>
                <a:spcPts val="0"/>
              </a:spcAft>
              <a:buNone/>
            </a:pPr>
            <a:endParaRPr sz="1300"/>
          </a:p>
          <a:p>
            <a:pPr marL="0" lvl="0" indent="0" algn="l" rtl="0">
              <a:lnSpc>
                <a:spcPct val="100000"/>
              </a:lnSpc>
              <a:spcBef>
                <a:spcPts val="600"/>
              </a:spcBef>
              <a:spcAft>
                <a:spcPts val="0"/>
              </a:spcAft>
              <a:buNone/>
            </a:pPr>
            <a:endParaRPr sz="1300"/>
          </a:p>
        </p:txBody>
      </p:sp>
      <p:sp>
        <p:nvSpPr>
          <p:cNvPr id="988" name="Google Shape;988;p82"/>
          <p:cNvSpPr txBox="1">
            <a:spLocks noGrp="1"/>
          </p:cNvSpPr>
          <p:nvPr>
            <p:ph type="body" idx="2"/>
          </p:nvPr>
        </p:nvSpPr>
        <p:spPr>
          <a:xfrm>
            <a:off x="4543956" y="1359600"/>
            <a:ext cx="3868500" cy="2883000"/>
          </a:xfrm>
          <a:prstGeom prst="rect">
            <a:avLst/>
          </a:prstGeom>
        </p:spPr>
        <p:txBody>
          <a:bodyPr spcFirstLastPara="1" wrap="square" lIns="91425" tIns="91425" rIns="91425" bIns="91425" anchor="t" anchorCtr="0">
            <a:noAutofit/>
          </a:bodyPr>
          <a:lstStyle/>
          <a:p>
            <a:pPr marL="0" lvl="0" indent="0" algn="l" rtl="0">
              <a:lnSpc>
                <a:spcPct val="100000"/>
              </a:lnSpc>
              <a:spcBef>
                <a:spcPts val="600"/>
              </a:spcBef>
              <a:spcAft>
                <a:spcPts val="0"/>
              </a:spcAft>
              <a:buNone/>
            </a:pPr>
            <a:r>
              <a:rPr lang="fr" sz="1300"/>
              <a:t>De plus, le processus assure la mise en œuvre de mesures et d'actions en vue </a:t>
            </a:r>
            <a:r>
              <a:rPr lang="fr" sz="1300" b="1"/>
              <a:t>d'agir </a:t>
            </a:r>
            <a:r>
              <a:rPr lang="fr" sz="1300"/>
              <a:t>contre la violence (GBV) à l'égard des femmes et des hommes et sur  la base d’indicateurs clés permettant de </a:t>
            </a:r>
            <a:r>
              <a:rPr lang="fr" sz="1300" b="1"/>
              <a:t>gérer</a:t>
            </a:r>
            <a:r>
              <a:rPr lang="fr" sz="1300"/>
              <a:t> la collecte et l'analyse des données. Cette dernière produit la possibilité  </a:t>
            </a:r>
            <a:r>
              <a:rPr lang="fr" sz="1300" b="1"/>
              <a:t>d'instaurer</a:t>
            </a:r>
            <a:r>
              <a:rPr lang="fr" sz="1300"/>
              <a:t> des mesures ou stratégies considérant la question de genre.  </a:t>
            </a:r>
            <a:endParaRPr sz="1300"/>
          </a:p>
          <a:p>
            <a:pPr marL="0" lvl="0" indent="0" algn="l" rtl="0">
              <a:lnSpc>
                <a:spcPct val="100000"/>
              </a:lnSpc>
              <a:spcBef>
                <a:spcPts val="600"/>
              </a:spcBef>
              <a:spcAft>
                <a:spcPts val="0"/>
              </a:spcAft>
              <a:buNone/>
            </a:pPr>
            <a:r>
              <a:rPr lang="fr" sz="1300"/>
              <a:t>Par conséquent </a:t>
            </a:r>
            <a:r>
              <a:rPr lang="fr" sz="1300" b="1"/>
              <a:t>renforce</a:t>
            </a:r>
            <a:r>
              <a:rPr lang="fr" sz="1300"/>
              <a:t> la coordination et la collaboration des différents acteurs avec tous les partenaires dans l'objectif commun de garantir une action humanitaire sensible au genre.</a:t>
            </a:r>
            <a:endParaRPr sz="1300"/>
          </a:p>
          <a:p>
            <a:pPr marL="0" lvl="0" indent="0" algn="l" rtl="0">
              <a:lnSpc>
                <a:spcPct val="100000"/>
              </a:lnSpc>
              <a:spcBef>
                <a:spcPts val="600"/>
              </a:spcBef>
              <a:spcAft>
                <a:spcPts val="0"/>
              </a:spcAft>
              <a:buNone/>
            </a:pPr>
            <a:endParaRPr sz="1300"/>
          </a:p>
          <a:p>
            <a:pPr marL="0" lvl="0" indent="0" algn="l" rtl="0">
              <a:lnSpc>
                <a:spcPct val="100000"/>
              </a:lnSpc>
              <a:spcBef>
                <a:spcPts val="600"/>
              </a:spcBef>
              <a:spcAft>
                <a:spcPts val="0"/>
              </a:spcAft>
              <a:buNone/>
            </a:pPr>
            <a:endParaRPr sz="1300"/>
          </a:p>
          <a:p>
            <a:pPr marL="0" lvl="0" indent="0" algn="l" rtl="0">
              <a:lnSpc>
                <a:spcPct val="100000"/>
              </a:lnSpc>
              <a:spcBef>
                <a:spcPts val="600"/>
              </a:spcBef>
              <a:spcAft>
                <a:spcPts val="0"/>
              </a:spcAft>
              <a:buClr>
                <a:schemeClr val="dk1"/>
              </a:buClr>
              <a:buSzPts val="1100"/>
              <a:buFont typeface="Arial"/>
              <a:buNone/>
            </a:pPr>
            <a:endParaRPr sz="1300"/>
          </a:p>
        </p:txBody>
      </p:sp>
      <p:sp>
        <p:nvSpPr>
          <p:cNvPr id="989" name="Google Shape;989;p82"/>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70</a:t>
            </a:fld>
            <a:endParaRPr/>
          </a:p>
        </p:txBody>
      </p:sp>
      <p:sp>
        <p:nvSpPr>
          <p:cNvPr id="990" name="Google Shape;990;p82"/>
          <p:cNvSpPr txBox="1">
            <a:spLocks noGrp="1"/>
          </p:cNvSpPr>
          <p:nvPr>
            <p:ph type="body" idx="2"/>
          </p:nvPr>
        </p:nvSpPr>
        <p:spPr>
          <a:xfrm>
            <a:off x="844425" y="3829725"/>
            <a:ext cx="7568100" cy="826500"/>
          </a:xfrm>
          <a:prstGeom prst="rect">
            <a:avLst/>
          </a:prstGeom>
        </p:spPr>
        <p:txBody>
          <a:bodyPr spcFirstLastPara="1" wrap="square" lIns="91425" tIns="91425" rIns="91425" bIns="91425" anchor="t" anchorCtr="0">
            <a:noAutofit/>
          </a:bodyPr>
          <a:lstStyle/>
          <a:p>
            <a:pPr marL="0" lvl="0" indent="0" algn="l" rtl="0">
              <a:spcBef>
                <a:spcPts val="1000"/>
              </a:spcBef>
              <a:spcAft>
                <a:spcPts val="0"/>
              </a:spcAft>
              <a:buNone/>
            </a:pPr>
            <a:r>
              <a:rPr lang="fr" sz="1200" b="1">
                <a:solidFill>
                  <a:schemeClr val="dk2"/>
                </a:solidFill>
              </a:rPr>
              <a:t>Pour aller aller loin</a:t>
            </a:r>
            <a:endParaRPr sz="1200" b="1">
              <a:solidFill>
                <a:schemeClr val="dk2"/>
              </a:solidFill>
            </a:endParaRPr>
          </a:p>
          <a:p>
            <a:pPr marL="0" lvl="0" indent="0" algn="l" rtl="0">
              <a:spcBef>
                <a:spcPts val="1000"/>
              </a:spcBef>
              <a:spcAft>
                <a:spcPts val="1000"/>
              </a:spcAft>
              <a:buNone/>
            </a:pPr>
            <a:r>
              <a:rPr lang="fr" sz="1200" i="1" u="sng">
                <a:solidFill>
                  <a:schemeClr val="hlink"/>
                </a:solidFill>
                <a:hlinkClick r:id="rId3"/>
              </a:rPr>
              <a:t>https://www.globalprotectioncluster.org/_assets/files/tools_and_guidance/Gender_Handbook_FR.pdf</a:t>
            </a:r>
            <a:r>
              <a:rPr lang="fr" sz="1200" i="1">
                <a:solidFill>
                  <a:schemeClr val="dk2"/>
                </a:solidFill>
              </a:rPr>
              <a:t> </a:t>
            </a:r>
            <a:endParaRPr sz="1200" i="1">
              <a:solidFill>
                <a:srgbClr val="000000"/>
              </a:solidFill>
            </a:endParaRPr>
          </a:p>
        </p:txBody>
      </p:sp>
      <p:sp>
        <p:nvSpPr>
          <p:cNvPr id="991" name="Google Shape;991;p82"/>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70</a:t>
            </a:fld>
            <a:endParaRPr/>
          </a:p>
        </p:txBody>
      </p:sp>
      <p:sp>
        <p:nvSpPr>
          <p:cNvPr id="992" name="Google Shape;992;p82"/>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15"/>
            </a:pPr>
            <a:r>
              <a:rPr lang="fr"/>
              <a:t>ADAPTer et AGIR</a:t>
            </a:r>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996"/>
        <p:cNvGrpSpPr/>
        <p:nvPr/>
      </p:nvGrpSpPr>
      <p:grpSpPr>
        <a:xfrm>
          <a:off x="0" y="0"/>
          <a:ext cx="0" cy="0"/>
          <a:chOff x="0" y="0"/>
          <a:chExt cx="0" cy="0"/>
        </a:xfrm>
      </p:grpSpPr>
      <p:sp>
        <p:nvSpPr>
          <p:cNvPr id="997" name="Google Shape;997;p83"/>
          <p:cNvSpPr txBox="1">
            <a:spLocks noGrp="1"/>
          </p:cNvSpPr>
          <p:nvPr>
            <p:ph type="body" idx="2"/>
          </p:nvPr>
        </p:nvSpPr>
        <p:spPr>
          <a:xfrm>
            <a:off x="726900" y="1078800"/>
            <a:ext cx="2225100" cy="378600"/>
          </a:xfrm>
          <a:prstGeom prst="rect">
            <a:avLst/>
          </a:prstGeom>
        </p:spPr>
        <p:txBody>
          <a:bodyPr spcFirstLastPara="1" wrap="square" lIns="91425" tIns="91425" rIns="90000" bIns="91425" anchor="t" anchorCtr="0">
            <a:noAutofit/>
          </a:bodyPr>
          <a:lstStyle/>
          <a:p>
            <a:pPr marL="0" lvl="0" indent="0" algn="l" rtl="0">
              <a:spcBef>
                <a:spcPts val="600"/>
              </a:spcBef>
              <a:spcAft>
                <a:spcPts val="0"/>
              </a:spcAft>
              <a:buNone/>
            </a:pPr>
            <a:r>
              <a:rPr lang="fr" sz="1300" b="1"/>
              <a:t>Illustration : </a:t>
            </a:r>
            <a:r>
              <a:rPr lang="fr" sz="1300"/>
              <a:t>ADAPTer et AGIR Collectivement appliqué au secteur de l’éducation</a:t>
            </a:r>
            <a:endParaRPr sz="1300"/>
          </a:p>
          <a:p>
            <a:pPr marL="0" lvl="0" indent="0" algn="l" rtl="0">
              <a:spcBef>
                <a:spcPts val="600"/>
              </a:spcBef>
              <a:spcAft>
                <a:spcPts val="0"/>
              </a:spcAft>
              <a:buNone/>
            </a:pPr>
            <a:endParaRPr sz="1300" b="1"/>
          </a:p>
          <a:p>
            <a:pPr marL="0" lvl="0" indent="0" algn="l" rtl="0">
              <a:spcBef>
                <a:spcPts val="600"/>
              </a:spcBef>
              <a:spcAft>
                <a:spcPts val="0"/>
              </a:spcAft>
              <a:buNone/>
            </a:pPr>
            <a:r>
              <a:rPr lang="fr" sz="1300" i="1" u="sng">
                <a:solidFill>
                  <a:schemeClr val="hlink"/>
                </a:solidFill>
                <a:hlinkClick r:id="rId3"/>
              </a:rPr>
              <a:t>https://www.humanitarianresponse.info/sites/www.humanitarianresponse.info/files/documents/files/adapter_et_agir_collectivement_pour_l_education.pdf</a:t>
            </a:r>
            <a:r>
              <a:rPr lang="fr" sz="1300" i="1"/>
              <a:t> </a:t>
            </a:r>
            <a:endParaRPr sz="1300" i="1"/>
          </a:p>
          <a:p>
            <a:pPr marL="0" lvl="0" indent="0" algn="l" rtl="0">
              <a:spcBef>
                <a:spcPts val="600"/>
              </a:spcBef>
              <a:spcAft>
                <a:spcPts val="0"/>
              </a:spcAft>
              <a:buNone/>
            </a:pPr>
            <a:endParaRPr sz="1300"/>
          </a:p>
        </p:txBody>
      </p:sp>
      <p:sp>
        <p:nvSpPr>
          <p:cNvPr id="998" name="Google Shape;998;p83"/>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71</a:t>
            </a:fld>
            <a:endParaRPr/>
          </a:p>
        </p:txBody>
      </p:sp>
      <p:sp>
        <p:nvSpPr>
          <p:cNvPr id="999" name="Google Shape;999;p83"/>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71</a:t>
            </a:fld>
            <a:endParaRPr/>
          </a:p>
        </p:txBody>
      </p:sp>
      <p:graphicFrame>
        <p:nvGraphicFramePr>
          <p:cNvPr id="1000" name="Google Shape;1000;p83"/>
          <p:cNvGraphicFramePr/>
          <p:nvPr/>
        </p:nvGraphicFramePr>
        <p:xfrm>
          <a:off x="3131175" y="1145605"/>
          <a:ext cx="3000000" cy="3000000"/>
        </p:xfrm>
        <a:graphic>
          <a:graphicData uri="http://schemas.openxmlformats.org/drawingml/2006/table">
            <a:tbl>
              <a:tblPr>
                <a:noFill/>
                <a:tableStyleId>{CB2F587F-26E9-40C4-BD4B-C720BEC2A66C}</a:tableStyleId>
              </a:tblPr>
              <a:tblGrid>
                <a:gridCol w="2685875">
                  <a:extLst>
                    <a:ext uri="{9D8B030D-6E8A-4147-A177-3AD203B41FA5}">
                      <a16:colId xmlns:a16="http://schemas.microsoft.com/office/drawing/2014/main" val="20000"/>
                    </a:ext>
                  </a:extLst>
                </a:gridCol>
                <a:gridCol w="2864950">
                  <a:extLst>
                    <a:ext uri="{9D8B030D-6E8A-4147-A177-3AD203B41FA5}">
                      <a16:colId xmlns:a16="http://schemas.microsoft.com/office/drawing/2014/main" val="20001"/>
                    </a:ext>
                  </a:extLst>
                </a:gridCol>
              </a:tblGrid>
              <a:tr h="383025">
                <a:tc>
                  <a:txBody>
                    <a:bodyPr/>
                    <a:lstStyle/>
                    <a:p>
                      <a:pPr marL="0" lvl="0" indent="0" algn="ctr" rtl="0">
                        <a:spcBef>
                          <a:spcPts val="0"/>
                        </a:spcBef>
                        <a:spcAft>
                          <a:spcPts val="0"/>
                        </a:spcAft>
                        <a:buNone/>
                      </a:pPr>
                      <a:r>
                        <a:rPr lang="fr" sz="1200" b="1">
                          <a:solidFill>
                            <a:schemeClr val="dk1"/>
                          </a:solidFill>
                          <a:latin typeface="Source Sans Pro"/>
                          <a:ea typeface="Source Sans Pro"/>
                          <a:cs typeface="Source Sans Pro"/>
                          <a:sym typeface="Source Sans Pro"/>
                        </a:rPr>
                        <a:t>ADAPTer</a:t>
                      </a:r>
                      <a:endParaRPr sz="1200" b="1">
                        <a:solidFill>
                          <a:schemeClr val="dk1"/>
                        </a:solidFill>
                        <a:latin typeface="Source Sans Pro"/>
                        <a:ea typeface="Source Sans Pro"/>
                        <a:cs typeface="Source Sans Pro"/>
                        <a:sym typeface="Source Sans Pro"/>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ctr" rtl="0">
                        <a:spcBef>
                          <a:spcPts val="0"/>
                        </a:spcBef>
                        <a:spcAft>
                          <a:spcPts val="0"/>
                        </a:spcAft>
                        <a:buNone/>
                      </a:pPr>
                      <a:r>
                        <a:rPr lang="fr" sz="1200" b="1">
                          <a:solidFill>
                            <a:schemeClr val="dk1"/>
                          </a:solidFill>
                          <a:latin typeface="Source Sans Pro"/>
                          <a:ea typeface="Source Sans Pro"/>
                          <a:cs typeface="Source Sans Pro"/>
                          <a:sym typeface="Source Sans Pro"/>
                        </a:rPr>
                        <a:t>AGIR</a:t>
                      </a:r>
                      <a:endParaRPr sz="1200" b="1">
                        <a:solidFill>
                          <a:schemeClr val="dk1"/>
                        </a:solidFill>
                        <a:latin typeface="Source Sans Pro"/>
                        <a:ea typeface="Source Sans Pro"/>
                        <a:cs typeface="Source Sans Pro"/>
                        <a:sym typeface="Source Sans Pro"/>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0"/>
                  </a:ext>
                </a:extLst>
              </a:tr>
              <a:tr h="333700">
                <a:tc>
                  <a:txBody>
                    <a:bodyPr/>
                    <a:lstStyle/>
                    <a:p>
                      <a:pPr marL="0" lvl="0" indent="0" algn="l" rtl="0">
                        <a:spcBef>
                          <a:spcPts val="0"/>
                        </a:spcBef>
                        <a:spcAft>
                          <a:spcPts val="0"/>
                        </a:spcAft>
                        <a:buNone/>
                      </a:pPr>
                      <a:r>
                        <a:rPr lang="fr" sz="1200" b="1">
                          <a:solidFill>
                            <a:schemeClr val="dk1"/>
                          </a:solidFill>
                          <a:latin typeface="Source Sans Pro"/>
                          <a:ea typeface="Source Sans Pro"/>
                          <a:cs typeface="Source Sans Pro"/>
                          <a:sym typeface="Source Sans Pro"/>
                        </a:rPr>
                        <a:t>A</a:t>
                      </a:r>
                      <a:r>
                        <a:rPr lang="fr" sz="1200">
                          <a:solidFill>
                            <a:schemeClr val="dk1"/>
                          </a:solidFill>
                          <a:latin typeface="Source Sans Pro"/>
                          <a:ea typeface="Source Sans Pro"/>
                          <a:cs typeface="Source Sans Pro"/>
                          <a:sym typeface="Source Sans Pro"/>
                        </a:rPr>
                        <a:t>nalyser les différences entre les sexes (une évaluation participative des  besoins entre femmes et hommes)</a:t>
                      </a:r>
                      <a:endParaRPr sz="1200">
                        <a:solidFill>
                          <a:schemeClr val="dk1"/>
                        </a:solidFill>
                        <a:latin typeface="Source Sans Pro"/>
                        <a:ea typeface="Source Sans Pro"/>
                        <a:cs typeface="Source Sans Pro"/>
                        <a:sym typeface="Source Sans Pro"/>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200" b="1">
                          <a:solidFill>
                            <a:schemeClr val="dk1"/>
                          </a:solidFill>
                          <a:latin typeface="Source Sans Pro"/>
                          <a:ea typeface="Source Sans Pro"/>
                          <a:cs typeface="Source Sans Pro"/>
                          <a:sym typeface="Source Sans Pro"/>
                        </a:rPr>
                        <a:t>A</a:t>
                      </a:r>
                      <a:r>
                        <a:rPr lang="fr" sz="1200">
                          <a:solidFill>
                            <a:schemeClr val="dk1"/>
                          </a:solidFill>
                          <a:latin typeface="Source Sans Pro"/>
                          <a:ea typeface="Source Sans Pro"/>
                          <a:cs typeface="Source Sans Pro"/>
                          <a:sym typeface="Source Sans Pro"/>
                        </a:rPr>
                        <a:t>gir contre la violence basé sur le genre , particulièrement à l'égard des femmes.</a:t>
                      </a:r>
                      <a:endParaRPr sz="1200">
                        <a:solidFill>
                          <a:schemeClr val="dk1"/>
                        </a:solidFill>
                        <a:latin typeface="Source Sans Pro"/>
                        <a:ea typeface="Source Sans Pro"/>
                        <a:cs typeface="Source Sans Pro"/>
                        <a:sym typeface="Source Sans Pro"/>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1"/>
                  </a:ext>
                </a:extLst>
              </a:tr>
              <a:tr h="0">
                <a:tc>
                  <a:txBody>
                    <a:bodyPr/>
                    <a:lstStyle/>
                    <a:p>
                      <a:pPr marL="0" lvl="0" indent="0" algn="l" rtl="0">
                        <a:spcBef>
                          <a:spcPts val="0"/>
                        </a:spcBef>
                        <a:spcAft>
                          <a:spcPts val="0"/>
                        </a:spcAft>
                        <a:buNone/>
                      </a:pPr>
                      <a:r>
                        <a:rPr lang="fr" sz="1200" b="1">
                          <a:solidFill>
                            <a:schemeClr val="dk1"/>
                          </a:solidFill>
                          <a:latin typeface="Source Sans Pro"/>
                          <a:ea typeface="Source Sans Pro"/>
                          <a:cs typeface="Source Sans Pro"/>
                          <a:sym typeface="Source Sans Pro"/>
                        </a:rPr>
                        <a:t>D</a:t>
                      </a:r>
                      <a:r>
                        <a:rPr lang="fr" sz="1200">
                          <a:solidFill>
                            <a:schemeClr val="dk1"/>
                          </a:solidFill>
                          <a:latin typeface="Source Sans Pro"/>
                          <a:ea typeface="Source Sans Pro"/>
                          <a:cs typeface="Source Sans Pro"/>
                          <a:sym typeface="Source Sans Pro"/>
                        </a:rPr>
                        <a:t>éployer des services conçus pour tous répondre à ces besoins </a:t>
                      </a:r>
                      <a:endParaRPr sz="1200">
                        <a:solidFill>
                          <a:schemeClr val="dk1"/>
                        </a:solidFill>
                        <a:latin typeface="Source Sans Pro"/>
                        <a:ea typeface="Source Sans Pro"/>
                        <a:cs typeface="Source Sans Pro"/>
                        <a:sym typeface="Source Sans Pro"/>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200" b="1">
                          <a:solidFill>
                            <a:schemeClr val="dk1"/>
                          </a:solidFill>
                          <a:latin typeface="Source Sans Pro"/>
                          <a:ea typeface="Source Sans Pro"/>
                          <a:cs typeface="Source Sans Pro"/>
                          <a:sym typeface="Source Sans Pro"/>
                        </a:rPr>
                        <a:t>G</a:t>
                      </a:r>
                      <a:r>
                        <a:rPr lang="fr" sz="1200">
                          <a:solidFill>
                            <a:schemeClr val="dk1"/>
                          </a:solidFill>
                          <a:latin typeface="Source Sans Pro"/>
                          <a:ea typeface="Source Sans Pro"/>
                          <a:cs typeface="Source Sans Pro"/>
                          <a:sym typeface="Source Sans Pro"/>
                        </a:rPr>
                        <a:t>érer la collecte et l’analyse des données</a:t>
                      </a:r>
                      <a:endParaRPr sz="1200">
                        <a:solidFill>
                          <a:schemeClr val="dk1"/>
                        </a:solidFill>
                        <a:latin typeface="Source Sans Pro"/>
                        <a:ea typeface="Source Sans Pro"/>
                        <a:cs typeface="Source Sans Pro"/>
                        <a:sym typeface="Source Sans Pro"/>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2"/>
                  </a:ext>
                </a:extLst>
              </a:tr>
              <a:tr h="0">
                <a:tc>
                  <a:txBody>
                    <a:bodyPr/>
                    <a:lstStyle/>
                    <a:p>
                      <a:pPr marL="0" lvl="0" indent="0" algn="l" rtl="0">
                        <a:spcBef>
                          <a:spcPts val="0"/>
                        </a:spcBef>
                        <a:spcAft>
                          <a:spcPts val="0"/>
                        </a:spcAft>
                        <a:buNone/>
                      </a:pPr>
                      <a:r>
                        <a:rPr lang="fr" sz="1200" b="1">
                          <a:solidFill>
                            <a:schemeClr val="dk1"/>
                          </a:solidFill>
                          <a:latin typeface="Source Sans Pro"/>
                          <a:ea typeface="Source Sans Pro"/>
                          <a:cs typeface="Source Sans Pro"/>
                          <a:sym typeface="Source Sans Pro"/>
                        </a:rPr>
                        <a:t>A</a:t>
                      </a:r>
                      <a:r>
                        <a:rPr lang="fr" sz="1200">
                          <a:solidFill>
                            <a:schemeClr val="dk1"/>
                          </a:solidFill>
                          <a:latin typeface="Source Sans Pro"/>
                          <a:ea typeface="Source Sans Pro"/>
                          <a:cs typeface="Source Sans Pro"/>
                          <a:sym typeface="Source Sans Pro"/>
                        </a:rPr>
                        <a:t>ssurer l’accès des femmes, des filles, des garçons et des hommes </a:t>
                      </a:r>
                      <a:endParaRPr sz="1200">
                        <a:solidFill>
                          <a:schemeClr val="dk1"/>
                        </a:solidFill>
                        <a:latin typeface="Source Sans Pro"/>
                        <a:ea typeface="Source Sans Pro"/>
                        <a:cs typeface="Source Sans Pro"/>
                        <a:sym typeface="Source Sans Pro"/>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200" b="1">
                          <a:solidFill>
                            <a:schemeClr val="dk1"/>
                          </a:solidFill>
                          <a:latin typeface="Source Sans Pro"/>
                          <a:ea typeface="Source Sans Pro"/>
                          <a:cs typeface="Source Sans Pro"/>
                          <a:sym typeface="Source Sans Pro"/>
                        </a:rPr>
                        <a:t>I</a:t>
                      </a:r>
                      <a:r>
                        <a:rPr lang="fr" sz="1200">
                          <a:solidFill>
                            <a:schemeClr val="dk1"/>
                          </a:solidFill>
                          <a:latin typeface="Source Sans Pro"/>
                          <a:ea typeface="Source Sans Pro"/>
                          <a:cs typeface="Source Sans Pro"/>
                          <a:sym typeface="Source Sans Pro"/>
                        </a:rPr>
                        <a:t>nstaurer des mesures ciblées en fonction d’une analyse comparative entre les sexes</a:t>
                      </a:r>
                      <a:endParaRPr sz="1200">
                        <a:solidFill>
                          <a:schemeClr val="dk1"/>
                        </a:solidFill>
                        <a:latin typeface="Source Sans Pro"/>
                        <a:ea typeface="Source Sans Pro"/>
                        <a:cs typeface="Source Sans Pro"/>
                        <a:sym typeface="Source Sans Pro"/>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3"/>
                  </a:ext>
                </a:extLst>
              </a:tr>
              <a:tr h="0">
                <a:tc>
                  <a:txBody>
                    <a:bodyPr/>
                    <a:lstStyle/>
                    <a:p>
                      <a:pPr marL="0" lvl="0" indent="0" algn="l" rtl="0">
                        <a:spcBef>
                          <a:spcPts val="0"/>
                        </a:spcBef>
                        <a:spcAft>
                          <a:spcPts val="0"/>
                        </a:spcAft>
                        <a:buNone/>
                      </a:pPr>
                      <a:r>
                        <a:rPr lang="fr" sz="1200" b="1">
                          <a:solidFill>
                            <a:schemeClr val="dk1"/>
                          </a:solidFill>
                          <a:latin typeface="Source Sans Pro"/>
                          <a:ea typeface="Source Sans Pro"/>
                          <a:cs typeface="Source Sans Pro"/>
                          <a:sym typeface="Source Sans Pro"/>
                        </a:rPr>
                        <a:t>P</a:t>
                      </a:r>
                      <a:r>
                        <a:rPr lang="fr" sz="1200">
                          <a:solidFill>
                            <a:schemeClr val="dk1"/>
                          </a:solidFill>
                          <a:latin typeface="Source Sans Pro"/>
                          <a:ea typeface="Source Sans Pro"/>
                          <a:cs typeface="Source Sans Pro"/>
                          <a:sym typeface="Source Sans Pro"/>
                        </a:rPr>
                        <a:t>romouvoir une participation équitable</a:t>
                      </a:r>
                      <a:endParaRPr sz="1200">
                        <a:solidFill>
                          <a:schemeClr val="dk1"/>
                        </a:solidFill>
                        <a:latin typeface="Source Sans Pro"/>
                        <a:ea typeface="Source Sans Pro"/>
                        <a:cs typeface="Source Sans Pro"/>
                        <a:sym typeface="Source Sans Pro"/>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200" b="1">
                          <a:solidFill>
                            <a:schemeClr val="dk1"/>
                          </a:solidFill>
                          <a:latin typeface="Source Sans Pro"/>
                          <a:ea typeface="Source Sans Pro"/>
                          <a:cs typeface="Source Sans Pro"/>
                          <a:sym typeface="Source Sans Pro"/>
                        </a:rPr>
                        <a:t>R</a:t>
                      </a:r>
                      <a:r>
                        <a:rPr lang="fr" sz="1200">
                          <a:solidFill>
                            <a:schemeClr val="dk1"/>
                          </a:solidFill>
                          <a:latin typeface="Source Sans Pro"/>
                          <a:ea typeface="Source Sans Pro"/>
                          <a:cs typeface="Source Sans Pro"/>
                          <a:sym typeface="Source Sans Pro"/>
                        </a:rPr>
                        <a:t>enforcer la coordination des actions avec tous les partenaires</a:t>
                      </a:r>
                      <a:endParaRPr sz="1200">
                        <a:solidFill>
                          <a:schemeClr val="dk1"/>
                        </a:solidFill>
                        <a:latin typeface="Source Sans Pro"/>
                        <a:ea typeface="Source Sans Pro"/>
                        <a:cs typeface="Source Sans Pro"/>
                        <a:sym typeface="Source Sans Pro"/>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4"/>
                  </a:ext>
                </a:extLst>
              </a:tr>
              <a:tr h="0">
                <a:tc>
                  <a:txBody>
                    <a:bodyPr/>
                    <a:lstStyle/>
                    <a:p>
                      <a:pPr marL="0" lvl="0" indent="0" algn="l" rtl="0">
                        <a:spcBef>
                          <a:spcPts val="0"/>
                        </a:spcBef>
                        <a:spcAft>
                          <a:spcPts val="0"/>
                        </a:spcAft>
                        <a:buNone/>
                      </a:pPr>
                      <a:r>
                        <a:rPr lang="fr" sz="1200" b="1">
                          <a:solidFill>
                            <a:schemeClr val="dk1"/>
                          </a:solidFill>
                          <a:latin typeface="Source Sans Pro"/>
                          <a:ea typeface="Source Sans Pro"/>
                          <a:cs typeface="Source Sans Pro"/>
                          <a:sym typeface="Source Sans Pro"/>
                        </a:rPr>
                        <a:t>T</a:t>
                      </a:r>
                      <a:r>
                        <a:rPr lang="fr" sz="1200">
                          <a:solidFill>
                            <a:schemeClr val="dk1"/>
                          </a:solidFill>
                          <a:latin typeface="Source Sans Pro"/>
                          <a:ea typeface="Source Sans Pro"/>
                          <a:cs typeface="Source Sans Pro"/>
                          <a:sym typeface="Source Sans Pro"/>
                        </a:rPr>
                        <a:t>ransmettre équitablement des connaissances et des savoir-faire </a:t>
                      </a:r>
                      <a:r>
                        <a:rPr lang="fr" sz="1200" b="1">
                          <a:solidFill>
                            <a:schemeClr val="dk1"/>
                          </a:solidFill>
                          <a:latin typeface="Source Sans Pro"/>
                          <a:ea typeface="Source Sans Pro"/>
                          <a:cs typeface="Source Sans Pro"/>
                          <a:sym typeface="Source Sans Pro"/>
                        </a:rPr>
                        <a:t>E</a:t>
                      </a:r>
                      <a:r>
                        <a:rPr lang="fr" sz="1200">
                          <a:solidFill>
                            <a:schemeClr val="dk1"/>
                          </a:solidFill>
                          <a:latin typeface="Source Sans Pro"/>
                          <a:ea typeface="Source Sans Pro"/>
                          <a:cs typeface="Source Sans Pro"/>
                          <a:sym typeface="Source Sans Pro"/>
                        </a:rPr>
                        <a:t>t</a:t>
                      </a:r>
                      <a:endParaRPr sz="1200">
                        <a:solidFill>
                          <a:schemeClr val="dk1"/>
                        </a:solidFill>
                        <a:latin typeface="Source Sans Pro"/>
                        <a:ea typeface="Source Sans Pro"/>
                        <a:cs typeface="Source Sans Pro"/>
                        <a:sym typeface="Source Sans Pro"/>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600"/>
                        </a:spcBef>
                        <a:spcAft>
                          <a:spcPts val="0"/>
                        </a:spcAft>
                        <a:buNone/>
                      </a:pPr>
                      <a:r>
                        <a:rPr lang="fr" sz="800" i="1">
                          <a:solidFill>
                            <a:schemeClr val="dk1"/>
                          </a:solidFill>
                          <a:latin typeface="Source Sans Pro"/>
                          <a:ea typeface="Source Sans Pro"/>
                          <a:cs typeface="Source Sans Pro"/>
                          <a:sym typeface="Source Sans Pro"/>
                        </a:rPr>
                        <a:t>Source : https://www.globalprotectioncluster.org/_assets/files/tools_and_guidance/Gender_Handbook_FR.pdf</a:t>
                      </a:r>
                      <a:endParaRPr sz="800">
                        <a:solidFill>
                          <a:schemeClr val="dk1"/>
                        </a:solidFill>
                        <a:latin typeface="Source Sans Pro"/>
                        <a:ea typeface="Source Sans Pro"/>
                        <a:cs typeface="Source Sans Pro"/>
                        <a:sym typeface="Source Sans Pro"/>
                      </a:endParaRPr>
                    </a:p>
                  </a:txBody>
                  <a:tcPr marL="91425" marR="91425" marT="91425" marB="91425">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
        <p:nvSpPr>
          <p:cNvPr id="1001" name="Google Shape;1001;p83"/>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15"/>
            </a:pPr>
            <a:r>
              <a:rPr lang="fr"/>
              <a:t>ADAPTer et AGIR</a:t>
            </a:r>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1005"/>
        <p:cNvGrpSpPr/>
        <p:nvPr/>
      </p:nvGrpSpPr>
      <p:grpSpPr>
        <a:xfrm>
          <a:off x="0" y="0"/>
          <a:ext cx="0" cy="0"/>
          <a:chOff x="0" y="0"/>
          <a:chExt cx="0" cy="0"/>
        </a:xfrm>
      </p:grpSpPr>
      <p:sp>
        <p:nvSpPr>
          <p:cNvPr id="1006" name="Google Shape;1006;p84"/>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16"/>
            </a:pPr>
            <a:r>
              <a:rPr lang="fr"/>
              <a:t>Théorie de changement (TdC)</a:t>
            </a:r>
            <a:endParaRPr/>
          </a:p>
        </p:txBody>
      </p:sp>
      <p:sp>
        <p:nvSpPr>
          <p:cNvPr id="1007" name="Google Shape;1007;p84"/>
          <p:cNvSpPr txBox="1">
            <a:spLocks noGrp="1"/>
          </p:cNvSpPr>
          <p:nvPr>
            <p:ph type="body" idx="2"/>
          </p:nvPr>
        </p:nvSpPr>
        <p:spPr>
          <a:xfrm>
            <a:off x="870575" y="983450"/>
            <a:ext cx="3794700" cy="1802100"/>
          </a:xfrm>
          <a:prstGeom prst="rect">
            <a:avLst/>
          </a:prstGeom>
        </p:spPr>
        <p:txBody>
          <a:bodyPr spcFirstLastPara="1" wrap="square" lIns="91425" tIns="91425" rIns="91425" bIns="91425" anchor="t" anchorCtr="0">
            <a:noAutofit/>
          </a:bodyPr>
          <a:lstStyle/>
          <a:p>
            <a:pPr marL="0" lvl="0" indent="0" algn="l" rtl="0">
              <a:lnSpc>
                <a:spcPct val="100000"/>
              </a:lnSpc>
              <a:spcBef>
                <a:spcPts val="600"/>
              </a:spcBef>
              <a:spcAft>
                <a:spcPts val="0"/>
              </a:spcAft>
              <a:buNone/>
            </a:pPr>
            <a:r>
              <a:rPr lang="fr" sz="1300" b="1"/>
              <a:t>En résumé</a:t>
            </a:r>
            <a:endParaRPr sz="1300" b="1"/>
          </a:p>
          <a:p>
            <a:pPr marL="0" lvl="0" indent="0" algn="l" rtl="0">
              <a:lnSpc>
                <a:spcPct val="100000"/>
              </a:lnSpc>
              <a:spcBef>
                <a:spcPts val="600"/>
              </a:spcBef>
              <a:spcAft>
                <a:spcPts val="0"/>
              </a:spcAft>
              <a:buNone/>
            </a:pPr>
            <a:r>
              <a:rPr lang="fr" sz="1300"/>
              <a:t>La TdC est une méthodologie de planification qui  décrit comment une intervention donnée ou un ensemble d’interventions sont censés conduire à un changement précis sur le plan du développement, grâce à une analyse des liens de cause à effet fondée sur les éléments de preuve existants </a:t>
            </a:r>
            <a:r>
              <a:rPr lang="fr" sz="1300" b="1" u="sng">
                <a:hlinkClick r:id="rId3"/>
              </a:rPr>
              <a:t>(UNDG)</a:t>
            </a:r>
            <a:r>
              <a:rPr lang="fr" sz="1300"/>
              <a:t>.</a:t>
            </a:r>
            <a:endParaRPr sz="1300"/>
          </a:p>
          <a:p>
            <a:pPr marL="0" lvl="0" indent="0" algn="l" rtl="0">
              <a:lnSpc>
                <a:spcPct val="100000"/>
              </a:lnSpc>
              <a:spcBef>
                <a:spcPts val="600"/>
              </a:spcBef>
              <a:spcAft>
                <a:spcPts val="0"/>
              </a:spcAft>
              <a:buNone/>
            </a:pPr>
            <a:endParaRPr sz="1300"/>
          </a:p>
          <a:p>
            <a:pPr marL="0" lvl="0" indent="0" algn="l" rtl="0">
              <a:lnSpc>
                <a:spcPct val="100000"/>
              </a:lnSpc>
              <a:spcBef>
                <a:spcPts val="600"/>
              </a:spcBef>
              <a:spcAft>
                <a:spcPts val="600"/>
              </a:spcAft>
              <a:buNone/>
            </a:pPr>
            <a:endParaRPr sz="1300"/>
          </a:p>
        </p:txBody>
      </p:sp>
      <p:sp>
        <p:nvSpPr>
          <p:cNvPr id="1008" name="Google Shape;1008;p84"/>
          <p:cNvSpPr txBox="1">
            <a:spLocks noGrp="1"/>
          </p:cNvSpPr>
          <p:nvPr>
            <p:ph type="body" idx="2"/>
          </p:nvPr>
        </p:nvSpPr>
        <p:spPr>
          <a:xfrm>
            <a:off x="4866325" y="2650325"/>
            <a:ext cx="3868500" cy="2203200"/>
          </a:xfrm>
          <a:prstGeom prst="rect">
            <a:avLst/>
          </a:prstGeom>
        </p:spPr>
        <p:txBody>
          <a:bodyPr spcFirstLastPara="1" wrap="square" lIns="91425" tIns="91425" rIns="91425" bIns="91425" anchor="t" anchorCtr="0">
            <a:noAutofit/>
          </a:bodyPr>
          <a:lstStyle/>
          <a:p>
            <a:pPr marL="0" lvl="0" indent="0" algn="l" rtl="0">
              <a:lnSpc>
                <a:spcPct val="100000"/>
              </a:lnSpc>
              <a:spcBef>
                <a:spcPts val="600"/>
              </a:spcBef>
              <a:spcAft>
                <a:spcPts val="0"/>
              </a:spcAft>
              <a:buNone/>
            </a:pPr>
            <a:r>
              <a:rPr lang="fr" sz="1300" b="1"/>
              <a:t>Pourquoi l’utiliser ?</a:t>
            </a:r>
            <a:endParaRPr sz="1300"/>
          </a:p>
          <a:p>
            <a:pPr marL="457200" lvl="0" indent="-311150" algn="l" rtl="0">
              <a:lnSpc>
                <a:spcPct val="100000"/>
              </a:lnSpc>
              <a:spcBef>
                <a:spcPts val="600"/>
              </a:spcBef>
              <a:spcAft>
                <a:spcPts val="0"/>
              </a:spcAft>
              <a:buSzPts val="1300"/>
              <a:buChar char="-"/>
            </a:pPr>
            <a:r>
              <a:rPr lang="fr" sz="1300"/>
              <a:t>Pour identifier  toutes les actions et ressources nécessaires pour l’atteinte d’un changement visé.  </a:t>
            </a:r>
            <a:endParaRPr sz="1300"/>
          </a:p>
          <a:p>
            <a:pPr marL="457200" lvl="0" indent="-311150" algn="l" rtl="0">
              <a:lnSpc>
                <a:spcPct val="100000"/>
              </a:lnSpc>
              <a:spcBef>
                <a:spcPts val="0"/>
              </a:spcBef>
              <a:spcAft>
                <a:spcPts val="0"/>
              </a:spcAft>
              <a:buSzPts val="1300"/>
              <a:buChar char="-"/>
            </a:pPr>
            <a:r>
              <a:rPr lang="fr" sz="1300"/>
              <a:t>Pour évaluer l’efficacité des actions menées et mieux suivre la progression des résultats. </a:t>
            </a:r>
            <a:endParaRPr sz="1300"/>
          </a:p>
        </p:txBody>
      </p:sp>
      <p:sp>
        <p:nvSpPr>
          <p:cNvPr id="1009" name="Google Shape;1009;p84"/>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72</a:t>
            </a:fld>
            <a:endParaRPr/>
          </a:p>
        </p:txBody>
      </p:sp>
      <p:sp>
        <p:nvSpPr>
          <p:cNvPr id="1010" name="Google Shape;1010;p84"/>
          <p:cNvSpPr txBox="1">
            <a:spLocks noGrp="1"/>
          </p:cNvSpPr>
          <p:nvPr>
            <p:ph type="body" idx="2"/>
          </p:nvPr>
        </p:nvSpPr>
        <p:spPr>
          <a:xfrm>
            <a:off x="870575" y="2650325"/>
            <a:ext cx="3794700" cy="2293800"/>
          </a:xfrm>
          <a:prstGeom prst="rect">
            <a:avLst/>
          </a:prstGeom>
        </p:spPr>
        <p:txBody>
          <a:bodyPr spcFirstLastPara="1" wrap="square" lIns="91425" tIns="91425" rIns="91425" bIns="91425" anchor="t" anchorCtr="0">
            <a:noAutofit/>
          </a:bodyPr>
          <a:lstStyle/>
          <a:p>
            <a:pPr marL="0" lvl="0" indent="0" algn="l" rtl="0">
              <a:lnSpc>
                <a:spcPct val="100000"/>
              </a:lnSpc>
              <a:spcBef>
                <a:spcPts val="600"/>
              </a:spcBef>
              <a:spcAft>
                <a:spcPts val="0"/>
              </a:spcAft>
              <a:buNone/>
            </a:pPr>
            <a:r>
              <a:rPr lang="fr" sz="1300" b="1"/>
              <a:t>Avantages &amp; précautions à prendre</a:t>
            </a:r>
            <a:endParaRPr sz="1300"/>
          </a:p>
          <a:p>
            <a:pPr marL="0" lvl="0" indent="0" algn="l" rtl="0">
              <a:lnSpc>
                <a:spcPct val="100000"/>
              </a:lnSpc>
              <a:spcBef>
                <a:spcPts val="600"/>
              </a:spcBef>
              <a:spcAft>
                <a:spcPts val="0"/>
              </a:spcAft>
              <a:buNone/>
            </a:pPr>
            <a:r>
              <a:rPr lang="fr" sz="1300">
                <a:highlight>
                  <a:srgbClr val="FFFFFF"/>
                </a:highlight>
              </a:rPr>
              <a:t>Elle permet de présenter la façon dont on pense que le changement doit se produire. Il est important de réaliser la TdC au démarrage de l’action et de veiller à l’implication de toutes les parties prenantes en s’assurant de ne pas le confondre avec le cadre logique. </a:t>
            </a:r>
            <a:endParaRPr sz="1300">
              <a:highlight>
                <a:srgbClr val="FFFFFF"/>
              </a:highlight>
            </a:endParaRPr>
          </a:p>
          <a:p>
            <a:pPr marL="0" lvl="0" indent="0" algn="l" rtl="0">
              <a:lnSpc>
                <a:spcPct val="100000"/>
              </a:lnSpc>
              <a:spcBef>
                <a:spcPts val="600"/>
              </a:spcBef>
              <a:spcAft>
                <a:spcPts val="0"/>
              </a:spcAft>
              <a:buNone/>
            </a:pPr>
            <a:r>
              <a:rPr lang="fr" sz="1050">
                <a:highlight>
                  <a:srgbClr val="FFFFFF"/>
                </a:highlight>
              </a:rPr>
              <a:t> </a:t>
            </a:r>
            <a:endParaRPr sz="1050">
              <a:highlight>
                <a:srgbClr val="FFFFFF"/>
              </a:highlight>
            </a:endParaRPr>
          </a:p>
          <a:p>
            <a:pPr marL="0" lvl="0" indent="0" algn="l" rtl="0">
              <a:lnSpc>
                <a:spcPct val="100000"/>
              </a:lnSpc>
              <a:spcBef>
                <a:spcPts val="600"/>
              </a:spcBef>
              <a:spcAft>
                <a:spcPts val="0"/>
              </a:spcAft>
              <a:buNone/>
            </a:pPr>
            <a:r>
              <a:rPr lang="fr" sz="1300"/>
              <a:t> </a:t>
            </a:r>
            <a:endParaRPr sz="1300"/>
          </a:p>
          <a:p>
            <a:pPr marL="0" lvl="0" indent="0" algn="l" rtl="0">
              <a:lnSpc>
                <a:spcPct val="100000"/>
              </a:lnSpc>
              <a:spcBef>
                <a:spcPts val="600"/>
              </a:spcBef>
              <a:spcAft>
                <a:spcPts val="0"/>
              </a:spcAft>
              <a:buClr>
                <a:schemeClr val="dk1"/>
              </a:buClr>
              <a:buSzPts val="1100"/>
              <a:buFont typeface="Arial"/>
              <a:buNone/>
            </a:pPr>
            <a:endParaRPr sz="1300"/>
          </a:p>
          <a:p>
            <a:pPr marL="0" lvl="0" indent="0" algn="l" rtl="0">
              <a:lnSpc>
                <a:spcPct val="100000"/>
              </a:lnSpc>
              <a:spcBef>
                <a:spcPts val="600"/>
              </a:spcBef>
              <a:spcAft>
                <a:spcPts val="0"/>
              </a:spcAft>
              <a:buNone/>
            </a:pPr>
            <a:endParaRPr sz="1300"/>
          </a:p>
        </p:txBody>
      </p:sp>
      <p:sp>
        <p:nvSpPr>
          <p:cNvPr id="1011" name="Google Shape;1011;p84"/>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72</a:t>
            </a:fld>
            <a:endParaRPr/>
          </a:p>
        </p:txBody>
      </p:sp>
      <p:pic>
        <p:nvPicPr>
          <p:cNvPr id="1012" name="Google Shape;1012;p84"/>
          <p:cNvPicPr preferRelativeResize="0"/>
          <p:nvPr/>
        </p:nvPicPr>
        <p:blipFill>
          <a:blip r:embed="rId4">
            <a:alphaModFix/>
          </a:blip>
          <a:stretch>
            <a:fillRect/>
          </a:stretch>
        </p:blipFill>
        <p:spPr>
          <a:xfrm>
            <a:off x="5581775" y="5600"/>
            <a:ext cx="2588400" cy="2588400"/>
          </a:xfrm>
          <a:prstGeom prst="rect">
            <a:avLst/>
          </a:prstGeom>
          <a:noFill/>
          <a:ln>
            <a:noFill/>
          </a:ln>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1016"/>
        <p:cNvGrpSpPr/>
        <p:nvPr/>
      </p:nvGrpSpPr>
      <p:grpSpPr>
        <a:xfrm>
          <a:off x="0" y="0"/>
          <a:ext cx="0" cy="0"/>
          <a:chOff x="0" y="0"/>
          <a:chExt cx="0" cy="0"/>
        </a:xfrm>
      </p:grpSpPr>
      <p:sp>
        <p:nvSpPr>
          <p:cNvPr id="1017" name="Google Shape;1017;p85"/>
          <p:cNvSpPr txBox="1">
            <a:spLocks noGrp="1"/>
          </p:cNvSpPr>
          <p:nvPr>
            <p:ph type="body" idx="2"/>
          </p:nvPr>
        </p:nvSpPr>
        <p:spPr>
          <a:xfrm>
            <a:off x="801200" y="1140000"/>
            <a:ext cx="3611100" cy="3532500"/>
          </a:xfrm>
          <a:prstGeom prst="rect">
            <a:avLst/>
          </a:prstGeom>
        </p:spPr>
        <p:txBody>
          <a:bodyPr spcFirstLastPara="1" wrap="square" lIns="91425" tIns="91425" rIns="91425" bIns="91425" anchor="t" anchorCtr="0">
            <a:noAutofit/>
          </a:bodyPr>
          <a:lstStyle/>
          <a:p>
            <a:pPr marL="0" lvl="0" indent="0" algn="l" rtl="0">
              <a:lnSpc>
                <a:spcPct val="100000"/>
              </a:lnSpc>
              <a:spcBef>
                <a:spcPts val="600"/>
              </a:spcBef>
              <a:spcAft>
                <a:spcPts val="0"/>
              </a:spcAft>
              <a:buNone/>
            </a:pPr>
            <a:r>
              <a:rPr lang="fr" sz="1300" b="1"/>
              <a:t>Comment l’utiliser ? </a:t>
            </a:r>
            <a:endParaRPr sz="1300"/>
          </a:p>
          <a:p>
            <a:pPr marL="0" lvl="0" indent="0" algn="l" rtl="0">
              <a:lnSpc>
                <a:spcPct val="100000"/>
              </a:lnSpc>
              <a:spcBef>
                <a:spcPts val="600"/>
              </a:spcBef>
              <a:spcAft>
                <a:spcPts val="0"/>
              </a:spcAft>
              <a:buNone/>
            </a:pPr>
            <a:r>
              <a:rPr lang="fr" sz="1300"/>
              <a:t>L’élaboration d’une théorie du changement comporte généralement quatre grandes étapes :</a:t>
            </a:r>
            <a:endParaRPr sz="1300"/>
          </a:p>
          <a:p>
            <a:pPr marL="457200" lvl="0" indent="-311150" algn="l" rtl="0">
              <a:lnSpc>
                <a:spcPct val="100000"/>
              </a:lnSpc>
              <a:spcBef>
                <a:spcPts val="600"/>
              </a:spcBef>
              <a:spcAft>
                <a:spcPts val="0"/>
              </a:spcAft>
              <a:buSzPts val="1300"/>
              <a:buAutoNum type="arabicPeriod"/>
            </a:pPr>
            <a:r>
              <a:rPr lang="fr" sz="1300"/>
              <a:t>Définir le changement visé, à long terme;</a:t>
            </a:r>
            <a:endParaRPr sz="1300"/>
          </a:p>
          <a:p>
            <a:pPr marL="457200" lvl="0" indent="-311150" algn="l" rtl="0">
              <a:lnSpc>
                <a:spcPct val="100000"/>
              </a:lnSpc>
              <a:spcBef>
                <a:spcPts val="600"/>
              </a:spcBef>
              <a:spcAft>
                <a:spcPts val="0"/>
              </a:spcAft>
              <a:buSzPts val="1300"/>
              <a:buAutoNum type="arabicPeriod"/>
            </a:pPr>
            <a:r>
              <a:rPr lang="fr" sz="1300"/>
              <a:t>Préciser les différents changements qui doivent se produire au préalable pour que le changement ultime devienne  possible ; </a:t>
            </a:r>
            <a:endParaRPr sz="1300"/>
          </a:p>
          <a:p>
            <a:pPr marL="457200" lvl="0" indent="-311150" algn="l" rtl="0">
              <a:lnSpc>
                <a:spcPct val="100000"/>
              </a:lnSpc>
              <a:spcBef>
                <a:spcPts val="600"/>
              </a:spcBef>
              <a:spcAft>
                <a:spcPts val="0"/>
              </a:spcAft>
              <a:buSzPts val="1300"/>
              <a:buAutoNum type="arabicPeriod"/>
            </a:pPr>
            <a:r>
              <a:rPr lang="fr" sz="1300"/>
              <a:t>Expliciter les hypothèses et valeurs qui sous-tendent le raisonnement ; </a:t>
            </a:r>
            <a:endParaRPr sz="1300"/>
          </a:p>
          <a:p>
            <a:pPr marL="457200" lvl="0" indent="-311150" algn="l" rtl="0">
              <a:lnSpc>
                <a:spcPct val="100000"/>
              </a:lnSpc>
              <a:spcBef>
                <a:spcPts val="600"/>
              </a:spcBef>
              <a:spcAft>
                <a:spcPts val="600"/>
              </a:spcAft>
              <a:buSzPts val="1300"/>
              <a:buAutoNum type="arabicPeriod"/>
            </a:pPr>
            <a:r>
              <a:rPr lang="fr" sz="1300"/>
              <a:t>Préciser l’articulation entre ce raisonnement et l’intervention. </a:t>
            </a:r>
            <a:endParaRPr sz="1300"/>
          </a:p>
        </p:txBody>
      </p:sp>
      <p:sp>
        <p:nvSpPr>
          <p:cNvPr id="1018" name="Google Shape;1018;p85"/>
          <p:cNvSpPr txBox="1">
            <a:spLocks noGrp="1"/>
          </p:cNvSpPr>
          <p:nvPr>
            <p:ph type="body" idx="2"/>
          </p:nvPr>
        </p:nvSpPr>
        <p:spPr>
          <a:xfrm>
            <a:off x="4726950" y="1359600"/>
            <a:ext cx="3966300" cy="3186300"/>
          </a:xfrm>
          <a:prstGeom prst="rect">
            <a:avLst/>
          </a:prstGeom>
        </p:spPr>
        <p:txBody>
          <a:bodyPr spcFirstLastPara="1" wrap="square" lIns="91425" tIns="91425" rIns="91425" bIns="91425" anchor="t" anchorCtr="0">
            <a:noAutofit/>
          </a:bodyPr>
          <a:lstStyle/>
          <a:p>
            <a:pPr marL="0" lvl="0" indent="0" algn="just" rtl="0">
              <a:lnSpc>
                <a:spcPct val="100000"/>
              </a:lnSpc>
              <a:spcBef>
                <a:spcPts val="1000"/>
              </a:spcBef>
              <a:spcAft>
                <a:spcPts val="0"/>
              </a:spcAft>
              <a:buNone/>
            </a:pPr>
            <a:r>
              <a:rPr lang="fr" sz="1300"/>
              <a:t>Ainsi,  il faut expliquer le processus de changement envisagé en modélisant schématiquement tous les liens de causalité (ses résultats à court terme, intermédiaires et à plus long terme). </a:t>
            </a:r>
            <a:endParaRPr sz="1300"/>
          </a:p>
          <a:p>
            <a:pPr marL="0" lvl="0" indent="0" algn="just" rtl="0">
              <a:lnSpc>
                <a:spcPct val="100000"/>
              </a:lnSpc>
              <a:spcBef>
                <a:spcPts val="1000"/>
              </a:spcBef>
              <a:spcAft>
                <a:spcPts val="0"/>
              </a:spcAft>
              <a:buNone/>
            </a:pPr>
            <a:r>
              <a:rPr lang="fr" sz="1300"/>
              <a:t>Ensuite, les changements identifiés doivent être cartographiés graphiquement, montrant chaque résultat en relation logique avec tous les autres, et reliés les uns aux autres par des flèches qui impliquent la causalité ainsi que le flux chronologique.</a:t>
            </a:r>
            <a:endParaRPr sz="1300"/>
          </a:p>
          <a:p>
            <a:pPr marL="0" lvl="0" indent="0" algn="l" rtl="0">
              <a:lnSpc>
                <a:spcPct val="100000"/>
              </a:lnSpc>
              <a:spcBef>
                <a:spcPts val="600"/>
              </a:spcBef>
              <a:spcAft>
                <a:spcPts val="0"/>
              </a:spcAft>
              <a:buClr>
                <a:schemeClr val="dk1"/>
              </a:buClr>
              <a:buSzPts val="1100"/>
              <a:buFont typeface="Arial"/>
              <a:buNone/>
            </a:pPr>
            <a:endParaRPr sz="1300"/>
          </a:p>
        </p:txBody>
      </p:sp>
      <p:sp>
        <p:nvSpPr>
          <p:cNvPr id="1019" name="Google Shape;1019;p85"/>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73</a:t>
            </a:fld>
            <a:endParaRPr/>
          </a:p>
        </p:txBody>
      </p:sp>
      <p:sp>
        <p:nvSpPr>
          <p:cNvPr id="1020" name="Google Shape;1020;p85"/>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73</a:t>
            </a:fld>
            <a:endParaRPr/>
          </a:p>
        </p:txBody>
      </p:sp>
      <p:sp>
        <p:nvSpPr>
          <p:cNvPr id="1021" name="Google Shape;1021;p85"/>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16"/>
            </a:pPr>
            <a:r>
              <a:rPr lang="fr"/>
              <a:t>Théorie de changement (TdC)</a:t>
            </a:r>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1025"/>
        <p:cNvGrpSpPr/>
        <p:nvPr/>
      </p:nvGrpSpPr>
      <p:grpSpPr>
        <a:xfrm>
          <a:off x="0" y="0"/>
          <a:ext cx="0" cy="0"/>
          <a:chOff x="0" y="0"/>
          <a:chExt cx="0" cy="0"/>
        </a:xfrm>
      </p:grpSpPr>
      <p:grpSp>
        <p:nvGrpSpPr>
          <p:cNvPr id="1026" name="Google Shape;1026;p86"/>
          <p:cNvGrpSpPr/>
          <p:nvPr/>
        </p:nvGrpSpPr>
        <p:grpSpPr>
          <a:xfrm flipH="1">
            <a:off x="5837750" y="2483403"/>
            <a:ext cx="2941829" cy="1047195"/>
            <a:chOff x="857520" y="1684225"/>
            <a:chExt cx="2941829" cy="1047300"/>
          </a:xfrm>
        </p:grpSpPr>
        <p:sp>
          <p:nvSpPr>
            <p:cNvPr id="1027" name="Google Shape;1027;p86"/>
            <p:cNvSpPr txBox="1"/>
            <p:nvPr/>
          </p:nvSpPr>
          <p:spPr>
            <a:xfrm>
              <a:off x="857520" y="1684225"/>
              <a:ext cx="2077200" cy="1047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fr" sz="1000">
                  <a:solidFill>
                    <a:schemeClr val="dk1"/>
                  </a:solidFill>
                  <a:latin typeface="Source Sans Pro"/>
                  <a:ea typeface="Source Sans Pro"/>
                  <a:cs typeface="Source Sans Pro"/>
                  <a:sym typeface="Source Sans Pro"/>
                </a:rPr>
                <a:t>Déterminer les conditions à réunir pour que le changement souhaité sur le plan du développement se produise</a:t>
              </a:r>
              <a:endParaRPr sz="1000">
                <a:solidFill>
                  <a:schemeClr val="dk1"/>
                </a:solidFill>
                <a:latin typeface="Source Sans Pro"/>
                <a:ea typeface="Source Sans Pro"/>
                <a:cs typeface="Source Sans Pro"/>
                <a:sym typeface="Source Sans Pro"/>
              </a:endParaRPr>
            </a:p>
          </p:txBody>
        </p:sp>
        <p:cxnSp>
          <p:nvCxnSpPr>
            <p:cNvPr id="1028" name="Google Shape;1028;p86"/>
            <p:cNvCxnSpPr/>
            <p:nvPr/>
          </p:nvCxnSpPr>
          <p:spPr>
            <a:xfrm rot="10800000">
              <a:off x="3046949" y="2215320"/>
              <a:ext cx="752400" cy="0"/>
            </a:xfrm>
            <a:prstGeom prst="straightConnector1">
              <a:avLst/>
            </a:prstGeom>
            <a:noFill/>
            <a:ln w="9525" cap="flat" cmpd="sng">
              <a:solidFill>
                <a:schemeClr val="accent3"/>
              </a:solidFill>
              <a:prstDash val="solid"/>
              <a:round/>
              <a:headEnd type="none" w="sm" len="sm"/>
              <a:tailEnd type="none" w="sm" len="sm"/>
            </a:ln>
          </p:spPr>
        </p:cxnSp>
        <p:sp>
          <p:nvSpPr>
            <p:cNvPr id="1029" name="Google Shape;1029;p86"/>
            <p:cNvSpPr/>
            <p:nvPr/>
          </p:nvSpPr>
          <p:spPr>
            <a:xfrm>
              <a:off x="3020371" y="2111851"/>
              <a:ext cx="198600" cy="1983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30" name="Google Shape;1030;p86"/>
          <p:cNvGrpSpPr/>
          <p:nvPr/>
        </p:nvGrpSpPr>
        <p:grpSpPr>
          <a:xfrm>
            <a:off x="747215" y="3176680"/>
            <a:ext cx="3319714" cy="1047195"/>
            <a:chOff x="857520" y="1684225"/>
            <a:chExt cx="3319714" cy="1047300"/>
          </a:xfrm>
        </p:grpSpPr>
        <p:sp>
          <p:nvSpPr>
            <p:cNvPr id="1031" name="Google Shape;1031;p86"/>
            <p:cNvSpPr txBox="1"/>
            <p:nvPr/>
          </p:nvSpPr>
          <p:spPr>
            <a:xfrm>
              <a:off x="857520" y="1684225"/>
              <a:ext cx="2077200" cy="10473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None/>
              </a:pPr>
              <a:r>
                <a:rPr lang="fr" sz="1000">
                  <a:solidFill>
                    <a:schemeClr val="dk1"/>
                  </a:solidFill>
                  <a:latin typeface="Source Sans Pro"/>
                  <a:ea typeface="Source Sans Pro"/>
                  <a:cs typeface="Source Sans Pro"/>
                  <a:sym typeface="Source Sans Pro"/>
                </a:rPr>
                <a:t>Cibler le changement de haut niveau auquel le projet entend contribuer</a:t>
              </a:r>
              <a:endParaRPr sz="1000">
                <a:solidFill>
                  <a:schemeClr val="dk1"/>
                </a:solidFill>
                <a:latin typeface="Source Sans Pro"/>
                <a:ea typeface="Source Sans Pro"/>
                <a:cs typeface="Source Sans Pro"/>
                <a:sym typeface="Source Sans Pro"/>
              </a:endParaRPr>
            </a:p>
          </p:txBody>
        </p:sp>
        <p:cxnSp>
          <p:nvCxnSpPr>
            <p:cNvPr id="1032" name="Google Shape;1032;p86"/>
            <p:cNvCxnSpPr/>
            <p:nvPr/>
          </p:nvCxnSpPr>
          <p:spPr>
            <a:xfrm rot="10800000">
              <a:off x="3046834" y="2215329"/>
              <a:ext cx="1130400" cy="0"/>
            </a:xfrm>
            <a:prstGeom prst="straightConnector1">
              <a:avLst/>
            </a:prstGeom>
            <a:noFill/>
            <a:ln w="9525" cap="flat" cmpd="sng">
              <a:solidFill>
                <a:schemeClr val="accent3"/>
              </a:solidFill>
              <a:prstDash val="solid"/>
              <a:round/>
              <a:headEnd type="none" w="sm" len="sm"/>
              <a:tailEnd type="none" w="sm" len="sm"/>
            </a:ln>
          </p:spPr>
        </p:cxnSp>
        <p:sp>
          <p:nvSpPr>
            <p:cNvPr id="1033" name="Google Shape;1033;p86"/>
            <p:cNvSpPr/>
            <p:nvPr/>
          </p:nvSpPr>
          <p:spPr>
            <a:xfrm>
              <a:off x="3020371" y="2111851"/>
              <a:ext cx="198600" cy="1983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34" name="Google Shape;1034;p86"/>
          <p:cNvGrpSpPr/>
          <p:nvPr/>
        </p:nvGrpSpPr>
        <p:grpSpPr>
          <a:xfrm>
            <a:off x="3029098" y="1442463"/>
            <a:ext cx="3509166" cy="3251675"/>
            <a:chOff x="3217473" y="1225350"/>
            <a:chExt cx="3118150" cy="3159727"/>
          </a:xfrm>
        </p:grpSpPr>
        <p:sp>
          <p:nvSpPr>
            <p:cNvPr id="1035" name="Google Shape;1035;p86"/>
            <p:cNvSpPr/>
            <p:nvPr/>
          </p:nvSpPr>
          <p:spPr>
            <a:xfrm>
              <a:off x="3579175" y="2711400"/>
              <a:ext cx="2396410" cy="971161"/>
            </a:xfrm>
            <a:custGeom>
              <a:avLst/>
              <a:gdLst/>
              <a:ahLst/>
              <a:cxnLst/>
              <a:rect l="l" t="t" r="r" b="b"/>
              <a:pathLst>
                <a:path w="39012" h="12970" extrusionOk="0">
                  <a:moveTo>
                    <a:pt x="0" y="5914"/>
                  </a:moveTo>
                  <a:lnTo>
                    <a:pt x="19531" y="12970"/>
                  </a:lnTo>
                  <a:lnTo>
                    <a:pt x="39012" y="5914"/>
                  </a:lnTo>
                  <a:lnTo>
                    <a:pt x="19581" y="0"/>
                  </a:lnTo>
                  <a:close/>
                </a:path>
              </a:pathLst>
            </a:custGeom>
            <a:solidFill>
              <a:srgbClr val="D9D9D9"/>
            </a:solidFill>
            <a:ln>
              <a:noFill/>
            </a:ln>
          </p:spPr>
        </p:sp>
        <p:sp>
          <p:nvSpPr>
            <p:cNvPr id="1036" name="Google Shape;1036;p86"/>
            <p:cNvSpPr/>
            <p:nvPr/>
          </p:nvSpPr>
          <p:spPr>
            <a:xfrm>
              <a:off x="3730755" y="2527208"/>
              <a:ext cx="2079127" cy="837209"/>
            </a:xfrm>
            <a:custGeom>
              <a:avLst/>
              <a:gdLst/>
              <a:ahLst/>
              <a:cxnLst/>
              <a:rect l="l" t="t" r="r" b="b"/>
              <a:pathLst>
                <a:path w="49248" h="16300" extrusionOk="0">
                  <a:moveTo>
                    <a:pt x="0" y="7554"/>
                  </a:moveTo>
                  <a:lnTo>
                    <a:pt x="24649" y="16300"/>
                  </a:lnTo>
                  <a:lnTo>
                    <a:pt x="49248" y="7604"/>
                  </a:lnTo>
                  <a:lnTo>
                    <a:pt x="24599" y="0"/>
                  </a:lnTo>
                  <a:close/>
                </a:path>
              </a:pathLst>
            </a:custGeom>
            <a:solidFill>
              <a:srgbClr val="D9D9D9"/>
            </a:solidFill>
            <a:ln>
              <a:noFill/>
            </a:ln>
          </p:spPr>
        </p:sp>
        <p:sp>
          <p:nvSpPr>
            <p:cNvPr id="1037" name="Google Shape;1037;p86"/>
            <p:cNvSpPr/>
            <p:nvPr/>
          </p:nvSpPr>
          <p:spPr>
            <a:xfrm>
              <a:off x="3946479" y="2252239"/>
              <a:ext cx="1647477" cy="663383"/>
            </a:xfrm>
            <a:custGeom>
              <a:avLst/>
              <a:gdLst/>
              <a:ahLst/>
              <a:cxnLst/>
              <a:rect l="l" t="t" r="r" b="b"/>
              <a:pathLst>
                <a:path w="39012" h="12970" extrusionOk="0">
                  <a:moveTo>
                    <a:pt x="0" y="5914"/>
                  </a:moveTo>
                  <a:lnTo>
                    <a:pt x="19531" y="12970"/>
                  </a:lnTo>
                  <a:lnTo>
                    <a:pt x="39012" y="5914"/>
                  </a:lnTo>
                  <a:lnTo>
                    <a:pt x="19581" y="0"/>
                  </a:lnTo>
                  <a:close/>
                </a:path>
              </a:pathLst>
            </a:custGeom>
            <a:solidFill>
              <a:srgbClr val="D9D9D9"/>
            </a:solidFill>
            <a:ln>
              <a:noFill/>
            </a:ln>
          </p:spPr>
        </p:sp>
        <p:sp>
          <p:nvSpPr>
            <p:cNvPr id="1038" name="Google Shape;1038;p86"/>
            <p:cNvSpPr/>
            <p:nvPr/>
          </p:nvSpPr>
          <p:spPr>
            <a:xfrm>
              <a:off x="4265445" y="1828277"/>
              <a:ext cx="1014014" cy="416547"/>
            </a:xfrm>
            <a:custGeom>
              <a:avLst/>
              <a:gdLst/>
              <a:ahLst/>
              <a:cxnLst/>
              <a:rect l="l" t="t" r="r" b="b"/>
              <a:pathLst>
                <a:path w="24053" h="8150" extrusionOk="0">
                  <a:moveTo>
                    <a:pt x="0" y="3827"/>
                  </a:moveTo>
                  <a:lnTo>
                    <a:pt x="11976" y="8150"/>
                  </a:lnTo>
                  <a:lnTo>
                    <a:pt x="24053" y="3827"/>
                  </a:lnTo>
                  <a:lnTo>
                    <a:pt x="12126" y="0"/>
                  </a:lnTo>
                  <a:close/>
                </a:path>
              </a:pathLst>
            </a:custGeom>
            <a:solidFill>
              <a:srgbClr val="D9D9D9"/>
            </a:solidFill>
            <a:ln>
              <a:noFill/>
            </a:ln>
          </p:spPr>
        </p:sp>
        <p:sp>
          <p:nvSpPr>
            <p:cNvPr id="1039" name="Google Shape;1039;p86"/>
            <p:cNvSpPr/>
            <p:nvPr/>
          </p:nvSpPr>
          <p:spPr>
            <a:xfrm>
              <a:off x="3217473" y="3154705"/>
              <a:ext cx="1559116" cy="1230372"/>
            </a:xfrm>
            <a:custGeom>
              <a:avLst/>
              <a:gdLst/>
              <a:ahLst/>
              <a:cxnLst/>
              <a:rect l="l" t="t" r="r" b="b"/>
              <a:pathLst>
                <a:path w="31954" h="20822" extrusionOk="0">
                  <a:moveTo>
                    <a:pt x="7355" y="0"/>
                  </a:moveTo>
                  <a:lnTo>
                    <a:pt x="31954" y="8796"/>
                  </a:lnTo>
                  <a:lnTo>
                    <a:pt x="31954" y="20822"/>
                  </a:lnTo>
                  <a:lnTo>
                    <a:pt x="0" y="8895"/>
                  </a:lnTo>
                  <a:close/>
                </a:path>
              </a:pathLst>
            </a:custGeom>
            <a:solidFill>
              <a:schemeClr val="dk1"/>
            </a:solidFill>
            <a:ln>
              <a:noFill/>
            </a:ln>
          </p:spPr>
        </p:sp>
        <p:sp>
          <p:nvSpPr>
            <p:cNvPr id="1040" name="Google Shape;1040;p86"/>
            <p:cNvSpPr/>
            <p:nvPr/>
          </p:nvSpPr>
          <p:spPr>
            <a:xfrm>
              <a:off x="3790596" y="2554725"/>
              <a:ext cx="982143" cy="653205"/>
            </a:xfrm>
            <a:custGeom>
              <a:avLst/>
              <a:gdLst/>
              <a:ahLst/>
              <a:cxnLst/>
              <a:rect l="l" t="t" r="r" b="b"/>
              <a:pathLst>
                <a:path w="23257" h="12771" extrusionOk="0">
                  <a:moveTo>
                    <a:pt x="3727" y="0"/>
                  </a:moveTo>
                  <a:lnTo>
                    <a:pt x="0" y="4522"/>
                  </a:lnTo>
                  <a:lnTo>
                    <a:pt x="23257" y="12771"/>
                  </a:lnTo>
                  <a:lnTo>
                    <a:pt x="23257" y="7056"/>
                  </a:lnTo>
                  <a:close/>
                </a:path>
              </a:pathLst>
            </a:custGeom>
            <a:gradFill>
              <a:gsLst>
                <a:gs pos="0">
                  <a:srgbClr val="FFCA37"/>
                </a:gs>
                <a:gs pos="100000">
                  <a:srgbClr val="AD8107"/>
                </a:gs>
              </a:gsLst>
              <a:lin ang="5400012" scaled="0"/>
            </a:gradFill>
            <a:ln>
              <a:noFill/>
            </a:ln>
          </p:spPr>
        </p:sp>
        <p:sp>
          <p:nvSpPr>
            <p:cNvPr id="1041" name="Google Shape;1041;p86"/>
            <p:cNvSpPr/>
            <p:nvPr/>
          </p:nvSpPr>
          <p:spPr>
            <a:xfrm flipH="1">
              <a:off x="4770690" y="2554725"/>
              <a:ext cx="982143" cy="653205"/>
            </a:xfrm>
            <a:custGeom>
              <a:avLst/>
              <a:gdLst/>
              <a:ahLst/>
              <a:cxnLst/>
              <a:rect l="l" t="t" r="r" b="b"/>
              <a:pathLst>
                <a:path w="23257" h="12771" extrusionOk="0">
                  <a:moveTo>
                    <a:pt x="3727" y="0"/>
                  </a:moveTo>
                  <a:lnTo>
                    <a:pt x="0" y="4522"/>
                  </a:lnTo>
                  <a:lnTo>
                    <a:pt x="23257" y="12771"/>
                  </a:lnTo>
                  <a:lnTo>
                    <a:pt x="23257" y="7056"/>
                  </a:lnTo>
                  <a:close/>
                </a:path>
              </a:pathLst>
            </a:custGeom>
            <a:solidFill>
              <a:srgbClr val="F4B400"/>
            </a:solidFill>
            <a:ln>
              <a:noFill/>
            </a:ln>
          </p:spPr>
        </p:sp>
        <p:sp>
          <p:nvSpPr>
            <p:cNvPr id="1042" name="Google Shape;1042;p86"/>
            <p:cNvSpPr/>
            <p:nvPr/>
          </p:nvSpPr>
          <p:spPr>
            <a:xfrm>
              <a:off x="4002555" y="2023456"/>
              <a:ext cx="770191" cy="721896"/>
            </a:xfrm>
            <a:custGeom>
              <a:avLst/>
              <a:gdLst/>
              <a:ahLst/>
              <a:cxnLst/>
              <a:rect l="l" t="t" r="r" b="b"/>
              <a:pathLst>
                <a:path w="18238" h="14114" extrusionOk="0">
                  <a:moveTo>
                    <a:pt x="6262" y="0"/>
                  </a:moveTo>
                  <a:lnTo>
                    <a:pt x="18238" y="4324"/>
                  </a:lnTo>
                  <a:lnTo>
                    <a:pt x="18238" y="14114"/>
                  </a:lnTo>
                  <a:lnTo>
                    <a:pt x="0" y="7554"/>
                  </a:lnTo>
                  <a:close/>
                </a:path>
              </a:pathLst>
            </a:custGeom>
            <a:solidFill>
              <a:schemeClr val="accent2"/>
            </a:solidFill>
            <a:ln>
              <a:noFill/>
            </a:ln>
          </p:spPr>
        </p:sp>
        <p:sp>
          <p:nvSpPr>
            <p:cNvPr id="1043" name="Google Shape;1043;p86"/>
            <p:cNvSpPr/>
            <p:nvPr/>
          </p:nvSpPr>
          <p:spPr>
            <a:xfrm flipH="1">
              <a:off x="4770683" y="2023456"/>
              <a:ext cx="770191" cy="721896"/>
            </a:xfrm>
            <a:custGeom>
              <a:avLst/>
              <a:gdLst/>
              <a:ahLst/>
              <a:cxnLst/>
              <a:rect l="l" t="t" r="r" b="b"/>
              <a:pathLst>
                <a:path w="18238" h="14114" extrusionOk="0">
                  <a:moveTo>
                    <a:pt x="6262" y="0"/>
                  </a:moveTo>
                  <a:lnTo>
                    <a:pt x="18238" y="4324"/>
                  </a:lnTo>
                  <a:lnTo>
                    <a:pt x="18238" y="14114"/>
                  </a:lnTo>
                  <a:lnTo>
                    <a:pt x="0" y="7554"/>
                  </a:lnTo>
                  <a:close/>
                </a:path>
              </a:pathLst>
            </a:custGeom>
            <a:solidFill>
              <a:schemeClr val="accent3"/>
            </a:solidFill>
            <a:ln>
              <a:noFill/>
            </a:ln>
          </p:spPr>
        </p:sp>
        <p:sp>
          <p:nvSpPr>
            <p:cNvPr id="1044" name="Google Shape;1044;p86"/>
            <p:cNvSpPr/>
            <p:nvPr/>
          </p:nvSpPr>
          <p:spPr>
            <a:xfrm>
              <a:off x="4323640" y="1225350"/>
              <a:ext cx="449116" cy="854010"/>
            </a:xfrm>
            <a:custGeom>
              <a:avLst/>
              <a:gdLst/>
              <a:ahLst/>
              <a:cxnLst/>
              <a:rect l="l" t="t" r="r" b="b"/>
              <a:pathLst>
                <a:path w="10635" h="16697" extrusionOk="0">
                  <a:moveTo>
                    <a:pt x="10635" y="0"/>
                  </a:moveTo>
                  <a:lnTo>
                    <a:pt x="0" y="12722"/>
                  </a:lnTo>
                  <a:lnTo>
                    <a:pt x="10635" y="16697"/>
                  </a:lnTo>
                  <a:close/>
                </a:path>
              </a:pathLst>
            </a:custGeom>
            <a:solidFill>
              <a:schemeClr val="accent3"/>
            </a:solidFill>
            <a:ln>
              <a:noFill/>
            </a:ln>
          </p:spPr>
        </p:sp>
        <p:sp>
          <p:nvSpPr>
            <p:cNvPr id="1045" name="Google Shape;1045;p86"/>
            <p:cNvSpPr/>
            <p:nvPr/>
          </p:nvSpPr>
          <p:spPr>
            <a:xfrm flipH="1">
              <a:off x="4770673" y="1225350"/>
              <a:ext cx="449116" cy="854010"/>
            </a:xfrm>
            <a:custGeom>
              <a:avLst/>
              <a:gdLst/>
              <a:ahLst/>
              <a:cxnLst/>
              <a:rect l="l" t="t" r="r" b="b"/>
              <a:pathLst>
                <a:path w="10635" h="16697" extrusionOk="0">
                  <a:moveTo>
                    <a:pt x="10635" y="0"/>
                  </a:moveTo>
                  <a:lnTo>
                    <a:pt x="0" y="12722"/>
                  </a:lnTo>
                  <a:lnTo>
                    <a:pt x="10635" y="16697"/>
                  </a:lnTo>
                  <a:close/>
                </a:path>
              </a:pathLst>
            </a:custGeom>
            <a:solidFill>
              <a:srgbClr val="C94464"/>
            </a:solidFill>
            <a:ln>
              <a:noFill/>
            </a:ln>
          </p:spPr>
        </p:sp>
        <p:sp>
          <p:nvSpPr>
            <p:cNvPr id="1046" name="Google Shape;1046;p86"/>
            <p:cNvSpPr/>
            <p:nvPr/>
          </p:nvSpPr>
          <p:spPr>
            <a:xfrm>
              <a:off x="3636034" y="2553603"/>
              <a:ext cx="1136642" cy="946913"/>
            </a:xfrm>
            <a:custGeom>
              <a:avLst/>
              <a:gdLst/>
              <a:ahLst/>
              <a:cxnLst/>
              <a:rect l="l" t="t" r="r" b="b"/>
              <a:pathLst>
                <a:path w="65016" h="46623" extrusionOk="0">
                  <a:moveTo>
                    <a:pt x="17858" y="0"/>
                  </a:moveTo>
                  <a:lnTo>
                    <a:pt x="0" y="22135"/>
                  </a:lnTo>
                  <a:lnTo>
                    <a:pt x="65016" y="46623"/>
                  </a:lnTo>
                  <a:lnTo>
                    <a:pt x="65016" y="17537"/>
                  </a:lnTo>
                  <a:close/>
                </a:path>
              </a:pathLst>
            </a:custGeom>
            <a:solidFill>
              <a:schemeClr val="accent1"/>
            </a:solidFill>
            <a:ln>
              <a:noFill/>
            </a:ln>
          </p:spPr>
        </p:sp>
        <p:sp>
          <p:nvSpPr>
            <p:cNvPr id="1047" name="Google Shape;1047;p86"/>
            <p:cNvSpPr/>
            <p:nvPr/>
          </p:nvSpPr>
          <p:spPr>
            <a:xfrm flipH="1">
              <a:off x="4770657" y="2555106"/>
              <a:ext cx="1136642" cy="946913"/>
            </a:xfrm>
            <a:custGeom>
              <a:avLst/>
              <a:gdLst/>
              <a:ahLst/>
              <a:cxnLst/>
              <a:rect l="l" t="t" r="r" b="b"/>
              <a:pathLst>
                <a:path w="65016" h="46623" extrusionOk="0">
                  <a:moveTo>
                    <a:pt x="17858" y="0"/>
                  </a:moveTo>
                  <a:lnTo>
                    <a:pt x="0" y="22135"/>
                  </a:lnTo>
                  <a:lnTo>
                    <a:pt x="65016" y="46623"/>
                  </a:lnTo>
                  <a:lnTo>
                    <a:pt x="65016" y="17537"/>
                  </a:lnTo>
                  <a:close/>
                </a:path>
              </a:pathLst>
            </a:custGeom>
            <a:solidFill>
              <a:schemeClr val="accent2"/>
            </a:solidFill>
            <a:ln>
              <a:noFill/>
            </a:ln>
          </p:spPr>
        </p:sp>
        <p:sp>
          <p:nvSpPr>
            <p:cNvPr id="1048" name="Google Shape;1048;p86"/>
            <p:cNvSpPr/>
            <p:nvPr/>
          </p:nvSpPr>
          <p:spPr>
            <a:xfrm flipH="1">
              <a:off x="4776508" y="3154705"/>
              <a:ext cx="1559116" cy="1230372"/>
            </a:xfrm>
            <a:custGeom>
              <a:avLst/>
              <a:gdLst/>
              <a:ahLst/>
              <a:cxnLst/>
              <a:rect l="l" t="t" r="r" b="b"/>
              <a:pathLst>
                <a:path w="31954" h="20822" extrusionOk="0">
                  <a:moveTo>
                    <a:pt x="7355" y="0"/>
                  </a:moveTo>
                  <a:lnTo>
                    <a:pt x="31954" y="8796"/>
                  </a:lnTo>
                  <a:lnTo>
                    <a:pt x="31954" y="20822"/>
                  </a:lnTo>
                  <a:lnTo>
                    <a:pt x="0" y="8895"/>
                  </a:lnTo>
                  <a:close/>
                </a:path>
              </a:pathLst>
            </a:custGeom>
            <a:solidFill>
              <a:schemeClr val="accent1"/>
            </a:solidFill>
            <a:ln>
              <a:noFill/>
            </a:ln>
          </p:spPr>
        </p:sp>
      </p:grpSp>
      <p:grpSp>
        <p:nvGrpSpPr>
          <p:cNvPr id="1049" name="Google Shape;1049;p86"/>
          <p:cNvGrpSpPr/>
          <p:nvPr/>
        </p:nvGrpSpPr>
        <p:grpSpPr>
          <a:xfrm flipH="1">
            <a:off x="5049150" y="1289437"/>
            <a:ext cx="3730429" cy="1047195"/>
            <a:chOff x="857520" y="1684225"/>
            <a:chExt cx="3730429" cy="1047300"/>
          </a:xfrm>
        </p:grpSpPr>
        <p:sp>
          <p:nvSpPr>
            <p:cNvPr id="1050" name="Google Shape;1050;p86"/>
            <p:cNvSpPr txBox="1"/>
            <p:nvPr/>
          </p:nvSpPr>
          <p:spPr>
            <a:xfrm>
              <a:off x="857520" y="1684225"/>
              <a:ext cx="2077200" cy="1047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fr" sz="1000">
                  <a:solidFill>
                    <a:schemeClr val="dk1"/>
                  </a:solidFill>
                  <a:latin typeface="Source Sans Pro"/>
                  <a:ea typeface="Source Sans Pro"/>
                  <a:cs typeface="Source Sans Pro"/>
                  <a:sym typeface="Source Sans Pro"/>
                </a:rPr>
                <a:t>Identifier les partenaires et les acteurs qui seront les</a:t>
              </a:r>
              <a:endParaRPr sz="1000">
                <a:solidFill>
                  <a:schemeClr val="dk1"/>
                </a:solidFill>
                <a:latin typeface="Source Sans Pro"/>
                <a:ea typeface="Source Sans Pro"/>
                <a:cs typeface="Source Sans Pro"/>
                <a:sym typeface="Source Sans Pro"/>
              </a:endParaRPr>
            </a:p>
            <a:p>
              <a:pPr marL="0" lvl="0" indent="0" algn="l" rtl="0">
                <a:spcBef>
                  <a:spcPts val="0"/>
                </a:spcBef>
                <a:spcAft>
                  <a:spcPts val="0"/>
                </a:spcAft>
                <a:buNone/>
              </a:pPr>
              <a:r>
                <a:rPr lang="fr" sz="1000">
                  <a:solidFill>
                    <a:schemeClr val="dk1"/>
                  </a:solidFill>
                  <a:latin typeface="Source Sans Pro"/>
                  <a:ea typeface="Source Sans Pro"/>
                  <a:cs typeface="Source Sans Pro"/>
                  <a:sym typeface="Source Sans Pro"/>
                </a:rPr>
                <a:t>plus importants pour l’obtention de chaque résultat</a:t>
              </a:r>
              <a:endParaRPr sz="1000">
                <a:solidFill>
                  <a:schemeClr val="dk1"/>
                </a:solidFill>
                <a:latin typeface="Source Sans Pro"/>
                <a:ea typeface="Source Sans Pro"/>
                <a:cs typeface="Source Sans Pro"/>
                <a:sym typeface="Source Sans Pro"/>
              </a:endParaRPr>
            </a:p>
          </p:txBody>
        </p:sp>
        <p:cxnSp>
          <p:nvCxnSpPr>
            <p:cNvPr id="1051" name="Google Shape;1051;p86"/>
            <p:cNvCxnSpPr/>
            <p:nvPr/>
          </p:nvCxnSpPr>
          <p:spPr>
            <a:xfrm rot="10800000">
              <a:off x="3046849" y="2215320"/>
              <a:ext cx="1541100" cy="0"/>
            </a:xfrm>
            <a:prstGeom prst="straightConnector1">
              <a:avLst/>
            </a:prstGeom>
            <a:noFill/>
            <a:ln w="9525" cap="flat" cmpd="sng">
              <a:solidFill>
                <a:schemeClr val="accent3"/>
              </a:solidFill>
              <a:prstDash val="solid"/>
              <a:round/>
              <a:headEnd type="none" w="sm" len="sm"/>
              <a:tailEnd type="none" w="sm" len="sm"/>
            </a:ln>
          </p:spPr>
        </p:cxnSp>
        <p:sp>
          <p:nvSpPr>
            <p:cNvPr id="1052" name="Google Shape;1052;p86"/>
            <p:cNvSpPr/>
            <p:nvPr/>
          </p:nvSpPr>
          <p:spPr>
            <a:xfrm>
              <a:off x="3020371" y="2111851"/>
              <a:ext cx="198600" cy="1983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53" name="Google Shape;1053;p86"/>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74</a:t>
            </a:fld>
            <a:endParaRPr/>
          </a:p>
        </p:txBody>
      </p:sp>
      <p:sp>
        <p:nvSpPr>
          <p:cNvPr id="1054" name="Google Shape;1054;p86"/>
          <p:cNvSpPr txBox="1">
            <a:spLocks noGrp="1"/>
          </p:cNvSpPr>
          <p:nvPr>
            <p:ph type="sldNum" idx="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74</a:t>
            </a:fld>
            <a:endParaRPr/>
          </a:p>
        </p:txBody>
      </p:sp>
      <p:grpSp>
        <p:nvGrpSpPr>
          <p:cNvPr id="1055" name="Google Shape;1055;p86"/>
          <p:cNvGrpSpPr/>
          <p:nvPr/>
        </p:nvGrpSpPr>
        <p:grpSpPr>
          <a:xfrm>
            <a:off x="747215" y="1922658"/>
            <a:ext cx="3319714" cy="1047195"/>
            <a:chOff x="857520" y="1684225"/>
            <a:chExt cx="3319714" cy="1047300"/>
          </a:xfrm>
        </p:grpSpPr>
        <p:sp>
          <p:nvSpPr>
            <p:cNvPr id="1056" name="Google Shape;1056;p86"/>
            <p:cNvSpPr txBox="1"/>
            <p:nvPr/>
          </p:nvSpPr>
          <p:spPr>
            <a:xfrm>
              <a:off x="857520" y="1684225"/>
              <a:ext cx="2077200" cy="10473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None/>
              </a:pPr>
              <a:r>
                <a:rPr lang="fr" sz="1000">
                  <a:solidFill>
                    <a:schemeClr val="dk1"/>
                  </a:solidFill>
                  <a:latin typeface="Source Sans Pro"/>
                  <a:ea typeface="Source Sans Pro"/>
                  <a:cs typeface="Source Sans Pro"/>
                  <a:sym typeface="Source Sans Pro"/>
                </a:rPr>
                <a:t>Établir et expliciter les principales hypothèses qui sous-tendent la théorie de la façon dont le changement se produit</a:t>
              </a:r>
              <a:endParaRPr sz="1000">
                <a:solidFill>
                  <a:schemeClr val="dk1"/>
                </a:solidFill>
                <a:latin typeface="Source Sans Pro"/>
                <a:ea typeface="Source Sans Pro"/>
                <a:cs typeface="Source Sans Pro"/>
                <a:sym typeface="Source Sans Pro"/>
              </a:endParaRPr>
            </a:p>
          </p:txBody>
        </p:sp>
        <p:cxnSp>
          <p:nvCxnSpPr>
            <p:cNvPr id="1057" name="Google Shape;1057;p86"/>
            <p:cNvCxnSpPr/>
            <p:nvPr/>
          </p:nvCxnSpPr>
          <p:spPr>
            <a:xfrm rot="10800000">
              <a:off x="3046834" y="2215329"/>
              <a:ext cx="1130400" cy="0"/>
            </a:xfrm>
            <a:prstGeom prst="straightConnector1">
              <a:avLst/>
            </a:prstGeom>
            <a:noFill/>
            <a:ln w="9525" cap="flat" cmpd="sng">
              <a:solidFill>
                <a:schemeClr val="accent3"/>
              </a:solidFill>
              <a:prstDash val="solid"/>
              <a:round/>
              <a:headEnd type="none" w="sm" len="sm"/>
              <a:tailEnd type="none" w="sm" len="sm"/>
            </a:ln>
          </p:spPr>
        </p:cxnSp>
        <p:sp>
          <p:nvSpPr>
            <p:cNvPr id="1058" name="Google Shape;1058;p86"/>
            <p:cNvSpPr/>
            <p:nvPr/>
          </p:nvSpPr>
          <p:spPr>
            <a:xfrm>
              <a:off x="3020371" y="2111851"/>
              <a:ext cx="198600" cy="1983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59" name="Google Shape;1059;p86"/>
          <p:cNvSpPr txBox="1"/>
          <p:nvPr/>
        </p:nvSpPr>
        <p:spPr>
          <a:xfrm>
            <a:off x="2885622" y="2289830"/>
            <a:ext cx="247500" cy="312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1600"/>
              </a:spcAft>
              <a:buNone/>
            </a:pPr>
            <a:r>
              <a:rPr lang="fr" sz="800">
                <a:solidFill>
                  <a:srgbClr val="FFFFFF"/>
                </a:solidFill>
                <a:latin typeface="Source Sans Pro"/>
                <a:ea typeface="Source Sans Pro"/>
                <a:cs typeface="Source Sans Pro"/>
                <a:sym typeface="Source Sans Pro"/>
              </a:rPr>
              <a:t>3</a:t>
            </a:r>
            <a:endParaRPr sz="1400">
              <a:solidFill>
                <a:srgbClr val="FFFFFF"/>
              </a:solidFill>
              <a:latin typeface="Source Sans Pro"/>
              <a:ea typeface="Source Sans Pro"/>
              <a:cs typeface="Source Sans Pro"/>
              <a:sym typeface="Source Sans Pro"/>
            </a:endParaRPr>
          </a:p>
        </p:txBody>
      </p:sp>
      <p:sp>
        <p:nvSpPr>
          <p:cNvPr id="1060" name="Google Shape;1060;p86"/>
          <p:cNvSpPr txBox="1"/>
          <p:nvPr/>
        </p:nvSpPr>
        <p:spPr>
          <a:xfrm flipH="1">
            <a:off x="6393672" y="1656609"/>
            <a:ext cx="247500" cy="312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1600"/>
              </a:spcAft>
              <a:buNone/>
            </a:pPr>
            <a:r>
              <a:rPr lang="fr" sz="800">
                <a:solidFill>
                  <a:srgbClr val="FFFFFF"/>
                </a:solidFill>
                <a:latin typeface="Roboto"/>
                <a:ea typeface="Roboto"/>
                <a:cs typeface="Roboto"/>
                <a:sym typeface="Roboto"/>
              </a:rPr>
              <a:t>4</a:t>
            </a:r>
            <a:endParaRPr sz="1400">
              <a:solidFill>
                <a:srgbClr val="FFFFFF"/>
              </a:solidFill>
            </a:endParaRPr>
          </a:p>
        </p:txBody>
      </p:sp>
      <p:sp>
        <p:nvSpPr>
          <p:cNvPr id="1061" name="Google Shape;1061;p86"/>
          <p:cNvSpPr txBox="1"/>
          <p:nvPr/>
        </p:nvSpPr>
        <p:spPr>
          <a:xfrm flipH="1">
            <a:off x="6393672" y="2850576"/>
            <a:ext cx="247500" cy="312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1600"/>
              </a:spcAft>
              <a:buNone/>
            </a:pPr>
            <a:r>
              <a:rPr lang="fr" sz="800">
                <a:solidFill>
                  <a:srgbClr val="FFFFFF"/>
                </a:solidFill>
                <a:latin typeface="Roboto"/>
                <a:ea typeface="Roboto"/>
                <a:cs typeface="Roboto"/>
                <a:sym typeface="Roboto"/>
              </a:rPr>
              <a:t>2</a:t>
            </a:r>
            <a:endParaRPr sz="1400">
              <a:solidFill>
                <a:srgbClr val="FFFFFF"/>
              </a:solidFill>
            </a:endParaRPr>
          </a:p>
        </p:txBody>
      </p:sp>
      <p:sp>
        <p:nvSpPr>
          <p:cNvPr id="1062" name="Google Shape;1062;p86"/>
          <p:cNvSpPr txBox="1"/>
          <p:nvPr/>
        </p:nvSpPr>
        <p:spPr>
          <a:xfrm>
            <a:off x="2885622" y="3543852"/>
            <a:ext cx="247500" cy="312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1600"/>
              </a:spcAft>
              <a:buNone/>
            </a:pPr>
            <a:r>
              <a:rPr lang="fr" sz="800">
                <a:solidFill>
                  <a:srgbClr val="FFFFFF"/>
                </a:solidFill>
                <a:latin typeface="Roboto"/>
                <a:ea typeface="Roboto"/>
                <a:cs typeface="Roboto"/>
                <a:sym typeface="Roboto"/>
              </a:rPr>
              <a:t>1</a:t>
            </a:r>
            <a:endParaRPr sz="1400">
              <a:solidFill>
                <a:srgbClr val="FFFFFF"/>
              </a:solidFill>
            </a:endParaRPr>
          </a:p>
        </p:txBody>
      </p:sp>
      <p:sp>
        <p:nvSpPr>
          <p:cNvPr id="1063" name="Google Shape;1063;p86"/>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16"/>
            </a:pPr>
            <a:r>
              <a:rPr lang="fr"/>
              <a:t>Théorie de changement (TdC)</a:t>
            </a:r>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1067"/>
        <p:cNvGrpSpPr/>
        <p:nvPr/>
      </p:nvGrpSpPr>
      <p:grpSpPr>
        <a:xfrm>
          <a:off x="0" y="0"/>
          <a:ext cx="0" cy="0"/>
          <a:chOff x="0" y="0"/>
          <a:chExt cx="0" cy="0"/>
        </a:xfrm>
      </p:grpSpPr>
      <p:sp>
        <p:nvSpPr>
          <p:cNvPr id="1068" name="Google Shape;1068;p87"/>
          <p:cNvSpPr txBox="1">
            <a:spLocks noGrp="1"/>
          </p:cNvSpPr>
          <p:nvPr>
            <p:ph type="body" idx="1"/>
          </p:nvPr>
        </p:nvSpPr>
        <p:spPr>
          <a:xfrm>
            <a:off x="844425" y="1538075"/>
            <a:ext cx="5169000" cy="18774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400"/>
              <a:t>La TdC intégrant l’égalité entre les femmes et les hommes part de la hiérarchisation des problèmes ayant des conséquences directes sur la vie des femmes et des hommes de tout âge. </a:t>
            </a:r>
            <a:endParaRPr sz="1400"/>
          </a:p>
          <a:p>
            <a:pPr marL="0" lvl="0" indent="0" algn="l" rtl="0">
              <a:spcBef>
                <a:spcPts val="600"/>
              </a:spcBef>
              <a:spcAft>
                <a:spcPts val="0"/>
              </a:spcAft>
              <a:buNone/>
            </a:pPr>
            <a:r>
              <a:rPr lang="fr" sz="1400"/>
              <a:t>La Théorie de Changement doit faire preuve de sensibilité par rapport aux questions de genre, en se fondant sur une analyse de genre qui rend explicites les différences et les inégalités entre les sexes.</a:t>
            </a:r>
            <a:endParaRPr sz="1200"/>
          </a:p>
        </p:txBody>
      </p:sp>
      <p:sp>
        <p:nvSpPr>
          <p:cNvPr id="1069" name="Google Shape;1069;p87"/>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75</a:t>
            </a:fld>
            <a:endParaRPr/>
          </a:p>
        </p:txBody>
      </p:sp>
      <p:sp>
        <p:nvSpPr>
          <p:cNvPr id="1070" name="Google Shape;1070;p87"/>
          <p:cNvSpPr txBox="1">
            <a:spLocks noGrp="1"/>
          </p:cNvSpPr>
          <p:nvPr>
            <p:ph type="body" idx="4294967295"/>
          </p:nvPr>
        </p:nvSpPr>
        <p:spPr>
          <a:xfrm>
            <a:off x="844425" y="3829725"/>
            <a:ext cx="7568100" cy="826500"/>
          </a:xfrm>
          <a:prstGeom prst="rect">
            <a:avLst/>
          </a:prstGeom>
        </p:spPr>
        <p:txBody>
          <a:bodyPr spcFirstLastPara="1" wrap="square" lIns="91425" tIns="91425" rIns="91425" bIns="91425" anchor="t" anchorCtr="0">
            <a:noAutofit/>
          </a:bodyPr>
          <a:lstStyle/>
          <a:p>
            <a:pPr marL="0" lvl="0" indent="0" algn="l" rtl="0">
              <a:spcBef>
                <a:spcPts val="1000"/>
              </a:spcBef>
              <a:spcAft>
                <a:spcPts val="0"/>
              </a:spcAft>
              <a:buNone/>
            </a:pPr>
            <a:r>
              <a:rPr lang="fr" sz="1200" b="1">
                <a:solidFill>
                  <a:schemeClr val="dk2"/>
                </a:solidFill>
              </a:rPr>
              <a:t>Pour aller aller loin</a:t>
            </a:r>
            <a:endParaRPr sz="1200" b="1">
              <a:solidFill>
                <a:schemeClr val="dk2"/>
              </a:solidFill>
            </a:endParaRPr>
          </a:p>
          <a:p>
            <a:pPr marL="0" lvl="0" indent="0" algn="l" rtl="0">
              <a:spcBef>
                <a:spcPts val="1000"/>
              </a:spcBef>
              <a:spcAft>
                <a:spcPts val="1000"/>
              </a:spcAft>
              <a:buNone/>
            </a:pPr>
            <a:r>
              <a:rPr lang="fr" sz="1200" i="1" u="sng">
                <a:solidFill>
                  <a:schemeClr val="hlink"/>
                </a:solidFill>
                <a:hlinkClick r:id="rId3"/>
              </a:rPr>
              <a:t>https://unsdg.un.org/sites/default/files/UNDG-UNDAF-Companion-Pieces-7-Theorie_du_Changement.pdf</a:t>
            </a:r>
            <a:r>
              <a:rPr lang="fr" sz="1200" i="1">
                <a:solidFill>
                  <a:srgbClr val="000000"/>
                </a:solidFill>
              </a:rPr>
              <a:t> </a:t>
            </a:r>
            <a:endParaRPr sz="1200" i="1">
              <a:solidFill>
                <a:srgbClr val="000000"/>
              </a:solidFill>
            </a:endParaRPr>
          </a:p>
        </p:txBody>
      </p:sp>
      <p:sp>
        <p:nvSpPr>
          <p:cNvPr id="1071" name="Google Shape;1071;p87"/>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16"/>
            </a:pPr>
            <a:r>
              <a:rPr lang="fr"/>
              <a:t>Théorie de changement (TdC)</a:t>
            </a:r>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1075"/>
        <p:cNvGrpSpPr/>
        <p:nvPr/>
      </p:nvGrpSpPr>
      <p:grpSpPr>
        <a:xfrm>
          <a:off x="0" y="0"/>
          <a:ext cx="0" cy="0"/>
          <a:chOff x="0" y="0"/>
          <a:chExt cx="0" cy="0"/>
        </a:xfrm>
      </p:grpSpPr>
      <p:pic>
        <p:nvPicPr>
          <p:cNvPr id="1076" name="Google Shape;1076;p88"/>
          <p:cNvPicPr preferRelativeResize="0"/>
          <p:nvPr/>
        </p:nvPicPr>
        <p:blipFill rotWithShape="1">
          <a:blip r:embed="rId3">
            <a:alphaModFix/>
          </a:blip>
          <a:srcRect b="5024"/>
          <a:stretch/>
        </p:blipFill>
        <p:spPr>
          <a:xfrm>
            <a:off x="3468725" y="411738"/>
            <a:ext cx="5400000" cy="4320000"/>
          </a:xfrm>
          <a:prstGeom prst="rect">
            <a:avLst/>
          </a:prstGeom>
          <a:noFill/>
          <a:ln>
            <a:noFill/>
          </a:ln>
        </p:spPr>
      </p:pic>
      <p:sp>
        <p:nvSpPr>
          <p:cNvPr id="1077" name="Google Shape;1077;p88"/>
          <p:cNvSpPr txBox="1">
            <a:spLocks noGrp="1"/>
          </p:cNvSpPr>
          <p:nvPr>
            <p:ph type="body" idx="2"/>
          </p:nvPr>
        </p:nvSpPr>
        <p:spPr>
          <a:xfrm>
            <a:off x="844425" y="1130250"/>
            <a:ext cx="2944500" cy="481500"/>
          </a:xfrm>
          <a:prstGeom prst="rect">
            <a:avLst/>
          </a:prstGeom>
        </p:spPr>
        <p:txBody>
          <a:bodyPr spcFirstLastPara="1" wrap="square" lIns="91425" tIns="91425" rIns="90000" bIns="91425" anchor="t" anchorCtr="0">
            <a:noAutofit/>
          </a:bodyPr>
          <a:lstStyle/>
          <a:p>
            <a:pPr marL="0" lvl="0" indent="0" algn="l" rtl="0">
              <a:spcBef>
                <a:spcPts val="600"/>
              </a:spcBef>
              <a:spcAft>
                <a:spcPts val="0"/>
              </a:spcAft>
              <a:buNone/>
            </a:pPr>
            <a:r>
              <a:rPr lang="fr" sz="1300" b="1"/>
              <a:t>Illustration</a:t>
            </a:r>
            <a:endParaRPr sz="1300" b="1"/>
          </a:p>
          <a:p>
            <a:pPr marL="0" lvl="0" indent="0" algn="l" rtl="0">
              <a:spcBef>
                <a:spcPts val="600"/>
              </a:spcBef>
              <a:spcAft>
                <a:spcPts val="0"/>
              </a:spcAft>
              <a:buNone/>
            </a:pPr>
            <a:r>
              <a:rPr lang="fr" sz="1300"/>
              <a:t>Exemple de théorie de changement (cas du projet de delta river)</a:t>
            </a:r>
            <a:endParaRPr sz="1300"/>
          </a:p>
          <a:p>
            <a:pPr marL="0" lvl="0" indent="0" algn="l" rtl="0">
              <a:spcBef>
                <a:spcPts val="600"/>
              </a:spcBef>
              <a:spcAft>
                <a:spcPts val="0"/>
              </a:spcAft>
              <a:buNone/>
            </a:pPr>
            <a:endParaRPr sz="1300" b="1"/>
          </a:p>
          <a:p>
            <a:pPr marL="0" lvl="0" indent="0" algn="l" rtl="0">
              <a:spcBef>
                <a:spcPts val="600"/>
              </a:spcBef>
              <a:spcAft>
                <a:spcPts val="0"/>
              </a:spcAft>
              <a:buNone/>
            </a:pPr>
            <a:endParaRPr sz="1300" b="1"/>
          </a:p>
          <a:p>
            <a:pPr marL="0" lvl="0" indent="0" algn="l" rtl="0">
              <a:spcBef>
                <a:spcPts val="600"/>
              </a:spcBef>
              <a:spcAft>
                <a:spcPts val="0"/>
              </a:spcAft>
              <a:buNone/>
            </a:pPr>
            <a:endParaRPr sz="1300"/>
          </a:p>
        </p:txBody>
      </p:sp>
      <p:sp>
        <p:nvSpPr>
          <p:cNvPr id="1078" name="Google Shape;1078;p88"/>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76</a:t>
            </a:fld>
            <a:endParaRPr/>
          </a:p>
        </p:txBody>
      </p:sp>
      <p:sp>
        <p:nvSpPr>
          <p:cNvPr id="1079" name="Google Shape;1079;p88"/>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76</a:t>
            </a:fld>
            <a:endParaRPr/>
          </a:p>
        </p:txBody>
      </p:sp>
      <p:sp>
        <p:nvSpPr>
          <p:cNvPr id="1080" name="Google Shape;1080;p88"/>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16"/>
            </a:pPr>
            <a:r>
              <a:rPr lang="fr"/>
              <a:t>Théorie de changement (TdC)</a:t>
            </a:r>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1084"/>
        <p:cNvGrpSpPr/>
        <p:nvPr/>
      </p:nvGrpSpPr>
      <p:grpSpPr>
        <a:xfrm>
          <a:off x="0" y="0"/>
          <a:ext cx="0" cy="0"/>
          <a:chOff x="0" y="0"/>
          <a:chExt cx="0" cy="0"/>
        </a:xfrm>
      </p:grpSpPr>
      <p:sp>
        <p:nvSpPr>
          <p:cNvPr id="1085" name="Google Shape;1085;p89"/>
          <p:cNvSpPr txBox="1">
            <a:spLocks noGrp="1"/>
          </p:cNvSpPr>
          <p:nvPr>
            <p:ph type="title"/>
          </p:nvPr>
        </p:nvSpPr>
        <p:spPr>
          <a:xfrm>
            <a:off x="844425" y="5600"/>
            <a:ext cx="39873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17"/>
            </a:pPr>
            <a:r>
              <a:rPr lang="fr"/>
              <a:t>Logique d'intervention du projet</a:t>
            </a:r>
            <a:endParaRPr/>
          </a:p>
        </p:txBody>
      </p:sp>
      <p:sp>
        <p:nvSpPr>
          <p:cNvPr id="1086" name="Google Shape;1086;p89"/>
          <p:cNvSpPr txBox="1">
            <a:spLocks noGrp="1"/>
          </p:cNvSpPr>
          <p:nvPr>
            <p:ph type="body" idx="2"/>
          </p:nvPr>
        </p:nvSpPr>
        <p:spPr>
          <a:xfrm>
            <a:off x="844425" y="1207200"/>
            <a:ext cx="3794700" cy="18876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En résumé</a:t>
            </a:r>
            <a:endParaRPr sz="1300" b="1"/>
          </a:p>
          <a:p>
            <a:pPr marL="0" lvl="0" indent="0" algn="l" rtl="0">
              <a:spcBef>
                <a:spcPts val="600"/>
              </a:spcBef>
              <a:spcAft>
                <a:spcPts val="0"/>
              </a:spcAft>
              <a:buNone/>
            </a:pPr>
            <a:r>
              <a:rPr lang="fr" sz="1300"/>
              <a:t>La logique d’intervention (cadre logique) est un outil de conception et de conduite de projet basé sur la méthode de Gestion Axée sur les Résultats (GAR) permettant de constituer une cohérence entre différents niveaux de résultats, en prenant son objectif le plus élevé comme point de référence.</a:t>
            </a:r>
            <a:endParaRPr sz="1300"/>
          </a:p>
          <a:p>
            <a:pPr marL="0" lvl="0" indent="0" algn="l" rtl="0">
              <a:spcBef>
                <a:spcPts val="600"/>
              </a:spcBef>
              <a:spcAft>
                <a:spcPts val="0"/>
              </a:spcAft>
              <a:buNone/>
            </a:pPr>
            <a:endParaRPr sz="1300"/>
          </a:p>
        </p:txBody>
      </p:sp>
      <p:sp>
        <p:nvSpPr>
          <p:cNvPr id="1087" name="Google Shape;1087;p89"/>
          <p:cNvSpPr txBox="1">
            <a:spLocks noGrp="1"/>
          </p:cNvSpPr>
          <p:nvPr>
            <p:ph type="body" idx="2"/>
          </p:nvPr>
        </p:nvSpPr>
        <p:spPr>
          <a:xfrm>
            <a:off x="4866325" y="2540975"/>
            <a:ext cx="3868500" cy="24648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Pourquoi l’utiliser ?</a:t>
            </a:r>
            <a:endParaRPr sz="1300"/>
          </a:p>
          <a:p>
            <a:pPr marL="0" lvl="0" indent="0" algn="l" rtl="0">
              <a:spcBef>
                <a:spcPts val="600"/>
              </a:spcBef>
              <a:spcAft>
                <a:spcPts val="0"/>
              </a:spcAft>
              <a:buNone/>
            </a:pPr>
            <a:r>
              <a:rPr lang="fr" sz="1300"/>
              <a:t>La logique d’intervention de projet permet de mettre en évidence les bénéfices à court et à moyen terme pour les population cibles, et de hiérarchiser les différents niveaux d’objectifs de manière prospective.</a:t>
            </a:r>
            <a:endParaRPr sz="1300"/>
          </a:p>
          <a:p>
            <a:pPr marL="0" lvl="0" indent="0" algn="l" rtl="0">
              <a:spcBef>
                <a:spcPts val="600"/>
              </a:spcBef>
              <a:spcAft>
                <a:spcPts val="0"/>
              </a:spcAft>
              <a:buNone/>
            </a:pPr>
            <a:endParaRPr sz="1300"/>
          </a:p>
        </p:txBody>
      </p:sp>
      <p:sp>
        <p:nvSpPr>
          <p:cNvPr id="1088" name="Google Shape;1088;p89"/>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77</a:t>
            </a:fld>
            <a:endParaRPr/>
          </a:p>
        </p:txBody>
      </p:sp>
      <p:sp>
        <p:nvSpPr>
          <p:cNvPr id="1089" name="Google Shape;1089;p89"/>
          <p:cNvSpPr txBox="1">
            <a:spLocks noGrp="1"/>
          </p:cNvSpPr>
          <p:nvPr>
            <p:ph type="body" idx="2"/>
          </p:nvPr>
        </p:nvSpPr>
        <p:spPr>
          <a:xfrm>
            <a:off x="844425" y="2954100"/>
            <a:ext cx="3629100" cy="17469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Avantages &amp; précautions à prendre</a:t>
            </a:r>
            <a:endParaRPr sz="1300"/>
          </a:p>
          <a:p>
            <a:pPr marL="0" lvl="0" indent="0" algn="l" rtl="0">
              <a:spcBef>
                <a:spcPts val="600"/>
              </a:spcBef>
              <a:spcAft>
                <a:spcPts val="0"/>
              </a:spcAft>
              <a:buNone/>
            </a:pPr>
            <a:r>
              <a:rPr lang="fr" sz="1300"/>
              <a:t>Cet outil aide à définir et articuler les objectifs, cadrer le suivi, et préparer le cadre de l'évaluation. Il sert de support de communication et de contractualisation entre les parties prenantes et s’enrichit à chaque étape du projet en reflétant son évolution.</a:t>
            </a:r>
            <a:endParaRPr sz="1300"/>
          </a:p>
          <a:p>
            <a:pPr marL="0" lvl="0" indent="0" algn="l" rtl="0">
              <a:spcBef>
                <a:spcPts val="600"/>
              </a:spcBef>
              <a:spcAft>
                <a:spcPts val="0"/>
              </a:spcAft>
              <a:buClr>
                <a:schemeClr val="dk1"/>
              </a:buClr>
              <a:buSzPts val="1100"/>
              <a:buFont typeface="Arial"/>
              <a:buNone/>
            </a:pPr>
            <a:endParaRPr sz="1300"/>
          </a:p>
          <a:p>
            <a:pPr marL="0" lvl="0" indent="0" algn="l" rtl="0">
              <a:spcBef>
                <a:spcPts val="600"/>
              </a:spcBef>
              <a:spcAft>
                <a:spcPts val="0"/>
              </a:spcAft>
              <a:buNone/>
            </a:pPr>
            <a:endParaRPr sz="1300"/>
          </a:p>
        </p:txBody>
      </p:sp>
      <p:sp>
        <p:nvSpPr>
          <p:cNvPr id="1090" name="Google Shape;1090;p89"/>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77</a:t>
            </a:fld>
            <a:endParaRPr/>
          </a:p>
        </p:txBody>
      </p:sp>
      <p:pic>
        <p:nvPicPr>
          <p:cNvPr id="1091" name="Google Shape;1091;p89"/>
          <p:cNvPicPr preferRelativeResize="0"/>
          <p:nvPr/>
        </p:nvPicPr>
        <p:blipFill>
          <a:blip r:embed="rId3">
            <a:alphaModFix/>
          </a:blip>
          <a:stretch>
            <a:fillRect/>
          </a:stretch>
        </p:blipFill>
        <p:spPr>
          <a:xfrm>
            <a:off x="5502763" y="138075"/>
            <a:ext cx="2595600" cy="2595600"/>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1095"/>
        <p:cNvGrpSpPr/>
        <p:nvPr/>
      </p:nvGrpSpPr>
      <p:grpSpPr>
        <a:xfrm>
          <a:off x="0" y="0"/>
          <a:ext cx="0" cy="0"/>
          <a:chOff x="0" y="0"/>
          <a:chExt cx="0" cy="0"/>
        </a:xfrm>
      </p:grpSpPr>
      <p:sp>
        <p:nvSpPr>
          <p:cNvPr id="1096" name="Google Shape;1096;p90"/>
          <p:cNvSpPr txBox="1">
            <a:spLocks noGrp="1"/>
          </p:cNvSpPr>
          <p:nvPr>
            <p:ph type="body" idx="2"/>
          </p:nvPr>
        </p:nvSpPr>
        <p:spPr>
          <a:xfrm>
            <a:off x="844425" y="1359600"/>
            <a:ext cx="3611100"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Comment l’utiliser ? </a:t>
            </a:r>
            <a:endParaRPr sz="1300"/>
          </a:p>
          <a:p>
            <a:pPr marL="0" lvl="0" indent="0" algn="l" rtl="0">
              <a:spcBef>
                <a:spcPts val="600"/>
              </a:spcBef>
              <a:spcAft>
                <a:spcPts val="0"/>
              </a:spcAft>
              <a:buNone/>
            </a:pPr>
            <a:r>
              <a:rPr lang="fr" sz="1300"/>
              <a:t>La logique d’intervention est synthétisée sous forme de tableau (matrice de 5 lignes sur 5 colonnes) et contient toutes les informations clés d’un projet : objectif général (but), objectifs spécifiques, résultats, activités, hypothèse (risques), indicateurs, ressources.</a:t>
            </a:r>
            <a:endParaRPr sz="1300"/>
          </a:p>
          <a:p>
            <a:pPr marL="0" lvl="0" indent="0" algn="l" rtl="0">
              <a:spcBef>
                <a:spcPts val="600"/>
              </a:spcBef>
              <a:spcAft>
                <a:spcPts val="0"/>
              </a:spcAft>
              <a:buNone/>
            </a:pPr>
            <a:r>
              <a:rPr lang="fr" sz="1300"/>
              <a:t>La logique d’intervention se lit de haut en bas puis du bas vers le haut pour vérifier la cohérence des étapes.</a:t>
            </a:r>
            <a:endParaRPr sz="1300"/>
          </a:p>
        </p:txBody>
      </p:sp>
      <p:sp>
        <p:nvSpPr>
          <p:cNvPr id="1097" name="Google Shape;1097;p90"/>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78</a:t>
            </a:fld>
            <a:endParaRPr/>
          </a:p>
        </p:txBody>
      </p:sp>
      <p:sp>
        <p:nvSpPr>
          <p:cNvPr id="1098" name="Google Shape;1098;p90"/>
          <p:cNvSpPr txBox="1">
            <a:spLocks noGrp="1"/>
          </p:cNvSpPr>
          <p:nvPr>
            <p:ph type="body" idx="2"/>
          </p:nvPr>
        </p:nvSpPr>
        <p:spPr>
          <a:xfrm>
            <a:off x="844425" y="3829725"/>
            <a:ext cx="7568100" cy="826500"/>
          </a:xfrm>
          <a:prstGeom prst="rect">
            <a:avLst/>
          </a:prstGeom>
        </p:spPr>
        <p:txBody>
          <a:bodyPr spcFirstLastPara="1" wrap="square" lIns="91425" tIns="91425" rIns="91425" bIns="91425" anchor="t" anchorCtr="0">
            <a:noAutofit/>
          </a:bodyPr>
          <a:lstStyle/>
          <a:p>
            <a:pPr marL="0" lvl="0" indent="0" algn="l" rtl="0">
              <a:spcBef>
                <a:spcPts val="1000"/>
              </a:spcBef>
              <a:spcAft>
                <a:spcPts val="0"/>
              </a:spcAft>
              <a:buNone/>
            </a:pPr>
            <a:r>
              <a:rPr lang="fr" sz="1200" b="1">
                <a:solidFill>
                  <a:schemeClr val="dk2"/>
                </a:solidFill>
              </a:rPr>
              <a:t>Pour aller aller loin</a:t>
            </a:r>
            <a:endParaRPr sz="1200" b="1">
              <a:solidFill>
                <a:schemeClr val="dk2"/>
              </a:solidFill>
            </a:endParaRPr>
          </a:p>
          <a:p>
            <a:pPr marL="0" lvl="0" indent="0" algn="l" rtl="0">
              <a:spcBef>
                <a:spcPts val="1000"/>
              </a:spcBef>
              <a:spcAft>
                <a:spcPts val="1000"/>
              </a:spcAft>
              <a:buNone/>
            </a:pPr>
            <a:r>
              <a:rPr lang="fr" sz="1200" i="1" u="sng">
                <a:solidFill>
                  <a:schemeClr val="hlink"/>
                </a:solidFill>
                <a:hlinkClick r:id="rId3"/>
              </a:rPr>
              <a:t>https://www.eval.fr/methodes-et-outils/cadrelogique/</a:t>
            </a:r>
            <a:r>
              <a:rPr lang="fr" sz="1200" i="1">
                <a:solidFill>
                  <a:schemeClr val="dk2"/>
                </a:solidFill>
              </a:rPr>
              <a:t> </a:t>
            </a:r>
            <a:endParaRPr sz="1200" i="1">
              <a:solidFill>
                <a:schemeClr val="dk2"/>
              </a:solidFill>
            </a:endParaRPr>
          </a:p>
        </p:txBody>
      </p:sp>
      <p:sp>
        <p:nvSpPr>
          <p:cNvPr id="1099" name="Google Shape;1099;p90"/>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78</a:t>
            </a:fld>
            <a:endParaRPr/>
          </a:p>
        </p:txBody>
      </p:sp>
      <p:graphicFrame>
        <p:nvGraphicFramePr>
          <p:cNvPr id="1100" name="Google Shape;1100;p90"/>
          <p:cNvGraphicFramePr/>
          <p:nvPr/>
        </p:nvGraphicFramePr>
        <p:xfrm>
          <a:off x="4813219" y="1399609"/>
          <a:ext cx="3000000" cy="3000000"/>
        </p:xfrm>
        <a:graphic>
          <a:graphicData uri="http://schemas.openxmlformats.org/drawingml/2006/table">
            <a:tbl>
              <a:tblPr bandRow="1">
                <a:noFill/>
                <a:tableStyleId>{07C61084-1360-4B50-8A6B-DCECF3364B2C}</a:tableStyleId>
              </a:tblPr>
              <a:tblGrid>
                <a:gridCol w="779400">
                  <a:extLst>
                    <a:ext uri="{9D8B030D-6E8A-4147-A177-3AD203B41FA5}">
                      <a16:colId xmlns:a16="http://schemas.microsoft.com/office/drawing/2014/main" val="20000"/>
                    </a:ext>
                  </a:extLst>
                </a:gridCol>
                <a:gridCol w="1301000">
                  <a:extLst>
                    <a:ext uri="{9D8B030D-6E8A-4147-A177-3AD203B41FA5}">
                      <a16:colId xmlns:a16="http://schemas.microsoft.com/office/drawing/2014/main" val="20001"/>
                    </a:ext>
                  </a:extLst>
                </a:gridCol>
                <a:gridCol w="812425">
                  <a:extLst>
                    <a:ext uri="{9D8B030D-6E8A-4147-A177-3AD203B41FA5}">
                      <a16:colId xmlns:a16="http://schemas.microsoft.com/office/drawing/2014/main" val="20002"/>
                    </a:ext>
                  </a:extLst>
                </a:gridCol>
                <a:gridCol w="608475">
                  <a:extLst>
                    <a:ext uri="{9D8B030D-6E8A-4147-A177-3AD203B41FA5}">
                      <a16:colId xmlns:a16="http://schemas.microsoft.com/office/drawing/2014/main" val="20003"/>
                    </a:ext>
                  </a:extLst>
                </a:gridCol>
                <a:gridCol w="608425">
                  <a:extLst>
                    <a:ext uri="{9D8B030D-6E8A-4147-A177-3AD203B41FA5}">
                      <a16:colId xmlns:a16="http://schemas.microsoft.com/office/drawing/2014/main" val="20004"/>
                    </a:ext>
                  </a:extLst>
                </a:gridCol>
              </a:tblGrid>
              <a:tr h="341000">
                <a:tc>
                  <a:txBody>
                    <a:bodyPr/>
                    <a:lstStyle/>
                    <a:p>
                      <a:pPr marL="0" lvl="0" indent="0" algn="l" rtl="0">
                        <a:spcBef>
                          <a:spcPts val="0"/>
                        </a:spcBef>
                        <a:spcAft>
                          <a:spcPts val="0"/>
                        </a:spcAft>
                        <a:buNone/>
                      </a:pPr>
                      <a:endParaRPr sz="800" b="1">
                        <a:solidFill>
                          <a:schemeClr val="dk1"/>
                        </a:solidFill>
                        <a:latin typeface="Source Sans Pro"/>
                        <a:ea typeface="Source Sans Pro"/>
                        <a:cs typeface="Source Sans Pro"/>
                        <a:sym typeface="Source Sans Pro"/>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800" b="1">
                          <a:solidFill>
                            <a:schemeClr val="dk1"/>
                          </a:solidFill>
                          <a:latin typeface="Source Sans Pro"/>
                          <a:ea typeface="Source Sans Pro"/>
                          <a:cs typeface="Source Sans Pro"/>
                          <a:sym typeface="Source Sans Pro"/>
                        </a:rPr>
                        <a:t>Description du projet</a:t>
                      </a:r>
                      <a:endParaRPr sz="800" b="1">
                        <a:solidFill>
                          <a:schemeClr val="dk1"/>
                        </a:solidFill>
                        <a:latin typeface="Source Sans Pro"/>
                        <a:ea typeface="Source Sans Pro"/>
                        <a:cs typeface="Source Sans Pro"/>
                        <a:sym typeface="Source Sans Pro"/>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800" b="1">
                          <a:solidFill>
                            <a:schemeClr val="dk1"/>
                          </a:solidFill>
                          <a:latin typeface="Source Sans Pro"/>
                          <a:ea typeface="Source Sans Pro"/>
                          <a:cs typeface="Source Sans Pro"/>
                          <a:sym typeface="Source Sans Pro"/>
                        </a:rPr>
                        <a:t>Indicateurs </a:t>
                      </a:r>
                      <a:endParaRPr sz="800" b="1">
                        <a:solidFill>
                          <a:schemeClr val="dk1"/>
                        </a:solidFill>
                        <a:latin typeface="Source Sans Pro"/>
                        <a:ea typeface="Source Sans Pro"/>
                        <a:cs typeface="Source Sans Pro"/>
                        <a:sym typeface="Source Sans Pro"/>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800" b="1">
                          <a:solidFill>
                            <a:schemeClr val="dk1"/>
                          </a:solidFill>
                          <a:latin typeface="Source Sans Pro"/>
                          <a:ea typeface="Source Sans Pro"/>
                          <a:cs typeface="Source Sans Pro"/>
                          <a:sym typeface="Source Sans Pro"/>
                        </a:rPr>
                        <a:t>Moyens de vérification</a:t>
                      </a:r>
                      <a:endParaRPr sz="800" b="1">
                        <a:solidFill>
                          <a:schemeClr val="dk1"/>
                        </a:solidFill>
                        <a:latin typeface="Source Sans Pro"/>
                        <a:ea typeface="Source Sans Pro"/>
                        <a:cs typeface="Source Sans Pro"/>
                        <a:sym typeface="Source Sans Pro"/>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800" b="1">
                          <a:solidFill>
                            <a:schemeClr val="dk1"/>
                          </a:solidFill>
                          <a:latin typeface="Source Sans Pro"/>
                          <a:ea typeface="Source Sans Pro"/>
                          <a:cs typeface="Source Sans Pro"/>
                          <a:sym typeface="Source Sans Pro"/>
                        </a:rPr>
                        <a:t>Hypothèses </a:t>
                      </a:r>
                      <a:endParaRPr sz="800" b="1">
                        <a:solidFill>
                          <a:schemeClr val="dk1"/>
                        </a:solidFill>
                        <a:latin typeface="Source Sans Pro"/>
                        <a:ea typeface="Source Sans Pro"/>
                        <a:cs typeface="Source Sans Pro"/>
                        <a:sym typeface="Source Sans Pro"/>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0"/>
                  </a:ext>
                </a:extLst>
              </a:tr>
              <a:tr h="705450">
                <a:tc>
                  <a:txBody>
                    <a:bodyPr/>
                    <a:lstStyle/>
                    <a:p>
                      <a:pPr marL="0" lvl="0" indent="0" algn="l" rtl="0">
                        <a:spcBef>
                          <a:spcPts val="0"/>
                        </a:spcBef>
                        <a:spcAft>
                          <a:spcPts val="0"/>
                        </a:spcAft>
                        <a:buClr>
                          <a:schemeClr val="dk1"/>
                        </a:buClr>
                        <a:buSzPts val="500"/>
                        <a:buFont typeface="Arial"/>
                        <a:buNone/>
                      </a:pPr>
                      <a:r>
                        <a:rPr lang="fr" sz="800" b="1">
                          <a:solidFill>
                            <a:schemeClr val="dk1"/>
                          </a:solidFill>
                          <a:latin typeface="Source Sans Pro"/>
                          <a:ea typeface="Source Sans Pro"/>
                          <a:cs typeface="Source Sans Pro"/>
                          <a:sym typeface="Source Sans Pro"/>
                        </a:rPr>
                        <a:t>But</a:t>
                      </a:r>
                      <a:endParaRPr sz="800" b="1">
                        <a:solidFill>
                          <a:schemeClr val="dk1"/>
                        </a:solidFill>
                        <a:latin typeface="Source Sans Pro"/>
                        <a:ea typeface="Source Sans Pro"/>
                        <a:cs typeface="Source Sans Pro"/>
                        <a:sym typeface="Source Sans Pro"/>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800" b="1">
                        <a:solidFill>
                          <a:schemeClr val="dk1"/>
                        </a:solidFill>
                        <a:latin typeface="Source Sans Pro"/>
                        <a:ea typeface="Source Sans Pro"/>
                        <a:cs typeface="Source Sans Pro"/>
                        <a:sym typeface="Source Sans Pro"/>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800" b="1">
                        <a:solidFill>
                          <a:schemeClr val="dk1"/>
                        </a:solidFill>
                        <a:latin typeface="Source Sans Pro"/>
                        <a:ea typeface="Source Sans Pro"/>
                        <a:cs typeface="Source Sans Pro"/>
                        <a:sym typeface="Source Sans Pro"/>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800" b="1">
                        <a:solidFill>
                          <a:schemeClr val="dk1"/>
                        </a:solidFill>
                        <a:latin typeface="Source Sans Pro"/>
                        <a:ea typeface="Source Sans Pro"/>
                        <a:cs typeface="Source Sans Pro"/>
                        <a:sym typeface="Source Sans Pro"/>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1"/>
                  </a:ext>
                </a:extLst>
              </a:tr>
              <a:tr h="565725">
                <a:tc>
                  <a:txBody>
                    <a:bodyPr/>
                    <a:lstStyle/>
                    <a:p>
                      <a:pPr marL="0" lvl="0" indent="0" algn="l" rtl="0">
                        <a:spcBef>
                          <a:spcPts val="0"/>
                        </a:spcBef>
                        <a:spcAft>
                          <a:spcPts val="0"/>
                        </a:spcAft>
                        <a:buNone/>
                      </a:pPr>
                      <a:r>
                        <a:rPr lang="fr" sz="800" b="1">
                          <a:solidFill>
                            <a:schemeClr val="dk1"/>
                          </a:solidFill>
                          <a:latin typeface="Source Sans Pro"/>
                          <a:ea typeface="Source Sans Pro"/>
                          <a:cs typeface="Source Sans Pro"/>
                          <a:sym typeface="Source Sans Pro"/>
                        </a:rPr>
                        <a:t>Objectifs spécifiques</a:t>
                      </a:r>
                      <a:endParaRPr sz="800" b="1">
                        <a:solidFill>
                          <a:schemeClr val="dk1"/>
                        </a:solidFill>
                        <a:latin typeface="Source Sans Pro"/>
                        <a:ea typeface="Source Sans Pro"/>
                        <a:cs typeface="Source Sans Pro"/>
                        <a:sym typeface="Source Sans Pro"/>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800" b="1">
                        <a:solidFill>
                          <a:schemeClr val="dk1"/>
                        </a:solidFill>
                        <a:latin typeface="Source Sans Pro"/>
                        <a:ea typeface="Source Sans Pro"/>
                        <a:cs typeface="Source Sans Pro"/>
                        <a:sym typeface="Source Sans Pro"/>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800" b="1">
                        <a:solidFill>
                          <a:schemeClr val="dk1"/>
                        </a:solidFill>
                        <a:latin typeface="Source Sans Pro"/>
                        <a:ea typeface="Source Sans Pro"/>
                        <a:cs typeface="Source Sans Pro"/>
                        <a:sym typeface="Source Sans Pro"/>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800" b="1">
                        <a:solidFill>
                          <a:schemeClr val="dk1"/>
                        </a:solidFill>
                        <a:latin typeface="Source Sans Pro"/>
                        <a:ea typeface="Source Sans Pro"/>
                        <a:cs typeface="Source Sans Pro"/>
                        <a:sym typeface="Source Sans Pro"/>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2"/>
                  </a:ext>
                </a:extLst>
              </a:tr>
              <a:tr h="511500">
                <a:tc>
                  <a:txBody>
                    <a:bodyPr/>
                    <a:lstStyle/>
                    <a:p>
                      <a:pPr marL="0" lvl="0" indent="0" algn="l" rtl="0">
                        <a:spcBef>
                          <a:spcPts val="0"/>
                        </a:spcBef>
                        <a:spcAft>
                          <a:spcPts val="0"/>
                        </a:spcAft>
                        <a:buNone/>
                      </a:pPr>
                      <a:r>
                        <a:rPr lang="fr" sz="800" b="1">
                          <a:solidFill>
                            <a:schemeClr val="dk1"/>
                          </a:solidFill>
                          <a:latin typeface="Source Sans Pro"/>
                          <a:ea typeface="Source Sans Pro"/>
                          <a:cs typeface="Source Sans Pro"/>
                          <a:sym typeface="Source Sans Pro"/>
                        </a:rPr>
                        <a:t>Produits (Résultats)</a:t>
                      </a:r>
                      <a:endParaRPr sz="800" b="1">
                        <a:solidFill>
                          <a:schemeClr val="dk1"/>
                        </a:solidFill>
                        <a:latin typeface="Source Sans Pro"/>
                        <a:ea typeface="Source Sans Pro"/>
                        <a:cs typeface="Source Sans Pro"/>
                        <a:sym typeface="Source Sans Pro"/>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800" b="1">
                        <a:solidFill>
                          <a:schemeClr val="dk1"/>
                        </a:solidFill>
                        <a:latin typeface="Source Sans Pro"/>
                        <a:ea typeface="Source Sans Pro"/>
                        <a:cs typeface="Source Sans Pro"/>
                        <a:sym typeface="Source Sans Pro"/>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800" b="1">
                        <a:solidFill>
                          <a:schemeClr val="dk1"/>
                        </a:solidFill>
                        <a:latin typeface="Source Sans Pro"/>
                        <a:ea typeface="Source Sans Pro"/>
                        <a:cs typeface="Source Sans Pro"/>
                        <a:sym typeface="Source Sans Pro"/>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800" b="1">
                        <a:solidFill>
                          <a:schemeClr val="dk1"/>
                        </a:solidFill>
                        <a:latin typeface="Source Sans Pro"/>
                        <a:ea typeface="Source Sans Pro"/>
                        <a:cs typeface="Source Sans Pro"/>
                        <a:sym typeface="Source Sans Pro"/>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3"/>
                  </a:ext>
                </a:extLst>
              </a:tr>
              <a:tr h="674575">
                <a:tc>
                  <a:txBody>
                    <a:bodyPr/>
                    <a:lstStyle/>
                    <a:p>
                      <a:pPr marL="0" lvl="0" indent="0" algn="l" rtl="0">
                        <a:spcBef>
                          <a:spcPts val="0"/>
                        </a:spcBef>
                        <a:spcAft>
                          <a:spcPts val="0"/>
                        </a:spcAft>
                        <a:buNone/>
                      </a:pPr>
                      <a:r>
                        <a:rPr lang="fr" sz="800" b="1">
                          <a:solidFill>
                            <a:schemeClr val="dk1"/>
                          </a:solidFill>
                          <a:latin typeface="Source Sans Pro"/>
                          <a:ea typeface="Source Sans Pro"/>
                          <a:cs typeface="Source Sans Pro"/>
                          <a:sym typeface="Source Sans Pro"/>
                        </a:rPr>
                        <a:t>Activités </a:t>
                      </a:r>
                      <a:endParaRPr sz="800" b="1">
                        <a:solidFill>
                          <a:schemeClr val="dk1"/>
                        </a:solidFill>
                        <a:latin typeface="Source Sans Pro"/>
                        <a:ea typeface="Source Sans Pro"/>
                        <a:cs typeface="Source Sans Pro"/>
                        <a:sym typeface="Source Sans Pro"/>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800" b="1">
                        <a:solidFill>
                          <a:schemeClr val="dk1"/>
                        </a:solidFill>
                        <a:latin typeface="Source Sans Pro"/>
                        <a:ea typeface="Source Sans Pro"/>
                        <a:cs typeface="Source Sans Pro"/>
                        <a:sym typeface="Source Sans Pro"/>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800" b="1">
                        <a:solidFill>
                          <a:schemeClr val="dk1"/>
                        </a:solidFill>
                        <a:latin typeface="Source Sans Pro"/>
                        <a:ea typeface="Source Sans Pro"/>
                        <a:cs typeface="Source Sans Pro"/>
                        <a:sym typeface="Source Sans Pro"/>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800" b="1">
                        <a:solidFill>
                          <a:schemeClr val="dk1"/>
                        </a:solidFill>
                        <a:latin typeface="Source Sans Pro"/>
                        <a:ea typeface="Source Sans Pro"/>
                        <a:cs typeface="Source Sans Pro"/>
                        <a:sym typeface="Source Sans Pro"/>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
        <p:nvSpPr>
          <p:cNvPr id="1101" name="Google Shape;1101;p90"/>
          <p:cNvSpPr txBox="1">
            <a:spLocks noGrp="1"/>
          </p:cNvSpPr>
          <p:nvPr>
            <p:ph type="title"/>
          </p:nvPr>
        </p:nvSpPr>
        <p:spPr>
          <a:xfrm>
            <a:off x="844425" y="5600"/>
            <a:ext cx="4499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17"/>
            </a:pPr>
            <a:r>
              <a:rPr lang="fr"/>
              <a:t>Logique d'intervention du projet</a:t>
            </a:r>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1105"/>
        <p:cNvGrpSpPr/>
        <p:nvPr/>
      </p:nvGrpSpPr>
      <p:grpSpPr>
        <a:xfrm>
          <a:off x="0" y="0"/>
          <a:ext cx="0" cy="0"/>
          <a:chOff x="0" y="0"/>
          <a:chExt cx="0" cy="0"/>
        </a:xfrm>
      </p:grpSpPr>
      <p:sp>
        <p:nvSpPr>
          <p:cNvPr id="1106" name="Google Shape;1106;p91"/>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79</a:t>
            </a:fld>
            <a:endParaRPr/>
          </a:p>
        </p:txBody>
      </p:sp>
      <p:sp>
        <p:nvSpPr>
          <p:cNvPr id="1107" name="Google Shape;1107;p91"/>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79</a:t>
            </a:fld>
            <a:endParaRPr/>
          </a:p>
        </p:txBody>
      </p:sp>
      <p:graphicFrame>
        <p:nvGraphicFramePr>
          <p:cNvPr id="1108" name="Google Shape;1108;p91"/>
          <p:cNvGraphicFramePr/>
          <p:nvPr/>
        </p:nvGraphicFramePr>
        <p:xfrm>
          <a:off x="1131094" y="1391909"/>
          <a:ext cx="3000000" cy="3000000"/>
        </p:xfrm>
        <a:graphic>
          <a:graphicData uri="http://schemas.openxmlformats.org/drawingml/2006/table">
            <a:tbl>
              <a:tblPr bandRow="1">
                <a:noFill/>
                <a:tableStyleId>{07C61084-1360-4B50-8A6B-DCECF3364B2C}</a:tableStyleId>
              </a:tblPr>
              <a:tblGrid>
                <a:gridCol w="790200">
                  <a:extLst>
                    <a:ext uri="{9D8B030D-6E8A-4147-A177-3AD203B41FA5}">
                      <a16:colId xmlns:a16="http://schemas.microsoft.com/office/drawing/2014/main" val="20000"/>
                    </a:ext>
                  </a:extLst>
                </a:gridCol>
                <a:gridCol w="2683975">
                  <a:extLst>
                    <a:ext uri="{9D8B030D-6E8A-4147-A177-3AD203B41FA5}">
                      <a16:colId xmlns:a16="http://schemas.microsoft.com/office/drawing/2014/main" val="20001"/>
                    </a:ext>
                  </a:extLst>
                </a:gridCol>
                <a:gridCol w="1418625">
                  <a:extLst>
                    <a:ext uri="{9D8B030D-6E8A-4147-A177-3AD203B41FA5}">
                      <a16:colId xmlns:a16="http://schemas.microsoft.com/office/drawing/2014/main" val="20002"/>
                    </a:ext>
                  </a:extLst>
                </a:gridCol>
                <a:gridCol w="1530075">
                  <a:extLst>
                    <a:ext uri="{9D8B030D-6E8A-4147-A177-3AD203B41FA5}">
                      <a16:colId xmlns:a16="http://schemas.microsoft.com/office/drawing/2014/main" val="20003"/>
                    </a:ext>
                  </a:extLst>
                </a:gridCol>
                <a:gridCol w="960400">
                  <a:extLst>
                    <a:ext uri="{9D8B030D-6E8A-4147-A177-3AD203B41FA5}">
                      <a16:colId xmlns:a16="http://schemas.microsoft.com/office/drawing/2014/main" val="20004"/>
                    </a:ext>
                  </a:extLst>
                </a:gridCol>
              </a:tblGrid>
              <a:tr h="0">
                <a:tc>
                  <a:txBody>
                    <a:bodyPr/>
                    <a:lstStyle/>
                    <a:p>
                      <a:pPr marL="0" lvl="0" indent="0" algn="l" rtl="0">
                        <a:spcBef>
                          <a:spcPts val="0"/>
                        </a:spcBef>
                        <a:spcAft>
                          <a:spcPts val="0"/>
                        </a:spcAft>
                        <a:buNone/>
                      </a:pPr>
                      <a:endParaRPr sz="1100" b="1">
                        <a:solidFill>
                          <a:schemeClr val="dk1"/>
                        </a:solidFill>
                        <a:latin typeface="Source Sans Pro"/>
                        <a:ea typeface="Source Sans Pro"/>
                        <a:cs typeface="Source Sans Pro"/>
                        <a:sym typeface="Source Sans Pro"/>
                      </a:endParaRPr>
                    </a:p>
                  </a:txBody>
                  <a:tcPr marL="31200" marR="31200" marT="0" marB="0" anchor="ctr">
                    <a:lnL w="19050" cap="flat" cmpd="sng">
                      <a:solidFill>
                        <a:schemeClr val="accent4"/>
                      </a:solidFill>
                      <a:prstDash val="solid"/>
                      <a:round/>
                      <a:headEnd type="none" w="sm" len="sm"/>
                      <a:tailEnd type="none" w="sm" len="sm"/>
                    </a:lnL>
                    <a:lnR w="19050" cap="flat" cmpd="sng">
                      <a:solidFill>
                        <a:schemeClr val="accent4"/>
                      </a:solidFill>
                      <a:prstDash val="solid"/>
                      <a:round/>
                      <a:headEnd type="none" w="sm" len="sm"/>
                      <a:tailEnd type="none" w="sm" len="sm"/>
                    </a:lnR>
                    <a:lnT w="19050" cap="flat" cmpd="sng">
                      <a:solidFill>
                        <a:schemeClr val="accent4"/>
                      </a:solidFill>
                      <a:prstDash val="solid"/>
                      <a:round/>
                      <a:headEnd type="none" w="sm" len="sm"/>
                      <a:tailEnd type="none" w="sm" len="sm"/>
                    </a:lnT>
                    <a:lnB w="19050"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100" b="1">
                          <a:solidFill>
                            <a:schemeClr val="dk1"/>
                          </a:solidFill>
                          <a:latin typeface="Source Sans Pro"/>
                          <a:ea typeface="Source Sans Pro"/>
                          <a:cs typeface="Source Sans Pro"/>
                          <a:sym typeface="Source Sans Pro"/>
                        </a:rPr>
                        <a:t>Description du projet</a:t>
                      </a:r>
                      <a:endParaRPr sz="1100" b="1">
                        <a:solidFill>
                          <a:schemeClr val="dk1"/>
                        </a:solidFill>
                        <a:latin typeface="Source Sans Pro"/>
                        <a:ea typeface="Source Sans Pro"/>
                        <a:cs typeface="Source Sans Pro"/>
                        <a:sym typeface="Source Sans Pro"/>
                      </a:endParaRPr>
                    </a:p>
                  </a:txBody>
                  <a:tcPr marL="31200" marR="31200" marT="0" marB="0" anchor="ctr">
                    <a:lnL w="19050" cap="flat" cmpd="sng">
                      <a:solidFill>
                        <a:schemeClr val="accent4"/>
                      </a:solidFill>
                      <a:prstDash val="solid"/>
                      <a:round/>
                      <a:headEnd type="none" w="sm" len="sm"/>
                      <a:tailEnd type="none" w="sm" len="sm"/>
                    </a:lnL>
                    <a:lnR w="19050" cap="flat" cmpd="sng">
                      <a:solidFill>
                        <a:schemeClr val="accent4"/>
                      </a:solidFill>
                      <a:prstDash val="solid"/>
                      <a:round/>
                      <a:headEnd type="none" w="sm" len="sm"/>
                      <a:tailEnd type="none" w="sm" len="sm"/>
                    </a:lnR>
                    <a:lnT w="19050" cap="flat" cmpd="sng">
                      <a:solidFill>
                        <a:schemeClr val="accent4"/>
                      </a:solidFill>
                      <a:prstDash val="solid"/>
                      <a:round/>
                      <a:headEnd type="none" w="sm" len="sm"/>
                      <a:tailEnd type="none" w="sm" len="sm"/>
                    </a:lnT>
                    <a:lnB w="19050"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100" b="1">
                          <a:solidFill>
                            <a:schemeClr val="dk1"/>
                          </a:solidFill>
                          <a:latin typeface="Source Sans Pro"/>
                          <a:ea typeface="Source Sans Pro"/>
                          <a:cs typeface="Source Sans Pro"/>
                          <a:sym typeface="Source Sans Pro"/>
                        </a:rPr>
                        <a:t>Indicateurs </a:t>
                      </a:r>
                      <a:endParaRPr sz="1100" b="1">
                        <a:solidFill>
                          <a:schemeClr val="dk1"/>
                        </a:solidFill>
                        <a:latin typeface="Source Sans Pro"/>
                        <a:ea typeface="Source Sans Pro"/>
                        <a:cs typeface="Source Sans Pro"/>
                        <a:sym typeface="Source Sans Pro"/>
                      </a:endParaRPr>
                    </a:p>
                  </a:txBody>
                  <a:tcPr marL="31200" marR="31200" marT="0" marB="0" anchor="ctr">
                    <a:lnL w="19050" cap="flat" cmpd="sng">
                      <a:solidFill>
                        <a:schemeClr val="accent4"/>
                      </a:solidFill>
                      <a:prstDash val="solid"/>
                      <a:round/>
                      <a:headEnd type="none" w="sm" len="sm"/>
                      <a:tailEnd type="none" w="sm" len="sm"/>
                    </a:lnL>
                    <a:lnR w="19050" cap="flat" cmpd="sng">
                      <a:solidFill>
                        <a:schemeClr val="accent4"/>
                      </a:solidFill>
                      <a:prstDash val="solid"/>
                      <a:round/>
                      <a:headEnd type="none" w="sm" len="sm"/>
                      <a:tailEnd type="none" w="sm" len="sm"/>
                    </a:lnR>
                    <a:lnT w="19050" cap="flat" cmpd="sng">
                      <a:solidFill>
                        <a:schemeClr val="accent4"/>
                      </a:solidFill>
                      <a:prstDash val="solid"/>
                      <a:round/>
                      <a:headEnd type="none" w="sm" len="sm"/>
                      <a:tailEnd type="none" w="sm" len="sm"/>
                    </a:lnT>
                    <a:lnB w="19050"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100" b="1">
                          <a:solidFill>
                            <a:schemeClr val="dk1"/>
                          </a:solidFill>
                          <a:latin typeface="Source Sans Pro"/>
                          <a:ea typeface="Source Sans Pro"/>
                          <a:cs typeface="Source Sans Pro"/>
                          <a:sym typeface="Source Sans Pro"/>
                        </a:rPr>
                        <a:t>Moyens de vérification</a:t>
                      </a:r>
                      <a:endParaRPr sz="1100" b="1">
                        <a:solidFill>
                          <a:schemeClr val="dk1"/>
                        </a:solidFill>
                        <a:latin typeface="Source Sans Pro"/>
                        <a:ea typeface="Source Sans Pro"/>
                        <a:cs typeface="Source Sans Pro"/>
                        <a:sym typeface="Source Sans Pro"/>
                      </a:endParaRPr>
                    </a:p>
                  </a:txBody>
                  <a:tcPr marL="31200" marR="31200" marT="0" marB="0" anchor="ctr">
                    <a:lnL w="19050" cap="flat" cmpd="sng">
                      <a:solidFill>
                        <a:schemeClr val="accent4"/>
                      </a:solidFill>
                      <a:prstDash val="solid"/>
                      <a:round/>
                      <a:headEnd type="none" w="sm" len="sm"/>
                      <a:tailEnd type="none" w="sm" len="sm"/>
                    </a:lnL>
                    <a:lnR w="19050" cap="flat" cmpd="sng">
                      <a:solidFill>
                        <a:schemeClr val="accent4"/>
                      </a:solidFill>
                      <a:prstDash val="solid"/>
                      <a:round/>
                      <a:headEnd type="none" w="sm" len="sm"/>
                      <a:tailEnd type="none" w="sm" len="sm"/>
                    </a:lnR>
                    <a:lnT w="19050" cap="flat" cmpd="sng">
                      <a:solidFill>
                        <a:schemeClr val="accent4"/>
                      </a:solidFill>
                      <a:prstDash val="solid"/>
                      <a:round/>
                      <a:headEnd type="none" w="sm" len="sm"/>
                      <a:tailEnd type="none" w="sm" len="sm"/>
                    </a:lnT>
                    <a:lnB w="19050"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100" b="1">
                          <a:solidFill>
                            <a:schemeClr val="dk1"/>
                          </a:solidFill>
                          <a:latin typeface="Source Sans Pro"/>
                          <a:ea typeface="Source Sans Pro"/>
                          <a:cs typeface="Source Sans Pro"/>
                          <a:sym typeface="Source Sans Pro"/>
                        </a:rPr>
                        <a:t>Hypothèses </a:t>
                      </a:r>
                      <a:endParaRPr sz="1100" b="1">
                        <a:solidFill>
                          <a:schemeClr val="dk1"/>
                        </a:solidFill>
                        <a:latin typeface="Source Sans Pro"/>
                        <a:ea typeface="Source Sans Pro"/>
                        <a:cs typeface="Source Sans Pro"/>
                        <a:sym typeface="Source Sans Pro"/>
                      </a:endParaRPr>
                    </a:p>
                  </a:txBody>
                  <a:tcPr marL="31200" marR="31200" marT="0" marB="0" anchor="ctr">
                    <a:lnL w="19050" cap="flat" cmpd="sng">
                      <a:solidFill>
                        <a:schemeClr val="accent4"/>
                      </a:solidFill>
                      <a:prstDash val="solid"/>
                      <a:round/>
                      <a:headEnd type="none" w="sm" len="sm"/>
                      <a:tailEnd type="none" w="sm" len="sm"/>
                    </a:lnL>
                    <a:lnR w="19050" cap="flat" cmpd="sng">
                      <a:solidFill>
                        <a:schemeClr val="accent4"/>
                      </a:solidFill>
                      <a:prstDash val="solid"/>
                      <a:round/>
                      <a:headEnd type="none" w="sm" len="sm"/>
                      <a:tailEnd type="none" w="sm" len="sm"/>
                    </a:lnR>
                    <a:lnT w="19050" cap="flat" cmpd="sng">
                      <a:solidFill>
                        <a:schemeClr val="accent4"/>
                      </a:solidFill>
                      <a:prstDash val="solid"/>
                      <a:round/>
                      <a:headEnd type="none" w="sm" len="sm"/>
                      <a:tailEnd type="none" w="sm" len="sm"/>
                    </a:lnT>
                    <a:lnB w="19050" cap="flat" cmpd="sng">
                      <a:solidFill>
                        <a:schemeClr val="accent4"/>
                      </a:solidFill>
                      <a:prstDash val="solid"/>
                      <a:round/>
                      <a:headEnd type="none" w="sm" len="sm"/>
                      <a:tailEnd type="none" w="sm" len="sm"/>
                    </a:lnB>
                  </a:tcPr>
                </a:tc>
                <a:extLst>
                  <a:ext uri="{0D108BD9-81ED-4DB2-BD59-A6C34878D82A}">
                    <a16:rowId xmlns:a16="http://schemas.microsoft.com/office/drawing/2014/main" val="10000"/>
                  </a:ext>
                </a:extLst>
              </a:tr>
              <a:tr h="874025">
                <a:tc>
                  <a:txBody>
                    <a:bodyPr/>
                    <a:lstStyle/>
                    <a:p>
                      <a:pPr marL="0" lvl="0" indent="0" algn="l" rtl="0">
                        <a:spcBef>
                          <a:spcPts val="0"/>
                        </a:spcBef>
                        <a:spcAft>
                          <a:spcPts val="0"/>
                        </a:spcAft>
                        <a:buClr>
                          <a:schemeClr val="dk1"/>
                        </a:buClr>
                        <a:buSzPts val="500"/>
                        <a:buFont typeface="Arial"/>
                        <a:buNone/>
                      </a:pPr>
                      <a:r>
                        <a:rPr lang="fr" sz="1100" b="1">
                          <a:solidFill>
                            <a:schemeClr val="dk1"/>
                          </a:solidFill>
                          <a:latin typeface="Source Sans Pro"/>
                          <a:ea typeface="Source Sans Pro"/>
                          <a:cs typeface="Source Sans Pro"/>
                          <a:sym typeface="Source Sans Pro"/>
                        </a:rPr>
                        <a:t>But</a:t>
                      </a:r>
                      <a:endParaRPr sz="1100" b="1">
                        <a:solidFill>
                          <a:schemeClr val="dk1"/>
                        </a:solidFill>
                        <a:latin typeface="Source Sans Pro"/>
                        <a:ea typeface="Source Sans Pro"/>
                        <a:cs typeface="Source Sans Pro"/>
                        <a:sym typeface="Source Sans Pro"/>
                      </a:endParaRPr>
                    </a:p>
                  </a:txBody>
                  <a:tcPr marL="31200" marR="31200" marT="0" marB="0" anchor="ctr">
                    <a:lnL w="19050" cap="flat" cmpd="sng">
                      <a:solidFill>
                        <a:schemeClr val="accent4"/>
                      </a:solidFill>
                      <a:prstDash val="solid"/>
                      <a:round/>
                      <a:headEnd type="none" w="sm" len="sm"/>
                      <a:tailEnd type="none" w="sm" len="sm"/>
                    </a:lnL>
                    <a:lnR w="19050" cap="flat" cmpd="sng">
                      <a:solidFill>
                        <a:schemeClr val="accent4"/>
                      </a:solidFill>
                      <a:prstDash val="solid"/>
                      <a:round/>
                      <a:headEnd type="none" w="sm" len="sm"/>
                      <a:tailEnd type="none" w="sm" len="sm"/>
                    </a:lnR>
                    <a:lnT w="19050" cap="flat" cmpd="sng">
                      <a:solidFill>
                        <a:schemeClr val="accent4"/>
                      </a:solidFill>
                      <a:prstDash val="solid"/>
                      <a:round/>
                      <a:headEnd type="none" w="sm" len="sm"/>
                      <a:tailEnd type="none" w="sm" len="sm"/>
                    </a:lnT>
                    <a:lnB w="19050"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100">
                          <a:solidFill>
                            <a:schemeClr val="dk1"/>
                          </a:solidFill>
                          <a:latin typeface="Source Sans Pro"/>
                          <a:ea typeface="Source Sans Pro"/>
                          <a:cs typeface="Source Sans Pro"/>
                          <a:sym typeface="Source Sans Pro"/>
                        </a:rPr>
                        <a:t>Si les OBJECTIFS se concrétisent ; Alors, cela devrait alors contribuer à l'objectif global</a:t>
                      </a:r>
                      <a:endParaRPr sz="1100" b="1">
                        <a:solidFill>
                          <a:schemeClr val="dk1"/>
                        </a:solidFill>
                        <a:latin typeface="Source Sans Pro"/>
                        <a:ea typeface="Source Sans Pro"/>
                        <a:cs typeface="Source Sans Pro"/>
                        <a:sym typeface="Source Sans Pro"/>
                      </a:endParaRPr>
                    </a:p>
                  </a:txBody>
                  <a:tcPr marL="31200" marR="31200" marT="0" marB="0" anchor="ctr">
                    <a:lnL w="19050" cap="flat" cmpd="sng">
                      <a:solidFill>
                        <a:schemeClr val="accent4"/>
                      </a:solidFill>
                      <a:prstDash val="solid"/>
                      <a:round/>
                      <a:headEnd type="none" w="sm" len="sm"/>
                      <a:tailEnd type="none" w="sm" len="sm"/>
                    </a:lnL>
                    <a:lnR w="19050" cap="flat" cmpd="sng">
                      <a:solidFill>
                        <a:schemeClr val="accent4"/>
                      </a:solidFill>
                      <a:prstDash val="solid"/>
                      <a:round/>
                      <a:headEnd type="none" w="sm" len="sm"/>
                      <a:tailEnd type="none" w="sm" len="sm"/>
                    </a:lnR>
                    <a:lnT w="19050" cap="flat" cmpd="sng">
                      <a:solidFill>
                        <a:schemeClr val="accent4"/>
                      </a:solidFill>
                      <a:prstDash val="solid"/>
                      <a:round/>
                      <a:headEnd type="none" w="sm" len="sm"/>
                      <a:tailEnd type="none" w="sm" len="sm"/>
                    </a:lnT>
                    <a:lnB w="19050"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100" b="1">
                        <a:solidFill>
                          <a:schemeClr val="dk1"/>
                        </a:solidFill>
                        <a:latin typeface="Source Sans Pro"/>
                        <a:ea typeface="Source Sans Pro"/>
                        <a:cs typeface="Source Sans Pro"/>
                        <a:sym typeface="Source Sans Pro"/>
                      </a:endParaRPr>
                    </a:p>
                  </a:txBody>
                  <a:tcPr marL="31200" marR="31200" marT="0" marB="0" anchor="ctr">
                    <a:lnL w="19050" cap="flat" cmpd="sng">
                      <a:solidFill>
                        <a:schemeClr val="accent4"/>
                      </a:solidFill>
                      <a:prstDash val="solid"/>
                      <a:round/>
                      <a:headEnd type="none" w="sm" len="sm"/>
                      <a:tailEnd type="none" w="sm" len="sm"/>
                    </a:lnL>
                    <a:lnR w="19050" cap="flat" cmpd="sng">
                      <a:solidFill>
                        <a:schemeClr val="accent4"/>
                      </a:solidFill>
                      <a:prstDash val="solid"/>
                      <a:round/>
                      <a:headEnd type="none" w="sm" len="sm"/>
                      <a:tailEnd type="none" w="sm" len="sm"/>
                    </a:lnR>
                    <a:lnT w="19050" cap="flat" cmpd="sng">
                      <a:solidFill>
                        <a:schemeClr val="accent4"/>
                      </a:solidFill>
                      <a:prstDash val="solid"/>
                      <a:round/>
                      <a:headEnd type="none" w="sm" len="sm"/>
                      <a:tailEnd type="none" w="sm" len="sm"/>
                    </a:lnT>
                    <a:lnB w="19050"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100" b="1">
                        <a:solidFill>
                          <a:schemeClr val="dk1"/>
                        </a:solidFill>
                        <a:latin typeface="Source Sans Pro"/>
                        <a:ea typeface="Source Sans Pro"/>
                        <a:cs typeface="Source Sans Pro"/>
                        <a:sym typeface="Source Sans Pro"/>
                      </a:endParaRPr>
                    </a:p>
                  </a:txBody>
                  <a:tcPr marL="31200" marR="31200" marT="0" marB="0" anchor="ctr">
                    <a:lnL w="19050" cap="flat" cmpd="sng">
                      <a:solidFill>
                        <a:schemeClr val="accent4"/>
                      </a:solidFill>
                      <a:prstDash val="solid"/>
                      <a:round/>
                      <a:headEnd type="none" w="sm" len="sm"/>
                      <a:tailEnd type="none" w="sm" len="sm"/>
                    </a:lnL>
                    <a:lnR w="19050" cap="flat" cmpd="sng">
                      <a:solidFill>
                        <a:schemeClr val="accent4"/>
                      </a:solidFill>
                      <a:prstDash val="solid"/>
                      <a:round/>
                      <a:headEnd type="none" w="sm" len="sm"/>
                      <a:tailEnd type="none" w="sm" len="sm"/>
                    </a:lnR>
                    <a:lnT w="19050" cap="flat" cmpd="sng">
                      <a:solidFill>
                        <a:schemeClr val="accent4"/>
                      </a:solidFill>
                      <a:prstDash val="solid"/>
                      <a:round/>
                      <a:headEnd type="none" w="sm" len="sm"/>
                      <a:tailEnd type="none" w="sm" len="sm"/>
                    </a:lnT>
                    <a:lnB w="19050"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100" b="1">
                        <a:solidFill>
                          <a:schemeClr val="dk1"/>
                        </a:solidFill>
                        <a:latin typeface="Source Sans Pro"/>
                        <a:ea typeface="Source Sans Pro"/>
                        <a:cs typeface="Source Sans Pro"/>
                        <a:sym typeface="Source Sans Pro"/>
                      </a:endParaRPr>
                    </a:p>
                  </a:txBody>
                  <a:tcPr marL="31200" marR="31200" marT="0" marB="0" anchor="ctr">
                    <a:lnL w="19050" cap="flat" cmpd="sng">
                      <a:solidFill>
                        <a:schemeClr val="accent4"/>
                      </a:solidFill>
                      <a:prstDash val="solid"/>
                      <a:round/>
                      <a:headEnd type="none" w="sm" len="sm"/>
                      <a:tailEnd type="none" w="sm" len="sm"/>
                    </a:lnL>
                    <a:lnR w="19050" cap="flat" cmpd="sng">
                      <a:solidFill>
                        <a:schemeClr val="accent4"/>
                      </a:solidFill>
                      <a:prstDash val="solid"/>
                      <a:round/>
                      <a:headEnd type="none" w="sm" len="sm"/>
                      <a:tailEnd type="none" w="sm" len="sm"/>
                    </a:lnR>
                    <a:lnT w="19050" cap="flat" cmpd="sng">
                      <a:solidFill>
                        <a:schemeClr val="accent4"/>
                      </a:solidFill>
                      <a:prstDash val="solid"/>
                      <a:round/>
                      <a:headEnd type="none" w="sm" len="sm"/>
                      <a:tailEnd type="none" w="sm" len="sm"/>
                    </a:lnT>
                    <a:lnB w="19050" cap="flat" cmpd="sng">
                      <a:solidFill>
                        <a:schemeClr val="accent4"/>
                      </a:solidFill>
                      <a:prstDash val="solid"/>
                      <a:round/>
                      <a:headEnd type="none" w="sm" len="sm"/>
                      <a:tailEnd type="none" w="sm" len="sm"/>
                    </a:lnB>
                  </a:tcPr>
                </a:tc>
                <a:extLst>
                  <a:ext uri="{0D108BD9-81ED-4DB2-BD59-A6C34878D82A}">
                    <a16:rowId xmlns:a16="http://schemas.microsoft.com/office/drawing/2014/main" val="10001"/>
                  </a:ext>
                </a:extLst>
              </a:tr>
              <a:tr h="700875">
                <a:tc>
                  <a:txBody>
                    <a:bodyPr/>
                    <a:lstStyle/>
                    <a:p>
                      <a:pPr marL="0" lvl="0" indent="0" algn="l" rtl="0">
                        <a:spcBef>
                          <a:spcPts val="0"/>
                        </a:spcBef>
                        <a:spcAft>
                          <a:spcPts val="0"/>
                        </a:spcAft>
                        <a:buNone/>
                      </a:pPr>
                      <a:r>
                        <a:rPr lang="fr" sz="1100" b="1">
                          <a:solidFill>
                            <a:schemeClr val="dk1"/>
                          </a:solidFill>
                          <a:latin typeface="Source Sans Pro"/>
                          <a:ea typeface="Source Sans Pro"/>
                          <a:cs typeface="Source Sans Pro"/>
                          <a:sym typeface="Source Sans Pro"/>
                        </a:rPr>
                        <a:t>Objectifs spécifiques</a:t>
                      </a:r>
                      <a:endParaRPr sz="1100" b="1">
                        <a:solidFill>
                          <a:schemeClr val="dk1"/>
                        </a:solidFill>
                        <a:latin typeface="Source Sans Pro"/>
                        <a:ea typeface="Source Sans Pro"/>
                        <a:cs typeface="Source Sans Pro"/>
                        <a:sym typeface="Source Sans Pro"/>
                      </a:endParaRPr>
                    </a:p>
                  </a:txBody>
                  <a:tcPr marL="31200" marR="31200" marT="0" marB="0" anchor="ctr">
                    <a:lnL w="19050" cap="flat" cmpd="sng">
                      <a:solidFill>
                        <a:schemeClr val="accent4"/>
                      </a:solidFill>
                      <a:prstDash val="solid"/>
                      <a:round/>
                      <a:headEnd type="none" w="sm" len="sm"/>
                      <a:tailEnd type="none" w="sm" len="sm"/>
                    </a:lnL>
                    <a:lnR w="19050" cap="flat" cmpd="sng">
                      <a:solidFill>
                        <a:schemeClr val="accent4"/>
                      </a:solidFill>
                      <a:prstDash val="solid"/>
                      <a:round/>
                      <a:headEnd type="none" w="sm" len="sm"/>
                      <a:tailEnd type="none" w="sm" len="sm"/>
                    </a:lnR>
                    <a:lnT w="19050" cap="flat" cmpd="sng">
                      <a:solidFill>
                        <a:schemeClr val="accent4"/>
                      </a:solidFill>
                      <a:prstDash val="solid"/>
                      <a:round/>
                      <a:headEnd type="none" w="sm" len="sm"/>
                      <a:tailEnd type="none" w="sm" len="sm"/>
                    </a:lnT>
                    <a:lnB w="19050"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100">
                          <a:solidFill>
                            <a:schemeClr val="dk1"/>
                          </a:solidFill>
                          <a:latin typeface="Source Sans Pro"/>
                          <a:ea typeface="Source Sans Pro"/>
                          <a:cs typeface="Source Sans Pro"/>
                          <a:sym typeface="Source Sans Pro"/>
                        </a:rPr>
                        <a:t>Si les PRODUITS sont réalisés ; Alors, les OBJECTIFS spécifiques peuvent se concrétiser.</a:t>
                      </a:r>
                      <a:endParaRPr sz="1100" b="1">
                        <a:solidFill>
                          <a:schemeClr val="dk1"/>
                        </a:solidFill>
                        <a:latin typeface="Source Sans Pro"/>
                        <a:ea typeface="Source Sans Pro"/>
                        <a:cs typeface="Source Sans Pro"/>
                        <a:sym typeface="Source Sans Pro"/>
                      </a:endParaRPr>
                    </a:p>
                  </a:txBody>
                  <a:tcPr marL="31200" marR="31200" marT="0" marB="0" anchor="ctr">
                    <a:lnL w="19050" cap="flat" cmpd="sng">
                      <a:solidFill>
                        <a:schemeClr val="accent4"/>
                      </a:solidFill>
                      <a:prstDash val="solid"/>
                      <a:round/>
                      <a:headEnd type="none" w="sm" len="sm"/>
                      <a:tailEnd type="none" w="sm" len="sm"/>
                    </a:lnL>
                    <a:lnR w="19050" cap="flat" cmpd="sng">
                      <a:solidFill>
                        <a:schemeClr val="accent4"/>
                      </a:solidFill>
                      <a:prstDash val="solid"/>
                      <a:round/>
                      <a:headEnd type="none" w="sm" len="sm"/>
                      <a:tailEnd type="none" w="sm" len="sm"/>
                    </a:lnR>
                    <a:lnT w="19050" cap="flat" cmpd="sng">
                      <a:solidFill>
                        <a:schemeClr val="accent4"/>
                      </a:solidFill>
                      <a:prstDash val="solid"/>
                      <a:round/>
                      <a:headEnd type="none" w="sm" len="sm"/>
                      <a:tailEnd type="none" w="sm" len="sm"/>
                    </a:lnT>
                    <a:lnB w="19050"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100" b="1">
                        <a:solidFill>
                          <a:schemeClr val="dk1"/>
                        </a:solidFill>
                        <a:latin typeface="Source Sans Pro"/>
                        <a:ea typeface="Source Sans Pro"/>
                        <a:cs typeface="Source Sans Pro"/>
                        <a:sym typeface="Source Sans Pro"/>
                      </a:endParaRPr>
                    </a:p>
                  </a:txBody>
                  <a:tcPr marL="31200" marR="31200" marT="0" marB="0" anchor="ctr">
                    <a:lnL w="19050" cap="flat" cmpd="sng">
                      <a:solidFill>
                        <a:schemeClr val="accent4"/>
                      </a:solidFill>
                      <a:prstDash val="solid"/>
                      <a:round/>
                      <a:headEnd type="none" w="sm" len="sm"/>
                      <a:tailEnd type="none" w="sm" len="sm"/>
                    </a:lnL>
                    <a:lnR w="19050" cap="flat" cmpd="sng">
                      <a:solidFill>
                        <a:schemeClr val="accent4"/>
                      </a:solidFill>
                      <a:prstDash val="solid"/>
                      <a:round/>
                      <a:headEnd type="none" w="sm" len="sm"/>
                      <a:tailEnd type="none" w="sm" len="sm"/>
                    </a:lnR>
                    <a:lnT w="19050" cap="flat" cmpd="sng">
                      <a:solidFill>
                        <a:schemeClr val="accent4"/>
                      </a:solidFill>
                      <a:prstDash val="solid"/>
                      <a:round/>
                      <a:headEnd type="none" w="sm" len="sm"/>
                      <a:tailEnd type="none" w="sm" len="sm"/>
                    </a:lnT>
                    <a:lnB w="19050"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100" b="1">
                        <a:solidFill>
                          <a:schemeClr val="dk1"/>
                        </a:solidFill>
                        <a:latin typeface="Source Sans Pro"/>
                        <a:ea typeface="Source Sans Pro"/>
                        <a:cs typeface="Source Sans Pro"/>
                        <a:sym typeface="Source Sans Pro"/>
                      </a:endParaRPr>
                    </a:p>
                  </a:txBody>
                  <a:tcPr marL="31200" marR="31200" marT="0" marB="0" anchor="ctr">
                    <a:lnL w="19050" cap="flat" cmpd="sng">
                      <a:solidFill>
                        <a:schemeClr val="accent4"/>
                      </a:solidFill>
                      <a:prstDash val="solid"/>
                      <a:round/>
                      <a:headEnd type="none" w="sm" len="sm"/>
                      <a:tailEnd type="none" w="sm" len="sm"/>
                    </a:lnL>
                    <a:lnR w="19050" cap="flat" cmpd="sng">
                      <a:solidFill>
                        <a:schemeClr val="accent4"/>
                      </a:solidFill>
                      <a:prstDash val="solid"/>
                      <a:round/>
                      <a:headEnd type="none" w="sm" len="sm"/>
                      <a:tailEnd type="none" w="sm" len="sm"/>
                    </a:lnR>
                    <a:lnT w="19050" cap="flat" cmpd="sng">
                      <a:solidFill>
                        <a:schemeClr val="accent4"/>
                      </a:solidFill>
                      <a:prstDash val="solid"/>
                      <a:round/>
                      <a:headEnd type="none" w="sm" len="sm"/>
                      <a:tailEnd type="none" w="sm" len="sm"/>
                    </a:lnT>
                    <a:lnB w="19050"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100" b="1">
                        <a:solidFill>
                          <a:schemeClr val="dk1"/>
                        </a:solidFill>
                        <a:latin typeface="Source Sans Pro"/>
                        <a:ea typeface="Source Sans Pro"/>
                        <a:cs typeface="Source Sans Pro"/>
                        <a:sym typeface="Source Sans Pro"/>
                      </a:endParaRPr>
                    </a:p>
                  </a:txBody>
                  <a:tcPr marL="31200" marR="31200" marT="0" marB="0" anchor="ctr">
                    <a:lnL w="19050" cap="flat" cmpd="sng">
                      <a:solidFill>
                        <a:schemeClr val="accent4"/>
                      </a:solidFill>
                      <a:prstDash val="solid"/>
                      <a:round/>
                      <a:headEnd type="none" w="sm" len="sm"/>
                      <a:tailEnd type="none" w="sm" len="sm"/>
                    </a:lnL>
                    <a:lnR w="19050" cap="flat" cmpd="sng">
                      <a:solidFill>
                        <a:schemeClr val="accent4"/>
                      </a:solidFill>
                      <a:prstDash val="solid"/>
                      <a:round/>
                      <a:headEnd type="none" w="sm" len="sm"/>
                      <a:tailEnd type="none" w="sm" len="sm"/>
                    </a:lnR>
                    <a:lnT w="19050" cap="flat" cmpd="sng">
                      <a:solidFill>
                        <a:schemeClr val="accent4"/>
                      </a:solidFill>
                      <a:prstDash val="solid"/>
                      <a:round/>
                      <a:headEnd type="none" w="sm" len="sm"/>
                      <a:tailEnd type="none" w="sm" len="sm"/>
                    </a:lnT>
                    <a:lnB w="19050" cap="flat" cmpd="sng">
                      <a:solidFill>
                        <a:schemeClr val="accent4"/>
                      </a:solidFill>
                      <a:prstDash val="solid"/>
                      <a:round/>
                      <a:headEnd type="none" w="sm" len="sm"/>
                      <a:tailEnd type="none" w="sm" len="sm"/>
                    </a:lnB>
                  </a:tcPr>
                </a:tc>
                <a:extLst>
                  <a:ext uri="{0D108BD9-81ED-4DB2-BD59-A6C34878D82A}">
                    <a16:rowId xmlns:a16="http://schemas.microsoft.com/office/drawing/2014/main" val="10002"/>
                  </a:ext>
                </a:extLst>
              </a:tr>
              <a:tr h="559650">
                <a:tc>
                  <a:txBody>
                    <a:bodyPr/>
                    <a:lstStyle/>
                    <a:p>
                      <a:pPr marL="0" lvl="0" indent="0" algn="l" rtl="0">
                        <a:spcBef>
                          <a:spcPts val="0"/>
                        </a:spcBef>
                        <a:spcAft>
                          <a:spcPts val="0"/>
                        </a:spcAft>
                        <a:buNone/>
                      </a:pPr>
                      <a:r>
                        <a:rPr lang="fr" sz="1100" b="1">
                          <a:solidFill>
                            <a:schemeClr val="dk1"/>
                          </a:solidFill>
                          <a:latin typeface="Source Sans Pro"/>
                          <a:ea typeface="Source Sans Pro"/>
                          <a:cs typeface="Source Sans Pro"/>
                          <a:sym typeface="Source Sans Pro"/>
                        </a:rPr>
                        <a:t>Produits (Résultats)</a:t>
                      </a:r>
                      <a:endParaRPr sz="1100" b="1">
                        <a:solidFill>
                          <a:schemeClr val="dk1"/>
                        </a:solidFill>
                        <a:latin typeface="Source Sans Pro"/>
                        <a:ea typeface="Source Sans Pro"/>
                        <a:cs typeface="Source Sans Pro"/>
                        <a:sym typeface="Source Sans Pro"/>
                      </a:endParaRPr>
                    </a:p>
                  </a:txBody>
                  <a:tcPr marL="31200" marR="31200" marT="0" marB="0" anchor="ctr">
                    <a:lnL w="19050" cap="flat" cmpd="sng">
                      <a:solidFill>
                        <a:schemeClr val="accent4"/>
                      </a:solidFill>
                      <a:prstDash val="solid"/>
                      <a:round/>
                      <a:headEnd type="none" w="sm" len="sm"/>
                      <a:tailEnd type="none" w="sm" len="sm"/>
                    </a:lnL>
                    <a:lnR w="19050" cap="flat" cmpd="sng">
                      <a:solidFill>
                        <a:schemeClr val="accent4"/>
                      </a:solidFill>
                      <a:prstDash val="solid"/>
                      <a:round/>
                      <a:headEnd type="none" w="sm" len="sm"/>
                      <a:tailEnd type="none" w="sm" len="sm"/>
                    </a:lnR>
                    <a:lnT w="19050" cap="flat" cmpd="sng">
                      <a:solidFill>
                        <a:schemeClr val="accent4"/>
                      </a:solidFill>
                      <a:prstDash val="solid"/>
                      <a:round/>
                      <a:headEnd type="none" w="sm" len="sm"/>
                      <a:tailEnd type="none" w="sm" len="sm"/>
                    </a:lnT>
                    <a:lnB w="19050"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100">
                          <a:solidFill>
                            <a:schemeClr val="dk1"/>
                          </a:solidFill>
                          <a:latin typeface="Source Sans Pro"/>
                          <a:ea typeface="Source Sans Pro"/>
                          <a:cs typeface="Source Sans Pro"/>
                          <a:sym typeface="Source Sans Pro"/>
                        </a:rPr>
                        <a:t>Si les ACTIVITÉS sont réalisées; Alors les PRODUITS peuvent être livrés</a:t>
                      </a:r>
                      <a:endParaRPr sz="1100" b="1">
                        <a:solidFill>
                          <a:schemeClr val="dk1"/>
                        </a:solidFill>
                        <a:latin typeface="Source Sans Pro"/>
                        <a:ea typeface="Source Sans Pro"/>
                        <a:cs typeface="Source Sans Pro"/>
                        <a:sym typeface="Source Sans Pro"/>
                      </a:endParaRPr>
                    </a:p>
                  </a:txBody>
                  <a:tcPr marL="31200" marR="31200" marT="0" marB="0" anchor="ctr">
                    <a:lnL w="19050" cap="flat" cmpd="sng">
                      <a:solidFill>
                        <a:schemeClr val="accent4"/>
                      </a:solidFill>
                      <a:prstDash val="solid"/>
                      <a:round/>
                      <a:headEnd type="none" w="sm" len="sm"/>
                      <a:tailEnd type="none" w="sm" len="sm"/>
                    </a:lnL>
                    <a:lnR w="19050" cap="flat" cmpd="sng">
                      <a:solidFill>
                        <a:schemeClr val="accent4"/>
                      </a:solidFill>
                      <a:prstDash val="solid"/>
                      <a:round/>
                      <a:headEnd type="none" w="sm" len="sm"/>
                      <a:tailEnd type="none" w="sm" len="sm"/>
                    </a:lnR>
                    <a:lnT w="19050" cap="flat" cmpd="sng">
                      <a:solidFill>
                        <a:schemeClr val="accent4"/>
                      </a:solidFill>
                      <a:prstDash val="solid"/>
                      <a:round/>
                      <a:headEnd type="none" w="sm" len="sm"/>
                      <a:tailEnd type="none" w="sm" len="sm"/>
                    </a:lnT>
                    <a:lnB w="19050"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100" b="1">
                        <a:solidFill>
                          <a:schemeClr val="dk1"/>
                        </a:solidFill>
                        <a:latin typeface="Source Sans Pro"/>
                        <a:ea typeface="Source Sans Pro"/>
                        <a:cs typeface="Source Sans Pro"/>
                        <a:sym typeface="Source Sans Pro"/>
                      </a:endParaRPr>
                    </a:p>
                  </a:txBody>
                  <a:tcPr marL="31200" marR="31200" marT="0" marB="0" anchor="ctr">
                    <a:lnL w="19050" cap="flat" cmpd="sng">
                      <a:solidFill>
                        <a:schemeClr val="accent4"/>
                      </a:solidFill>
                      <a:prstDash val="solid"/>
                      <a:round/>
                      <a:headEnd type="none" w="sm" len="sm"/>
                      <a:tailEnd type="none" w="sm" len="sm"/>
                    </a:lnL>
                    <a:lnR w="19050" cap="flat" cmpd="sng">
                      <a:solidFill>
                        <a:schemeClr val="accent4"/>
                      </a:solidFill>
                      <a:prstDash val="solid"/>
                      <a:round/>
                      <a:headEnd type="none" w="sm" len="sm"/>
                      <a:tailEnd type="none" w="sm" len="sm"/>
                    </a:lnR>
                    <a:lnT w="19050" cap="flat" cmpd="sng">
                      <a:solidFill>
                        <a:schemeClr val="accent4"/>
                      </a:solidFill>
                      <a:prstDash val="solid"/>
                      <a:round/>
                      <a:headEnd type="none" w="sm" len="sm"/>
                      <a:tailEnd type="none" w="sm" len="sm"/>
                    </a:lnT>
                    <a:lnB w="19050"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100" b="1">
                        <a:solidFill>
                          <a:schemeClr val="dk1"/>
                        </a:solidFill>
                        <a:latin typeface="Source Sans Pro"/>
                        <a:ea typeface="Source Sans Pro"/>
                        <a:cs typeface="Source Sans Pro"/>
                        <a:sym typeface="Source Sans Pro"/>
                      </a:endParaRPr>
                    </a:p>
                  </a:txBody>
                  <a:tcPr marL="31200" marR="31200" marT="0" marB="0" anchor="ctr">
                    <a:lnL w="19050" cap="flat" cmpd="sng">
                      <a:solidFill>
                        <a:schemeClr val="accent4"/>
                      </a:solidFill>
                      <a:prstDash val="solid"/>
                      <a:round/>
                      <a:headEnd type="none" w="sm" len="sm"/>
                      <a:tailEnd type="none" w="sm" len="sm"/>
                    </a:lnL>
                    <a:lnR w="19050" cap="flat" cmpd="sng">
                      <a:solidFill>
                        <a:schemeClr val="accent4"/>
                      </a:solidFill>
                      <a:prstDash val="solid"/>
                      <a:round/>
                      <a:headEnd type="none" w="sm" len="sm"/>
                      <a:tailEnd type="none" w="sm" len="sm"/>
                    </a:lnR>
                    <a:lnT w="19050" cap="flat" cmpd="sng">
                      <a:solidFill>
                        <a:schemeClr val="accent4"/>
                      </a:solidFill>
                      <a:prstDash val="solid"/>
                      <a:round/>
                      <a:headEnd type="none" w="sm" len="sm"/>
                      <a:tailEnd type="none" w="sm" len="sm"/>
                    </a:lnT>
                    <a:lnB w="19050"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100" b="1">
                        <a:solidFill>
                          <a:schemeClr val="dk1"/>
                        </a:solidFill>
                        <a:latin typeface="Source Sans Pro"/>
                        <a:ea typeface="Source Sans Pro"/>
                        <a:cs typeface="Source Sans Pro"/>
                        <a:sym typeface="Source Sans Pro"/>
                      </a:endParaRPr>
                    </a:p>
                  </a:txBody>
                  <a:tcPr marL="31200" marR="31200" marT="0" marB="0" anchor="ctr">
                    <a:lnL w="19050" cap="flat" cmpd="sng">
                      <a:solidFill>
                        <a:schemeClr val="accent4"/>
                      </a:solidFill>
                      <a:prstDash val="solid"/>
                      <a:round/>
                      <a:headEnd type="none" w="sm" len="sm"/>
                      <a:tailEnd type="none" w="sm" len="sm"/>
                    </a:lnL>
                    <a:lnR w="19050" cap="flat" cmpd="sng">
                      <a:solidFill>
                        <a:schemeClr val="accent4"/>
                      </a:solidFill>
                      <a:prstDash val="solid"/>
                      <a:round/>
                      <a:headEnd type="none" w="sm" len="sm"/>
                      <a:tailEnd type="none" w="sm" len="sm"/>
                    </a:lnR>
                    <a:lnT w="19050" cap="flat" cmpd="sng">
                      <a:solidFill>
                        <a:schemeClr val="accent4"/>
                      </a:solidFill>
                      <a:prstDash val="solid"/>
                      <a:round/>
                      <a:headEnd type="none" w="sm" len="sm"/>
                      <a:tailEnd type="none" w="sm" len="sm"/>
                    </a:lnT>
                    <a:lnB w="19050" cap="flat" cmpd="sng">
                      <a:solidFill>
                        <a:schemeClr val="accent4"/>
                      </a:solidFill>
                      <a:prstDash val="solid"/>
                      <a:round/>
                      <a:headEnd type="none" w="sm" len="sm"/>
                      <a:tailEnd type="none" w="sm" len="sm"/>
                    </a:lnB>
                  </a:tcPr>
                </a:tc>
                <a:extLst>
                  <a:ext uri="{0D108BD9-81ED-4DB2-BD59-A6C34878D82A}">
                    <a16:rowId xmlns:a16="http://schemas.microsoft.com/office/drawing/2014/main" val="10003"/>
                  </a:ext>
                </a:extLst>
              </a:tr>
              <a:tr h="835750">
                <a:tc>
                  <a:txBody>
                    <a:bodyPr/>
                    <a:lstStyle/>
                    <a:p>
                      <a:pPr marL="0" lvl="0" indent="0" algn="l" rtl="0">
                        <a:spcBef>
                          <a:spcPts val="0"/>
                        </a:spcBef>
                        <a:spcAft>
                          <a:spcPts val="0"/>
                        </a:spcAft>
                        <a:buNone/>
                      </a:pPr>
                      <a:r>
                        <a:rPr lang="fr" sz="1100" b="1">
                          <a:solidFill>
                            <a:schemeClr val="dk1"/>
                          </a:solidFill>
                          <a:latin typeface="Source Sans Pro"/>
                          <a:ea typeface="Source Sans Pro"/>
                          <a:cs typeface="Source Sans Pro"/>
                          <a:sym typeface="Source Sans Pro"/>
                        </a:rPr>
                        <a:t>Activités </a:t>
                      </a:r>
                      <a:endParaRPr sz="1100" b="1">
                        <a:solidFill>
                          <a:schemeClr val="dk1"/>
                        </a:solidFill>
                        <a:latin typeface="Source Sans Pro"/>
                        <a:ea typeface="Source Sans Pro"/>
                        <a:cs typeface="Source Sans Pro"/>
                        <a:sym typeface="Source Sans Pro"/>
                      </a:endParaRPr>
                    </a:p>
                  </a:txBody>
                  <a:tcPr marL="31200" marR="31200" marT="0" marB="0" anchor="ctr">
                    <a:lnL w="19050" cap="flat" cmpd="sng">
                      <a:solidFill>
                        <a:schemeClr val="accent4"/>
                      </a:solidFill>
                      <a:prstDash val="solid"/>
                      <a:round/>
                      <a:headEnd type="none" w="sm" len="sm"/>
                      <a:tailEnd type="none" w="sm" len="sm"/>
                    </a:lnL>
                    <a:lnR w="19050" cap="flat" cmpd="sng">
                      <a:solidFill>
                        <a:schemeClr val="accent4"/>
                      </a:solidFill>
                      <a:prstDash val="solid"/>
                      <a:round/>
                      <a:headEnd type="none" w="sm" len="sm"/>
                      <a:tailEnd type="none" w="sm" len="sm"/>
                    </a:lnR>
                    <a:lnT w="19050" cap="flat" cmpd="sng">
                      <a:solidFill>
                        <a:schemeClr val="accent4"/>
                      </a:solidFill>
                      <a:prstDash val="solid"/>
                      <a:round/>
                      <a:headEnd type="none" w="sm" len="sm"/>
                      <a:tailEnd type="none" w="sm" len="sm"/>
                    </a:lnT>
                    <a:lnB w="19050"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100">
                          <a:solidFill>
                            <a:schemeClr val="dk1"/>
                          </a:solidFill>
                          <a:latin typeface="Source Sans Pro"/>
                          <a:ea typeface="Source Sans Pro"/>
                          <a:cs typeface="Source Sans Pro"/>
                          <a:sym typeface="Source Sans Pro"/>
                        </a:rPr>
                        <a:t>Si des RESSOURCES / INTRANTS sont fournis; Alors les ACTIVITÉS peuvent être réalisées</a:t>
                      </a:r>
                      <a:endParaRPr sz="1100" b="1">
                        <a:solidFill>
                          <a:schemeClr val="dk1"/>
                        </a:solidFill>
                        <a:latin typeface="Source Sans Pro"/>
                        <a:ea typeface="Source Sans Pro"/>
                        <a:cs typeface="Source Sans Pro"/>
                        <a:sym typeface="Source Sans Pro"/>
                      </a:endParaRPr>
                    </a:p>
                  </a:txBody>
                  <a:tcPr marL="31200" marR="31200" marT="0" marB="0" anchor="ctr">
                    <a:lnL w="19050" cap="flat" cmpd="sng">
                      <a:solidFill>
                        <a:schemeClr val="accent4"/>
                      </a:solidFill>
                      <a:prstDash val="solid"/>
                      <a:round/>
                      <a:headEnd type="none" w="sm" len="sm"/>
                      <a:tailEnd type="none" w="sm" len="sm"/>
                    </a:lnL>
                    <a:lnR w="19050" cap="flat" cmpd="sng">
                      <a:solidFill>
                        <a:schemeClr val="accent4"/>
                      </a:solidFill>
                      <a:prstDash val="solid"/>
                      <a:round/>
                      <a:headEnd type="none" w="sm" len="sm"/>
                      <a:tailEnd type="none" w="sm" len="sm"/>
                    </a:lnR>
                    <a:lnT w="19050" cap="flat" cmpd="sng">
                      <a:solidFill>
                        <a:schemeClr val="accent4"/>
                      </a:solidFill>
                      <a:prstDash val="solid"/>
                      <a:round/>
                      <a:headEnd type="none" w="sm" len="sm"/>
                      <a:tailEnd type="none" w="sm" len="sm"/>
                    </a:lnT>
                    <a:lnB w="19050"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100" b="1">
                        <a:solidFill>
                          <a:schemeClr val="dk1"/>
                        </a:solidFill>
                        <a:latin typeface="Source Sans Pro"/>
                        <a:ea typeface="Source Sans Pro"/>
                        <a:cs typeface="Source Sans Pro"/>
                        <a:sym typeface="Source Sans Pro"/>
                      </a:endParaRPr>
                    </a:p>
                  </a:txBody>
                  <a:tcPr marL="31200" marR="31200" marT="0" marB="0" anchor="ctr">
                    <a:lnL w="19050" cap="flat" cmpd="sng">
                      <a:solidFill>
                        <a:schemeClr val="accent4"/>
                      </a:solidFill>
                      <a:prstDash val="solid"/>
                      <a:round/>
                      <a:headEnd type="none" w="sm" len="sm"/>
                      <a:tailEnd type="none" w="sm" len="sm"/>
                    </a:lnL>
                    <a:lnR w="19050" cap="flat" cmpd="sng">
                      <a:solidFill>
                        <a:schemeClr val="accent4"/>
                      </a:solidFill>
                      <a:prstDash val="solid"/>
                      <a:round/>
                      <a:headEnd type="none" w="sm" len="sm"/>
                      <a:tailEnd type="none" w="sm" len="sm"/>
                    </a:lnR>
                    <a:lnT w="19050" cap="flat" cmpd="sng">
                      <a:solidFill>
                        <a:schemeClr val="accent4"/>
                      </a:solidFill>
                      <a:prstDash val="solid"/>
                      <a:round/>
                      <a:headEnd type="none" w="sm" len="sm"/>
                      <a:tailEnd type="none" w="sm" len="sm"/>
                    </a:lnT>
                    <a:lnB w="19050"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100" b="1">
                        <a:solidFill>
                          <a:schemeClr val="dk1"/>
                        </a:solidFill>
                        <a:latin typeface="Source Sans Pro"/>
                        <a:ea typeface="Source Sans Pro"/>
                        <a:cs typeface="Source Sans Pro"/>
                        <a:sym typeface="Source Sans Pro"/>
                      </a:endParaRPr>
                    </a:p>
                  </a:txBody>
                  <a:tcPr marL="31200" marR="31200" marT="0" marB="0" anchor="ctr">
                    <a:lnL w="19050" cap="flat" cmpd="sng">
                      <a:solidFill>
                        <a:schemeClr val="accent4"/>
                      </a:solidFill>
                      <a:prstDash val="solid"/>
                      <a:round/>
                      <a:headEnd type="none" w="sm" len="sm"/>
                      <a:tailEnd type="none" w="sm" len="sm"/>
                    </a:lnL>
                    <a:lnR w="19050" cap="flat" cmpd="sng">
                      <a:solidFill>
                        <a:schemeClr val="accent4"/>
                      </a:solidFill>
                      <a:prstDash val="solid"/>
                      <a:round/>
                      <a:headEnd type="none" w="sm" len="sm"/>
                      <a:tailEnd type="none" w="sm" len="sm"/>
                    </a:lnR>
                    <a:lnT w="19050" cap="flat" cmpd="sng">
                      <a:solidFill>
                        <a:schemeClr val="accent4"/>
                      </a:solidFill>
                      <a:prstDash val="solid"/>
                      <a:round/>
                      <a:headEnd type="none" w="sm" len="sm"/>
                      <a:tailEnd type="none" w="sm" len="sm"/>
                    </a:lnT>
                    <a:lnB w="19050"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1100" b="1">
                        <a:solidFill>
                          <a:schemeClr val="dk1"/>
                        </a:solidFill>
                        <a:latin typeface="Source Sans Pro"/>
                        <a:ea typeface="Source Sans Pro"/>
                        <a:cs typeface="Source Sans Pro"/>
                        <a:sym typeface="Source Sans Pro"/>
                      </a:endParaRPr>
                    </a:p>
                  </a:txBody>
                  <a:tcPr marL="31200" marR="31200" marT="0" marB="0" anchor="ctr">
                    <a:lnL w="19050" cap="flat" cmpd="sng">
                      <a:solidFill>
                        <a:schemeClr val="accent4"/>
                      </a:solidFill>
                      <a:prstDash val="solid"/>
                      <a:round/>
                      <a:headEnd type="none" w="sm" len="sm"/>
                      <a:tailEnd type="none" w="sm" len="sm"/>
                    </a:lnL>
                    <a:lnR w="19050" cap="flat" cmpd="sng">
                      <a:solidFill>
                        <a:schemeClr val="accent4"/>
                      </a:solidFill>
                      <a:prstDash val="solid"/>
                      <a:round/>
                      <a:headEnd type="none" w="sm" len="sm"/>
                      <a:tailEnd type="none" w="sm" len="sm"/>
                    </a:lnR>
                    <a:lnT w="19050" cap="flat" cmpd="sng">
                      <a:solidFill>
                        <a:schemeClr val="accent4"/>
                      </a:solidFill>
                      <a:prstDash val="solid"/>
                      <a:round/>
                      <a:headEnd type="none" w="sm" len="sm"/>
                      <a:tailEnd type="none" w="sm" len="sm"/>
                    </a:lnT>
                    <a:lnB w="19050" cap="flat" cmpd="sng">
                      <a:solidFill>
                        <a:schemeClr val="accent4"/>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
        <p:nvSpPr>
          <p:cNvPr id="1109" name="Google Shape;1109;p91"/>
          <p:cNvSpPr txBox="1">
            <a:spLocks noGrp="1"/>
          </p:cNvSpPr>
          <p:nvPr>
            <p:ph type="title"/>
          </p:nvPr>
        </p:nvSpPr>
        <p:spPr>
          <a:xfrm>
            <a:off x="844425" y="5600"/>
            <a:ext cx="4499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17"/>
            </a:pPr>
            <a:r>
              <a:rPr lang="fr"/>
              <a:t>Logique d'intervention du projet</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20"/>
          <p:cNvSpPr txBox="1">
            <a:spLocks noGrp="1"/>
          </p:cNvSpPr>
          <p:nvPr>
            <p:ph type="body" idx="2"/>
          </p:nvPr>
        </p:nvSpPr>
        <p:spPr>
          <a:xfrm>
            <a:off x="844425" y="1283400"/>
            <a:ext cx="3960000"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Discrimination : </a:t>
            </a:r>
            <a:r>
              <a:rPr lang="fr" sz="1300"/>
              <a:t>Toute distinction, exclusion ou restriction fondées sur le sexe dans les domaines politique, économique, social, culturel et civil ou dans tout autre domaine (Assemblée générale des Nations unies, </a:t>
            </a:r>
            <a:r>
              <a:rPr lang="fr" sz="1300" i="1"/>
              <a:t>Convention sur l’élimination de toutes les formes de discriminations à l’égard des femmes, </a:t>
            </a:r>
            <a:r>
              <a:rPr lang="fr" sz="1300"/>
              <a:t>1979)</a:t>
            </a:r>
            <a:endParaRPr sz="1300"/>
          </a:p>
          <a:p>
            <a:pPr marL="0" lvl="0" indent="0" algn="l" rtl="0">
              <a:spcBef>
                <a:spcPts val="600"/>
              </a:spcBef>
              <a:spcAft>
                <a:spcPts val="0"/>
              </a:spcAft>
              <a:buNone/>
            </a:pPr>
            <a:r>
              <a:rPr lang="fr" sz="1300" b="1"/>
              <a:t>Genre :</a:t>
            </a:r>
            <a:r>
              <a:rPr lang="fr" sz="1300"/>
              <a:t> Rôles et responsabilités, dévolus aux hommes et aux femmes, qui sont façonnés au sein de nos familles, de nos sociétés et de nos cultures. Ces notions s’acquièrent par l’apprentissage et peuvent varier au fil du temps et selon les cultures. Les systèmes de différenciation sociale tels que le statut politique, la classe, l’origine ethnique, les handicaps physiques et mentaux, l’âge et plusieurs autres facteurs, modifient les rôles de chaque genre (Unesco, </a:t>
            </a:r>
            <a:r>
              <a:rPr lang="fr" sz="1300" i="1"/>
              <a:t>Glossaire</a:t>
            </a:r>
            <a:r>
              <a:rPr lang="fr" sz="1300"/>
              <a:t>).</a:t>
            </a:r>
            <a:endParaRPr sz="1300"/>
          </a:p>
          <a:p>
            <a:pPr marL="0" lvl="0" indent="0" algn="l" rtl="0">
              <a:spcBef>
                <a:spcPts val="600"/>
              </a:spcBef>
              <a:spcAft>
                <a:spcPts val="0"/>
              </a:spcAft>
              <a:buNone/>
            </a:pPr>
            <a:endParaRPr sz="1300"/>
          </a:p>
          <a:p>
            <a:pPr marL="0" lvl="0" indent="0" algn="l" rtl="0">
              <a:spcBef>
                <a:spcPts val="600"/>
              </a:spcBef>
              <a:spcAft>
                <a:spcPts val="0"/>
              </a:spcAft>
              <a:buNone/>
            </a:pPr>
            <a:endParaRPr sz="1300"/>
          </a:p>
          <a:p>
            <a:pPr marL="0" lvl="0" indent="0" algn="l" rtl="0">
              <a:spcBef>
                <a:spcPts val="600"/>
              </a:spcBef>
              <a:spcAft>
                <a:spcPts val="0"/>
              </a:spcAft>
              <a:buNone/>
            </a:pPr>
            <a:endParaRPr sz="1300"/>
          </a:p>
        </p:txBody>
      </p:sp>
      <p:sp>
        <p:nvSpPr>
          <p:cNvPr id="147" name="Google Shape;147;p20"/>
          <p:cNvSpPr txBox="1">
            <a:spLocks noGrp="1"/>
          </p:cNvSpPr>
          <p:nvPr>
            <p:ph type="body" idx="2"/>
          </p:nvPr>
        </p:nvSpPr>
        <p:spPr>
          <a:xfrm>
            <a:off x="4804425" y="1283400"/>
            <a:ext cx="3960000"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Leadership : </a:t>
            </a:r>
            <a:r>
              <a:rPr lang="fr" sz="1300"/>
              <a:t>l’aptitude qu’a un individu de diriger d’autres individus en partageant une vision et en insufflant sa mise en œuvre par sa créativité et ses autres qualités personnelles pour les conduire vers le changement et l’innovation (</a:t>
            </a:r>
            <a:r>
              <a:rPr lang="fr" sz="1300" i="1"/>
              <a:t>Perspective Monde</a:t>
            </a:r>
            <a:r>
              <a:rPr lang="fr" sz="1300"/>
              <a:t>, 2016).</a:t>
            </a:r>
            <a:endParaRPr sz="1300"/>
          </a:p>
          <a:p>
            <a:pPr marL="0" lvl="0" indent="0" algn="l" rtl="0">
              <a:spcBef>
                <a:spcPts val="600"/>
              </a:spcBef>
              <a:spcAft>
                <a:spcPts val="0"/>
              </a:spcAft>
              <a:buNone/>
            </a:pPr>
            <a:r>
              <a:rPr lang="fr" sz="1300" b="1"/>
              <a:t>Stéréotypes sexistes :</a:t>
            </a:r>
            <a:r>
              <a:rPr lang="fr" sz="1300"/>
              <a:t> Généralisations simplistes sur ce qui est attribué ou pas aux hommes et aux femmes. On attribue souvent aux hommes la compétitivité, l’avidité, l’autonomie, l’indépendance, l’esprit de confrontation, etc. Parallèlement, on attribue régulièrement aux femmes l’esprit de coopération, l’instinct maternel, la sollicitude, la facilité de communication, l’esprit de groupe, etc. Le recours aux stéréotypes sexistes permet souvent de justifier des discriminations sexistes. (ONU Femmes, </a:t>
            </a:r>
            <a:r>
              <a:rPr lang="fr" sz="1300" i="1"/>
              <a:t>Glossaire de l’égalité des sexes</a:t>
            </a:r>
            <a:r>
              <a:rPr lang="fr" sz="1300"/>
              <a:t>).</a:t>
            </a:r>
            <a:endParaRPr sz="1300"/>
          </a:p>
          <a:p>
            <a:pPr marL="0" lvl="0" indent="0" algn="l" rtl="0">
              <a:spcBef>
                <a:spcPts val="600"/>
              </a:spcBef>
              <a:spcAft>
                <a:spcPts val="0"/>
              </a:spcAft>
              <a:buNone/>
            </a:pPr>
            <a:endParaRPr sz="1300"/>
          </a:p>
        </p:txBody>
      </p:sp>
      <p:sp>
        <p:nvSpPr>
          <p:cNvPr id="148" name="Google Shape;148;p20"/>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8</a:t>
            </a:fld>
            <a:endParaRPr/>
          </a:p>
        </p:txBody>
      </p:sp>
      <p:sp>
        <p:nvSpPr>
          <p:cNvPr id="149" name="Google Shape;149;p20"/>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8</a:t>
            </a:fld>
            <a:endParaRPr/>
          </a:p>
        </p:txBody>
      </p:sp>
      <p:sp>
        <p:nvSpPr>
          <p:cNvPr id="150" name="Google Shape;150;p20"/>
          <p:cNvSpPr txBox="1">
            <a:spLocks noGrp="1"/>
          </p:cNvSpPr>
          <p:nvPr>
            <p:ph type="title"/>
          </p:nvPr>
        </p:nvSpPr>
        <p:spPr>
          <a:xfrm>
            <a:off x="844425" y="5600"/>
            <a:ext cx="5456100" cy="1140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fr"/>
              <a:t>Clarification conceptuelle</a:t>
            </a:r>
            <a:endParaRPr/>
          </a:p>
          <a:p>
            <a:pPr marL="0" lvl="0" indent="0" algn="l" rtl="0">
              <a:spcBef>
                <a:spcPts val="0"/>
              </a:spcBef>
              <a:spcAft>
                <a:spcPts val="0"/>
              </a:spcAft>
              <a:buNone/>
            </a:pPr>
            <a:r>
              <a:rPr lang="fr" sz="1200"/>
              <a:t>Adaptée du lexique de la stratégie de la Francophonie pour la promotion de l’égalité entre les femmes et les hommes, des droits et de l’autonomisation des femmes et des filles</a:t>
            </a:r>
            <a:endParaRPr sz="120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1113"/>
        <p:cNvGrpSpPr/>
        <p:nvPr/>
      </p:nvGrpSpPr>
      <p:grpSpPr>
        <a:xfrm>
          <a:off x="0" y="0"/>
          <a:ext cx="0" cy="0"/>
          <a:chOff x="0" y="0"/>
          <a:chExt cx="0" cy="0"/>
        </a:xfrm>
      </p:grpSpPr>
      <p:sp>
        <p:nvSpPr>
          <p:cNvPr id="1114" name="Google Shape;1114;p92"/>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80</a:t>
            </a:fld>
            <a:endParaRPr/>
          </a:p>
        </p:txBody>
      </p:sp>
      <p:sp>
        <p:nvSpPr>
          <p:cNvPr id="1115" name="Google Shape;1115;p92"/>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80</a:t>
            </a:fld>
            <a:endParaRPr/>
          </a:p>
        </p:txBody>
      </p:sp>
      <p:sp>
        <p:nvSpPr>
          <p:cNvPr id="1116" name="Google Shape;1116;p92"/>
          <p:cNvSpPr txBox="1">
            <a:spLocks noGrp="1"/>
          </p:cNvSpPr>
          <p:nvPr>
            <p:ph type="body" idx="2"/>
          </p:nvPr>
        </p:nvSpPr>
        <p:spPr>
          <a:xfrm>
            <a:off x="801200" y="1140000"/>
            <a:ext cx="3611100" cy="3532500"/>
          </a:xfrm>
          <a:prstGeom prst="rect">
            <a:avLst/>
          </a:prstGeom>
        </p:spPr>
        <p:txBody>
          <a:bodyPr spcFirstLastPara="1" wrap="square" lIns="91425" tIns="91425" rIns="91425" bIns="91425" anchor="t" anchorCtr="0">
            <a:noAutofit/>
          </a:bodyPr>
          <a:lstStyle/>
          <a:p>
            <a:pPr marL="0" lvl="0" indent="0" algn="l" rtl="0">
              <a:lnSpc>
                <a:spcPct val="100000"/>
              </a:lnSpc>
              <a:spcBef>
                <a:spcPts val="600"/>
              </a:spcBef>
              <a:spcAft>
                <a:spcPts val="0"/>
              </a:spcAft>
              <a:buNone/>
            </a:pPr>
            <a:r>
              <a:rPr lang="fr" sz="1300"/>
              <a:t>Un cadre logique sensible au genre inclut des objectifs et résultats clairs, mesurables et réalisables contribuant à réduire les inégalités entre les femmes et les hommes, idéalement un objectif explicite ÉFH.</a:t>
            </a:r>
            <a:endParaRPr sz="1300"/>
          </a:p>
          <a:p>
            <a:pPr marL="0" lvl="0" indent="0" algn="l" rtl="0">
              <a:lnSpc>
                <a:spcPct val="100000"/>
              </a:lnSpc>
              <a:spcBef>
                <a:spcPts val="600"/>
              </a:spcBef>
              <a:spcAft>
                <a:spcPts val="0"/>
              </a:spcAft>
              <a:buNone/>
            </a:pPr>
            <a:r>
              <a:rPr lang="fr" sz="1300"/>
              <a:t>Les activités proposées permettent de leur côté d’atteindre les résultats établis.</a:t>
            </a:r>
            <a:endParaRPr sz="1300"/>
          </a:p>
          <a:p>
            <a:pPr marL="0" lvl="0" indent="0" algn="l" rtl="0">
              <a:lnSpc>
                <a:spcPct val="100000"/>
              </a:lnSpc>
              <a:spcBef>
                <a:spcPts val="600"/>
              </a:spcBef>
              <a:spcAft>
                <a:spcPts val="0"/>
              </a:spcAft>
              <a:buNone/>
            </a:pPr>
            <a:r>
              <a:rPr lang="fr" sz="1300" b="1"/>
              <a:t>Objectifs explicites ÉFH :</a:t>
            </a:r>
            <a:r>
              <a:rPr lang="fr" sz="1300"/>
              <a:t>  objectifs cherchant la transformation des rapports sociaux de genre, ainsi que la promotion des intérêts stratégiques des femmes et accompagnés de moyens de réalisation adéquats.</a:t>
            </a:r>
            <a:endParaRPr sz="1300"/>
          </a:p>
          <a:p>
            <a:pPr marL="0" lvl="0" indent="0" algn="l" rtl="0">
              <a:lnSpc>
                <a:spcPct val="100000"/>
              </a:lnSpc>
              <a:spcBef>
                <a:spcPts val="600"/>
              </a:spcBef>
              <a:spcAft>
                <a:spcPts val="0"/>
              </a:spcAft>
              <a:buNone/>
            </a:pPr>
            <a:endParaRPr sz="1300"/>
          </a:p>
          <a:p>
            <a:pPr marL="0" lvl="0" indent="0" algn="l" rtl="0">
              <a:lnSpc>
                <a:spcPct val="100000"/>
              </a:lnSpc>
              <a:spcBef>
                <a:spcPts val="600"/>
              </a:spcBef>
              <a:spcAft>
                <a:spcPts val="0"/>
              </a:spcAft>
              <a:buNone/>
            </a:pPr>
            <a:endParaRPr sz="1300"/>
          </a:p>
          <a:p>
            <a:pPr marL="0" lvl="0" indent="0" algn="l" rtl="0">
              <a:lnSpc>
                <a:spcPct val="100000"/>
              </a:lnSpc>
              <a:spcBef>
                <a:spcPts val="600"/>
              </a:spcBef>
              <a:spcAft>
                <a:spcPts val="0"/>
              </a:spcAft>
              <a:buNone/>
            </a:pPr>
            <a:endParaRPr sz="1300"/>
          </a:p>
          <a:p>
            <a:pPr marL="0" lvl="0" indent="0" algn="l" rtl="0">
              <a:lnSpc>
                <a:spcPct val="100000"/>
              </a:lnSpc>
              <a:spcBef>
                <a:spcPts val="600"/>
              </a:spcBef>
              <a:spcAft>
                <a:spcPts val="600"/>
              </a:spcAft>
              <a:buNone/>
            </a:pPr>
            <a:endParaRPr sz="1300"/>
          </a:p>
        </p:txBody>
      </p:sp>
      <p:sp>
        <p:nvSpPr>
          <p:cNvPr id="1117" name="Google Shape;1117;p92"/>
          <p:cNvSpPr txBox="1">
            <a:spLocks noGrp="1"/>
          </p:cNvSpPr>
          <p:nvPr>
            <p:ph type="body" idx="2"/>
          </p:nvPr>
        </p:nvSpPr>
        <p:spPr>
          <a:xfrm>
            <a:off x="4726950" y="1140000"/>
            <a:ext cx="3966300" cy="1761300"/>
          </a:xfrm>
          <a:prstGeom prst="rect">
            <a:avLst/>
          </a:prstGeom>
        </p:spPr>
        <p:txBody>
          <a:bodyPr spcFirstLastPara="1" wrap="square" lIns="91425" tIns="91425" rIns="91425" bIns="91425" anchor="t" anchorCtr="0">
            <a:noAutofit/>
          </a:bodyPr>
          <a:lstStyle/>
          <a:p>
            <a:pPr marL="0" lvl="0" indent="0" algn="l" rtl="0">
              <a:lnSpc>
                <a:spcPct val="100000"/>
              </a:lnSpc>
              <a:spcBef>
                <a:spcPts val="600"/>
              </a:spcBef>
              <a:spcAft>
                <a:spcPts val="0"/>
              </a:spcAft>
              <a:buNone/>
            </a:pPr>
            <a:r>
              <a:rPr lang="fr" sz="1300" b="1"/>
              <a:t>Activités explicites ÉFH :</a:t>
            </a:r>
            <a:r>
              <a:rPr lang="fr" sz="1300"/>
              <a:t> définies en prenant en compte les résultats de l’analyse genre du contexte et du projet, peuvent viser de façon différenciée les femmes et les hommes, voire ne concernent que les femmes ou que les hommes. </a:t>
            </a:r>
            <a:endParaRPr sz="1300"/>
          </a:p>
          <a:p>
            <a:pPr marL="0" lvl="0" indent="0" algn="l" rtl="0">
              <a:lnSpc>
                <a:spcPct val="100000"/>
              </a:lnSpc>
              <a:spcBef>
                <a:spcPts val="600"/>
              </a:spcBef>
              <a:spcAft>
                <a:spcPts val="0"/>
              </a:spcAft>
              <a:buNone/>
            </a:pPr>
            <a:r>
              <a:rPr lang="fr" sz="1300"/>
              <a:t>Elles sont construites pour que l’on puisse mesurer la participation des femmes et des hommes au projet. </a:t>
            </a:r>
            <a:endParaRPr sz="1300"/>
          </a:p>
        </p:txBody>
      </p:sp>
      <p:sp>
        <p:nvSpPr>
          <p:cNvPr id="1118" name="Google Shape;1118;p92"/>
          <p:cNvSpPr/>
          <p:nvPr/>
        </p:nvSpPr>
        <p:spPr>
          <a:xfrm>
            <a:off x="4883500" y="3177425"/>
            <a:ext cx="1440000" cy="720000"/>
          </a:xfrm>
          <a:prstGeom prst="roundRect">
            <a:avLst>
              <a:gd name="adj" fmla="val 16667"/>
            </a:avLst>
          </a:prstGeom>
          <a:noFill/>
          <a:ln w="9525" cap="flat" cmpd="sng">
            <a:solidFill>
              <a:schemeClr val="accent4"/>
            </a:solidFill>
            <a:prstDash val="solid"/>
            <a:round/>
            <a:headEnd type="none" w="sm" len="sm"/>
            <a:tailEnd type="none" w="sm" len="sm"/>
          </a:ln>
        </p:spPr>
        <p:txBody>
          <a:bodyPr spcFirstLastPara="1" wrap="square" lIns="41575" tIns="41575" rIns="41575" bIns="41575" anchor="ctr" anchorCtr="0">
            <a:noAutofit/>
          </a:bodyPr>
          <a:lstStyle/>
          <a:p>
            <a:pPr marL="0" lvl="0" indent="0" algn="ctr" rtl="0">
              <a:spcBef>
                <a:spcPts val="0"/>
              </a:spcBef>
              <a:spcAft>
                <a:spcPts val="0"/>
              </a:spcAft>
              <a:buNone/>
            </a:pPr>
            <a:r>
              <a:rPr lang="fr" sz="800">
                <a:solidFill>
                  <a:schemeClr val="dk1"/>
                </a:solidFill>
                <a:latin typeface="Source Sans Pro"/>
                <a:ea typeface="Source Sans Pro"/>
                <a:cs typeface="Source Sans Pro"/>
                <a:sym typeface="Source Sans Pro"/>
              </a:rPr>
              <a:t>Accès amélioré aux services d’approvisionnement en eau et assainissement</a:t>
            </a:r>
            <a:endParaRPr sz="800">
              <a:solidFill>
                <a:schemeClr val="dk1"/>
              </a:solidFill>
              <a:latin typeface="Source Sans Pro"/>
              <a:ea typeface="Source Sans Pro"/>
              <a:cs typeface="Source Sans Pro"/>
              <a:sym typeface="Source Sans Pro"/>
            </a:endParaRPr>
          </a:p>
        </p:txBody>
      </p:sp>
      <p:sp>
        <p:nvSpPr>
          <p:cNvPr id="1119" name="Google Shape;1119;p92"/>
          <p:cNvSpPr/>
          <p:nvPr/>
        </p:nvSpPr>
        <p:spPr>
          <a:xfrm>
            <a:off x="6910448" y="3177425"/>
            <a:ext cx="1440000" cy="720000"/>
          </a:xfrm>
          <a:prstGeom prst="roundRect">
            <a:avLst>
              <a:gd name="adj" fmla="val 16667"/>
            </a:avLst>
          </a:prstGeom>
          <a:noFill/>
          <a:ln w="9525" cap="flat" cmpd="sng">
            <a:solidFill>
              <a:schemeClr val="accent4"/>
            </a:solidFill>
            <a:prstDash val="solid"/>
            <a:round/>
            <a:headEnd type="none" w="sm" len="sm"/>
            <a:tailEnd type="none" w="sm" len="sm"/>
          </a:ln>
        </p:spPr>
        <p:txBody>
          <a:bodyPr spcFirstLastPara="1" wrap="square" lIns="41575" tIns="41575" rIns="41575" bIns="41575" anchor="ctr" anchorCtr="0">
            <a:noAutofit/>
          </a:bodyPr>
          <a:lstStyle/>
          <a:p>
            <a:pPr marL="0" lvl="0" indent="0" algn="ctr" rtl="0">
              <a:spcBef>
                <a:spcPts val="0"/>
              </a:spcBef>
              <a:spcAft>
                <a:spcPts val="0"/>
              </a:spcAft>
              <a:buNone/>
            </a:pPr>
            <a:r>
              <a:rPr lang="fr" sz="800">
                <a:solidFill>
                  <a:schemeClr val="dk1"/>
                </a:solidFill>
                <a:latin typeface="Source Sans Pro"/>
                <a:ea typeface="Source Sans Pro"/>
                <a:cs typeface="Source Sans Pro"/>
                <a:sym typeface="Source Sans Pro"/>
              </a:rPr>
              <a:t>Accès amélioré et plus équitable entre les femmes et les hommes aux services d’approvisionnement en eau et assainissement</a:t>
            </a:r>
            <a:endParaRPr sz="800">
              <a:solidFill>
                <a:schemeClr val="dk1"/>
              </a:solidFill>
              <a:latin typeface="Source Sans Pro"/>
              <a:ea typeface="Source Sans Pro"/>
              <a:cs typeface="Source Sans Pro"/>
              <a:sym typeface="Source Sans Pro"/>
            </a:endParaRPr>
          </a:p>
        </p:txBody>
      </p:sp>
      <p:sp>
        <p:nvSpPr>
          <p:cNvPr id="1120" name="Google Shape;1120;p92"/>
          <p:cNvSpPr/>
          <p:nvPr/>
        </p:nvSpPr>
        <p:spPr>
          <a:xfrm>
            <a:off x="6436979" y="3447426"/>
            <a:ext cx="360000" cy="180000"/>
          </a:xfrm>
          <a:prstGeom prst="rightArrow">
            <a:avLst>
              <a:gd name="adj1" fmla="val 50000"/>
              <a:gd name="adj2" fmla="val 50000"/>
            </a:avLst>
          </a:prstGeom>
          <a:noFill/>
          <a:ln w="9525" cap="flat" cmpd="sng">
            <a:solidFill>
              <a:schemeClr val="accent4"/>
            </a:solidFill>
            <a:prstDash val="solid"/>
            <a:round/>
            <a:headEnd type="none" w="sm" len="sm"/>
            <a:tailEnd type="none" w="sm" len="sm"/>
          </a:ln>
        </p:spPr>
        <p:txBody>
          <a:bodyPr spcFirstLastPara="1" wrap="square" lIns="41575" tIns="41575" rIns="41575" bIns="41575" anchor="ctr" anchorCtr="0">
            <a:noAutofit/>
          </a:bodyPr>
          <a:lstStyle/>
          <a:p>
            <a:pPr marL="0" lvl="0" indent="0" algn="l" rtl="0">
              <a:spcBef>
                <a:spcPts val="0"/>
              </a:spcBef>
              <a:spcAft>
                <a:spcPts val="0"/>
              </a:spcAft>
              <a:buNone/>
            </a:pPr>
            <a:endParaRPr sz="1200">
              <a:solidFill>
                <a:schemeClr val="dk1"/>
              </a:solidFill>
              <a:latin typeface="Source Sans Pro"/>
              <a:ea typeface="Source Sans Pro"/>
              <a:cs typeface="Source Sans Pro"/>
              <a:sym typeface="Source Sans Pro"/>
            </a:endParaRPr>
          </a:p>
        </p:txBody>
      </p:sp>
      <p:sp>
        <p:nvSpPr>
          <p:cNvPr id="1121" name="Google Shape;1121;p92"/>
          <p:cNvSpPr txBox="1">
            <a:spLocks noGrp="1"/>
          </p:cNvSpPr>
          <p:nvPr>
            <p:ph type="body" idx="2"/>
          </p:nvPr>
        </p:nvSpPr>
        <p:spPr>
          <a:xfrm>
            <a:off x="4883500" y="4173550"/>
            <a:ext cx="1814400" cy="247800"/>
          </a:xfrm>
          <a:prstGeom prst="rect">
            <a:avLst/>
          </a:prstGeom>
        </p:spPr>
        <p:txBody>
          <a:bodyPr spcFirstLastPara="1" wrap="square" lIns="91425" tIns="91425" rIns="90000" bIns="91425" anchor="t" anchorCtr="0">
            <a:noAutofit/>
          </a:bodyPr>
          <a:lstStyle/>
          <a:p>
            <a:pPr marL="0" lvl="0" indent="0" algn="l" rtl="0">
              <a:spcBef>
                <a:spcPts val="0"/>
              </a:spcBef>
              <a:spcAft>
                <a:spcPts val="0"/>
              </a:spcAft>
              <a:buNone/>
            </a:pPr>
            <a:r>
              <a:rPr lang="fr" sz="800" b="1" i="1">
                <a:solidFill>
                  <a:schemeClr val="dk2"/>
                </a:solidFill>
              </a:rPr>
              <a:t>Exemple de formulation d’un résultat sensible au genre</a:t>
            </a:r>
            <a:endParaRPr sz="800" b="1" i="1">
              <a:solidFill>
                <a:schemeClr val="dk2"/>
              </a:solidFill>
            </a:endParaRPr>
          </a:p>
        </p:txBody>
      </p:sp>
      <p:sp>
        <p:nvSpPr>
          <p:cNvPr id="1122" name="Google Shape;1122;p92"/>
          <p:cNvSpPr txBox="1">
            <a:spLocks noGrp="1"/>
          </p:cNvSpPr>
          <p:nvPr>
            <p:ph type="title"/>
          </p:nvPr>
        </p:nvSpPr>
        <p:spPr>
          <a:xfrm>
            <a:off x="844425" y="5600"/>
            <a:ext cx="4499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17"/>
            </a:pPr>
            <a:r>
              <a:rPr lang="fr"/>
              <a:t>Logique d'intervention du projet</a:t>
            </a:r>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1126"/>
        <p:cNvGrpSpPr/>
        <p:nvPr/>
      </p:nvGrpSpPr>
      <p:grpSpPr>
        <a:xfrm>
          <a:off x="0" y="0"/>
          <a:ext cx="0" cy="0"/>
          <a:chOff x="0" y="0"/>
          <a:chExt cx="0" cy="0"/>
        </a:xfrm>
      </p:grpSpPr>
      <p:sp>
        <p:nvSpPr>
          <p:cNvPr id="1127" name="Google Shape;1127;p93"/>
          <p:cNvSpPr txBox="1">
            <a:spLocks noGrp="1"/>
          </p:cNvSpPr>
          <p:nvPr>
            <p:ph type="sldNum" idx="12"/>
          </p:nvPr>
        </p:nvSpPr>
        <p:spPr>
          <a:xfrm>
            <a:off x="-75" y="0"/>
            <a:ext cx="669600" cy="369300"/>
          </a:xfrm>
          <a:prstGeom prst="rect">
            <a:avLst/>
          </a:prstGeom>
          <a:noFill/>
          <a:ln>
            <a:noFill/>
          </a:ln>
        </p:spPr>
        <p:txBody>
          <a:bodyPr spcFirstLastPara="1" wrap="square" lIns="0" tIns="0" rIns="0" bIns="0" anchor="t" anchorCtr="0">
            <a:spAutoFit/>
          </a:bodyPr>
          <a:lstStyle/>
          <a:p>
            <a:pPr marL="0" lvl="0" indent="0" algn="ctr" rtl="0">
              <a:lnSpc>
                <a:spcPct val="100000"/>
              </a:lnSpc>
              <a:spcBef>
                <a:spcPts val="0"/>
              </a:spcBef>
              <a:spcAft>
                <a:spcPts val="0"/>
              </a:spcAft>
              <a:buNone/>
            </a:pPr>
            <a:fld id="{00000000-1234-1234-1234-123412341234}" type="slidenum">
              <a:rPr lang="fr" sz="2400">
                <a:solidFill>
                  <a:schemeClr val="lt1"/>
                </a:solidFill>
                <a:latin typeface="Dosis"/>
                <a:ea typeface="Dosis"/>
                <a:cs typeface="Dosis"/>
                <a:sym typeface="Dosis"/>
              </a:rPr>
              <a:t>81</a:t>
            </a:fld>
            <a:endParaRPr sz="2400">
              <a:solidFill>
                <a:schemeClr val="lt1"/>
              </a:solidFill>
              <a:latin typeface="Dosis"/>
              <a:ea typeface="Dosis"/>
              <a:cs typeface="Dosis"/>
              <a:sym typeface="Dosis"/>
            </a:endParaRPr>
          </a:p>
        </p:txBody>
      </p:sp>
      <p:graphicFrame>
        <p:nvGraphicFramePr>
          <p:cNvPr id="1128" name="Google Shape;1128;p93"/>
          <p:cNvGraphicFramePr/>
          <p:nvPr/>
        </p:nvGraphicFramePr>
        <p:xfrm>
          <a:off x="952007" y="1460516"/>
          <a:ext cx="3000000" cy="3000000"/>
        </p:xfrm>
        <a:graphic>
          <a:graphicData uri="http://schemas.openxmlformats.org/drawingml/2006/table">
            <a:tbl>
              <a:tblPr bandRow="1">
                <a:noFill/>
                <a:tableStyleId>{07C61084-1360-4B50-8A6B-DCECF3364B2C}</a:tableStyleId>
              </a:tblPr>
              <a:tblGrid>
                <a:gridCol w="768700">
                  <a:extLst>
                    <a:ext uri="{9D8B030D-6E8A-4147-A177-3AD203B41FA5}">
                      <a16:colId xmlns:a16="http://schemas.microsoft.com/office/drawing/2014/main" val="20000"/>
                    </a:ext>
                  </a:extLst>
                </a:gridCol>
                <a:gridCol w="1456675">
                  <a:extLst>
                    <a:ext uri="{9D8B030D-6E8A-4147-A177-3AD203B41FA5}">
                      <a16:colId xmlns:a16="http://schemas.microsoft.com/office/drawing/2014/main" val="20001"/>
                    </a:ext>
                  </a:extLst>
                </a:gridCol>
                <a:gridCol w="2667425">
                  <a:extLst>
                    <a:ext uri="{9D8B030D-6E8A-4147-A177-3AD203B41FA5}">
                      <a16:colId xmlns:a16="http://schemas.microsoft.com/office/drawing/2014/main" val="20002"/>
                    </a:ext>
                  </a:extLst>
                </a:gridCol>
                <a:gridCol w="1530075">
                  <a:extLst>
                    <a:ext uri="{9D8B030D-6E8A-4147-A177-3AD203B41FA5}">
                      <a16:colId xmlns:a16="http://schemas.microsoft.com/office/drawing/2014/main" val="20003"/>
                    </a:ext>
                  </a:extLst>
                </a:gridCol>
                <a:gridCol w="1488150">
                  <a:extLst>
                    <a:ext uri="{9D8B030D-6E8A-4147-A177-3AD203B41FA5}">
                      <a16:colId xmlns:a16="http://schemas.microsoft.com/office/drawing/2014/main" val="20004"/>
                    </a:ext>
                  </a:extLst>
                </a:gridCol>
              </a:tblGrid>
              <a:tr h="322425">
                <a:tc>
                  <a:txBody>
                    <a:bodyPr/>
                    <a:lstStyle/>
                    <a:p>
                      <a:pPr marL="0" lvl="0" indent="0" algn="l" rtl="0">
                        <a:spcBef>
                          <a:spcPts val="0"/>
                        </a:spcBef>
                        <a:spcAft>
                          <a:spcPts val="0"/>
                        </a:spcAft>
                        <a:buNone/>
                      </a:pPr>
                      <a:endParaRPr sz="1100" b="1">
                        <a:solidFill>
                          <a:schemeClr val="dk1"/>
                        </a:solidFill>
                        <a:latin typeface="Source Sans Pro"/>
                        <a:ea typeface="Source Sans Pro"/>
                        <a:cs typeface="Source Sans Pro"/>
                        <a:sym typeface="Source Sans Pro"/>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100" b="1">
                          <a:solidFill>
                            <a:schemeClr val="dk1"/>
                          </a:solidFill>
                          <a:latin typeface="Source Sans Pro"/>
                          <a:ea typeface="Source Sans Pro"/>
                          <a:cs typeface="Source Sans Pro"/>
                          <a:sym typeface="Source Sans Pro"/>
                        </a:rPr>
                        <a:t>Description du projet</a:t>
                      </a:r>
                      <a:endParaRPr sz="1100" b="1">
                        <a:solidFill>
                          <a:schemeClr val="dk1"/>
                        </a:solidFill>
                        <a:latin typeface="Source Sans Pro"/>
                        <a:ea typeface="Source Sans Pro"/>
                        <a:cs typeface="Source Sans Pro"/>
                        <a:sym typeface="Source Sans Pro"/>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100" b="1">
                          <a:solidFill>
                            <a:schemeClr val="dk1"/>
                          </a:solidFill>
                          <a:latin typeface="Source Sans Pro"/>
                          <a:ea typeface="Source Sans Pro"/>
                          <a:cs typeface="Source Sans Pro"/>
                          <a:sym typeface="Source Sans Pro"/>
                        </a:rPr>
                        <a:t>Indicateurs </a:t>
                      </a:r>
                      <a:endParaRPr sz="1100" b="1">
                        <a:solidFill>
                          <a:schemeClr val="dk1"/>
                        </a:solidFill>
                        <a:latin typeface="Source Sans Pro"/>
                        <a:ea typeface="Source Sans Pro"/>
                        <a:cs typeface="Source Sans Pro"/>
                        <a:sym typeface="Source Sans Pro"/>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100" b="1">
                          <a:solidFill>
                            <a:schemeClr val="dk1"/>
                          </a:solidFill>
                          <a:latin typeface="Source Sans Pro"/>
                          <a:ea typeface="Source Sans Pro"/>
                          <a:cs typeface="Source Sans Pro"/>
                          <a:sym typeface="Source Sans Pro"/>
                        </a:rPr>
                        <a:t>Moyens de vérification</a:t>
                      </a:r>
                      <a:endParaRPr sz="1100" b="1">
                        <a:solidFill>
                          <a:schemeClr val="dk1"/>
                        </a:solidFill>
                        <a:latin typeface="Source Sans Pro"/>
                        <a:ea typeface="Source Sans Pro"/>
                        <a:cs typeface="Source Sans Pro"/>
                        <a:sym typeface="Source Sans Pro"/>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100" b="1">
                          <a:solidFill>
                            <a:schemeClr val="dk1"/>
                          </a:solidFill>
                          <a:latin typeface="Source Sans Pro"/>
                          <a:ea typeface="Source Sans Pro"/>
                          <a:cs typeface="Source Sans Pro"/>
                          <a:sym typeface="Source Sans Pro"/>
                        </a:rPr>
                        <a:t>Hypothèses </a:t>
                      </a:r>
                      <a:endParaRPr sz="1100" b="1">
                        <a:solidFill>
                          <a:schemeClr val="dk1"/>
                        </a:solidFill>
                        <a:latin typeface="Source Sans Pro"/>
                        <a:ea typeface="Source Sans Pro"/>
                        <a:cs typeface="Source Sans Pro"/>
                        <a:sym typeface="Source Sans Pro"/>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0"/>
                  </a:ext>
                </a:extLst>
              </a:tr>
              <a:tr h="518525">
                <a:tc>
                  <a:txBody>
                    <a:bodyPr/>
                    <a:lstStyle/>
                    <a:p>
                      <a:pPr marL="0" lvl="0" indent="0" algn="l" rtl="0">
                        <a:spcBef>
                          <a:spcPts val="0"/>
                        </a:spcBef>
                        <a:spcAft>
                          <a:spcPts val="0"/>
                        </a:spcAft>
                        <a:buNone/>
                      </a:pPr>
                      <a:r>
                        <a:rPr lang="fr" sz="1100" b="1">
                          <a:solidFill>
                            <a:schemeClr val="dk1"/>
                          </a:solidFill>
                          <a:latin typeface="Source Sans Pro"/>
                          <a:ea typeface="Source Sans Pro"/>
                          <a:cs typeface="Source Sans Pro"/>
                          <a:sym typeface="Source Sans Pro"/>
                        </a:rPr>
                        <a:t>Objectif général (but)</a:t>
                      </a:r>
                      <a:endParaRPr sz="1100" b="1">
                        <a:solidFill>
                          <a:schemeClr val="dk1"/>
                        </a:solidFill>
                        <a:latin typeface="Source Sans Pro"/>
                        <a:ea typeface="Source Sans Pro"/>
                        <a:cs typeface="Source Sans Pro"/>
                        <a:sym typeface="Source Sans Pro"/>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600">
                        <a:solidFill>
                          <a:schemeClr val="dk1"/>
                        </a:solidFill>
                        <a:latin typeface="Source Sans Pro"/>
                        <a:ea typeface="Source Sans Pro"/>
                        <a:cs typeface="Source Sans Pro"/>
                        <a:sym typeface="Source Sans Pro"/>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100">
                          <a:solidFill>
                            <a:schemeClr val="dk1"/>
                          </a:solidFill>
                          <a:latin typeface="Source Sans Pro"/>
                          <a:ea typeface="Source Sans Pro"/>
                          <a:cs typeface="Source Sans Pro"/>
                          <a:sym typeface="Source Sans Pro"/>
                        </a:rPr>
                        <a:t>Le projet a-t-il un but qui influence d’une façon ou d’une autre les relations de genre ?</a:t>
                      </a:r>
                      <a:endParaRPr sz="1100">
                        <a:solidFill>
                          <a:schemeClr val="dk1"/>
                        </a:solidFill>
                        <a:latin typeface="Source Sans Pro"/>
                        <a:ea typeface="Source Sans Pro"/>
                        <a:cs typeface="Source Sans Pro"/>
                        <a:sym typeface="Source Sans Pro"/>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rowSpan="4">
                  <a:txBody>
                    <a:bodyPr/>
                    <a:lstStyle/>
                    <a:p>
                      <a:pPr marL="0" lvl="0" indent="0" algn="l" rtl="0">
                        <a:spcBef>
                          <a:spcPts val="0"/>
                        </a:spcBef>
                        <a:spcAft>
                          <a:spcPts val="0"/>
                        </a:spcAft>
                        <a:buClr>
                          <a:schemeClr val="dk1"/>
                        </a:buClr>
                        <a:buSzPts val="500"/>
                        <a:buFont typeface="Arial"/>
                        <a:buNone/>
                      </a:pPr>
                      <a:r>
                        <a:rPr lang="fr" sz="1100">
                          <a:solidFill>
                            <a:schemeClr val="dk1"/>
                          </a:solidFill>
                          <a:latin typeface="Source Sans Pro"/>
                          <a:ea typeface="Source Sans Pro"/>
                          <a:cs typeface="Source Sans Pro"/>
                          <a:sym typeface="Source Sans Pro"/>
                        </a:rPr>
                        <a:t>Les données pour contrôler le niveau</a:t>
                      </a:r>
                      <a:endParaRPr sz="1100">
                        <a:solidFill>
                          <a:schemeClr val="dk1"/>
                        </a:solidFill>
                        <a:latin typeface="Source Sans Pro"/>
                        <a:ea typeface="Source Sans Pro"/>
                        <a:cs typeface="Source Sans Pro"/>
                        <a:sym typeface="Source Sans Pro"/>
                      </a:endParaRPr>
                    </a:p>
                    <a:p>
                      <a:pPr marL="0" lvl="0" indent="0" algn="l" rtl="0">
                        <a:spcBef>
                          <a:spcPts val="0"/>
                        </a:spcBef>
                        <a:spcAft>
                          <a:spcPts val="0"/>
                        </a:spcAft>
                        <a:buClr>
                          <a:schemeClr val="dk1"/>
                        </a:buClr>
                        <a:buSzPts val="500"/>
                        <a:buFont typeface="Arial"/>
                        <a:buNone/>
                      </a:pPr>
                      <a:r>
                        <a:rPr lang="fr" sz="1100">
                          <a:solidFill>
                            <a:schemeClr val="dk1"/>
                          </a:solidFill>
                          <a:latin typeface="Source Sans Pro"/>
                          <a:ea typeface="Source Sans Pro"/>
                          <a:cs typeface="Source Sans Pro"/>
                          <a:sym typeface="Source Sans Pro"/>
                        </a:rPr>
                        <a:t>d’atteinte des</a:t>
                      </a:r>
                      <a:endParaRPr sz="1100">
                        <a:solidFill>
                          <a:schemeClr val="dk1"/>
                        </a:solidFill>
                        <a:latin typeface="Source Sans Pro"/>
                        <a:ea typeface="Source Sans Pro"/>
                        <a:cs typeface="Source Sans Pro"/>
                        <a:sym typeface="Source Sans Pro"/>
                      </a:endParaRPr>
                    </a:p>
                    <a:p>
                      <a:pPr marL="0" lvl="0" indent="0" algn="l" rtl="0">
                        <a:spcBef>
                          <a:spcPts val="0"/>
                        </a:spcBef>
                        <a:spcAft>
                          <a:spcPts val="0"/>
                        </a:spcAft>
                        <a:buClr>
                          <a:schemeClr val="dk1"/>
                        </a:buClr>
                        <a:buSzPts val="500"/>
                        <a:buFont typeface="Arial"/>
                        <a:buNone/>
                      </a:pPr>
                      <a:r>
                        <a:rPr lang="fr" sz="1100">
                          <a:solidFill>
                            <a:schemeClr val="dk1"/>
                          </a:solidFill>
                          <a:latin typeface="Source Sans Pro"/>
                          <a:ea typeface="Source Sans Pro"/>
                          <a:cs typeface="Source Sans Pro"/>
                          <a:sym typeface="Source Sans Pro"/>
                        </a:rPr>
                        <a:t>objectifs sont-elles</a:t>
                      </a:r>
                      <a:endParaRPr sz="1100">
                        <a:solidFill>
                          <a:schemeClr val="dk1"/>
                        </a:solidFill>
                        <a:latin typeface="Source Sans Pro"/>
                        <a:ea typeface="Source Sans Pro"/>
                        <a:cs typeface="Source Sans Pro"/>
                        <a:sym typeface="Source Sans Pro"/>
                      </a:endParaRPr>
                    </a:p>
                    <a:p>
                      <a:pPr marL="0" lvl="0" indent="0" algn="l" rtl="0">
                        <a:spcBef>
                          <a:spcPts val="0"/>
                        </a:spcBef>
                        <a:spcAft>
                          <a:spcPts val="0"/>
                        </a:spcAft>
                        <a:buClr>
                          <a:schemeClr val="dk1"/>
                        </a:buClr>
                        <a:buSzPts val="500"/>
                        <a:buFont typeface="Arial"/>
                        <a:buNone/>
                      </a:pPr>
                      <a:r>
                        <a:rPr lang="fr" sz="1100">
                          <a:solidFill>
                            <a:schemeClr val="dk1"/>
                          </a:solidFill>
                          <a:latin typeface="Source Sans Pro"/>
                          <a:ea typeface="Source Sans Pro"/>
                          <a:cs typeface="Source Sans Pro"/>
                          <a:sym typeface="Source Sans Pro"/>
                        </a:rPr>
                        <a:t>ventilées par sexe et</a:t>
                      </a:r>
                      <a:endParaRPr sz="1100">
                        <a:solidFill>
                          <a:schemeClr val="dk1"/>
                        </a:solidFill>
                        <a:latin typeface="Source Sans Pro"/>
                        <a:ea typeface="Source Sans Pro"/>
                        <a:cs typeface="Source Sans Pro"/>
                        <a:sym typeface="Source Sans Pro"/>
                      </a:endParaRPr>
                    </a:p>
                    <a:p>
                      <a:pPr marL="0" lvl="0" indent="0" algn="l" rtl="0">
                        <a:spcBef>
                          <a:spcPts val="0"/>
                        </a:spcBef>
                        <a:spcAft>
                          <a:spcPts val="0"/>
                        </a:spcAft>
                        <a:buClr>
                          <a:schemeClr val="dk1"/>
                        </a:buClr>
                        <a:buSzPts val="500"/>
                        <a:buFont typeface="Arial"/>
                        <a:buNone/>
                      </a:pPr>
                      <a:r>
                        <a:rPr lang="fr" sz="1100">
                          <a:solidFill>
                            <a:schemeClr val="dk1"/>
                          </a:solidFill>
                          <a:latin typeface="Source Sans Pro"/>
                          <a:ea typeface="Source Sans Pro"/>
                          <a:cs typeface="Source Sans Pro"/>
                          <a:sym typeface="Source Sans Pro"/>
                        </a:rPr>
                        <a:t>analysées en termes</a:t>
                      </a:r>
                      <a:endParaRPr sz="1100">
                        <a:solidFill>
                          <a:schemeClr val="dk1"/>
                        </a:solidFill>
                        <a:latin typeface="Source Sans Pro"/>
                        <a:ea typeface="Source Sans Pro"/>
                        <a:cs typeface="Source Sans Pro"/>
                        <a:sym typeface="Source Sans Pro"/>
                      </a:endParaRPr>
                    </a:p>
                    <a:p>
                      <a:pPr marL="0" lvl="0" indent="0" algn="l" rtl="0">
                        <a:spcBef>
                          <a:spcPts val="0"/>
                        </a:spcBef>
                        <a:spcAft>
                          <a:spcPts val="0"/>
                        </a:spcAft>
                        <a:buNone/>
                      </a:pPr>
                      <a:r>
                        <a:rPr lang="fr" sz="1100">
                          <a:solidFill>
                            <a:schemeClr val="dk1"/>
                          </a:solidFill>
                          <a:latin typeface="Source Sans Pro"/>
                          <a:ea typeface="Source Sans Pro"/>
                          <a:cs typeface="Source Sans Pro"/>
                          <a:sym typeface="Source Sans Pro"/>
                        </a:rPr>
                        <a:t>de genre?</a:t>
                      </a:r>
                      <a:endParaRPr sz="1100">
                        <a:solidFill>
                          <a:schemeClr val="dk1"/>
                        </a:solidFill>
                        <a:latin typeface="Source Sans Pro"/>
                        <a:ea typeface="Source Sans Pro"/>
                        <a:cs typeface="Source Sans Pro"/>
                        <a:sym typeface="Source Sans Pro"/>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rowSpan="2">
                  <a:txBody>
                    <a:bodyPr/>
                    <a:lstStyle/>
                    <a:p>
                      <a:pPr marL="0" lvl="0" indent="0" algn="l" rtl="0">
                        <a:spcBef>
                          <a:spcPts val="0"/>
                        </a:spcBef>
                        <a:spcAft>
                          <a:spcPts val="0"/>
                        </a:spcAft>
                        <a:buNone/>
                      </a:pPr>
                      <a:r>
                        <a:rPr lang="fr" sz="1100">
                          <a:solidFill>
                            <a:schemeClr val="dk1"/>
                          </a:solidFill>
                          <a:latin typeface="Source Sans Pro"/>
                          <a:ea typeface="Source Sans Pro"/>
                          <a:cs typeface="Source Sans Pro"/>
                          <a:sym typeface="Source Sans Pro"/>
                        </a:rPr>
                        <a:t>Facteurs externes</a:t>
                      </a:r>
                      <a:endParaRPr sz="1100">
                        <a:solidFill>
                          <a:schemeClr val="dk1"/>
                        </a:solidFill>
                        <a:latin typeface="Source Sans Pro"/>
                        <a:ea typeface="Source Sans Pro"/>
                        <a:cs typeface="Source Sans Pro"/>
                        <a:sym typeface="Source Sans Pro"/>
                      </a:endParaRPr>
                    </a:p>
                    <a:p>
                      <a:pPr marL="0" lvl="0" indent="0" algn="l" rtl="0">
                        <a:spcBef>
                          <a:spcPts val="0"/>
                        </a:spcBef>
                        <a:spcAft>
                          <a:spcPts val="0"/>
                        </a:spcAft>
                        <a:buNone/>
                      </a:pPr>
                      <a:r>
                        <a:rPr lang="fr" sz="1100">
                          <a:solidFill>
                            <a:schemeClr val="dk1"/>
                          </a:solidFill>
                          <a:latin typeface="Source Sans Pro"/>
                          <a:ea typeface="Source Sans Pro"/>
                          <a:cs typeface="Source Sans Pro"/>
                          <a:sym typeface="Source Sans Pro"/>
                        </a:rPr>
                        <a:t>importants et nécessaires pour</a:t>
                      </a:r>
                      <a:endParaRPr sz="1100">
                        <a:solidFill>
                          <a:schemeClr val="dk1"/>
                        </a:solidFill>
                        <a:latin typeface="Source Sans Pro"/>
                        <a:ea typeface="Source Sans Pro"/>
                        <a:cs typeface="Source Sans Pro"/>
                        <a:sym typeface="Source Sans Pro"/>
                      </a:endParaRPr>
                    </a:p>
                    <a:p>
                      <a:pPr marL="0" lvl="0" indent="0" algn="l" rtl="0">
                        <a:spcBef>
                          <a:spcPts val="0"/>
                        </a:spcBef>
                        <a:spcAft>
                          <a:spcPts val="0"/>
                        </a:spcAft>
                        <a:buNone/>
                      </a:pPr>
                      <a:r>
                        <a:rPr lang="fr" sz="1100">
                          <a:solidFill>
                            <a:schemeClr val="dk1"/>
                          </a:solidFill>
                          <a:latin typeface="Source Sans Pro"/>
                          <a:ea typeface="Source Sans Pro"/>
                          <a:cs typeface="Source Sans Pro"/>
                          <a:sym typeface="Source Sans Pro"/>
                        </a:rPr>
                        <a:t>permettre que les</a:t>
                      </a:r>
                      <a:endParaRPr sz="1100">
                        <a:solidFill>
                          <a:schemeClr val="dk1"/>
                        </a:solidFill>
                        <a:latin typeface="Source Sans Pro"/>
                        <a:ea typeface="Source Sans Pro"/>
                        <a:cs typeface="Source Sans Pro"/>
                        <a:sym typeface="Source Sans Pro"/>
                      </a:endParaRPr>
                    </a:p>
                    <a:p>
                      <a:pPr marL="0" lvl="0" indent="0" algn="l" rtl="0">
                        <a:spcBef>
                          <a:spcPts val="0"/>
                        </a:spcBef>
                        <a:spcAft>
                          <a:spcPts val="0"/>
                        </a:spcAft>
                        <a:buNone/>
                      </a:pPr>
                      <a:r>
                        <a:rPr lang="fr" sz="1100">
                          <a:solidFill>
                            <a:schemeClr val="dk1"/>
                          </a:solidFill>
                          <a:latin typeface="Source Sans Pro"/>
                          <a:ea typeface="Source Sans Pro"/>
                          <a:cs typeface="Source Sans Pro"/>
                          <a:sym typeface="Source Sans Pro"/>
                        </a:rPr>
                        <a:t>objectifs soient sensibles au genre à</a:t>
                      </a:r>
                      <a:endParaRPr sz="1100">
                        <a:solidFill>
                          <a:schemeClr val="dk1"/>
                        </a:solidFill>
                        <a:latin typeface="Source Sans Pro"/>
                        <a:ea typeface="Source Sans Pro"/>
                        <a:cs typeface="Source Sans Pro"/>
                        <a:sym typeface="Source Sans Pro"/>
                      </a:endParaRPr>
                    </a:p>
                    <a:p>
                      <a:pPr marL="0" lvl="0" indent="0" algn="l" rtl="0">
                        <a:spcBef>
                          <a:spcPts val="0"/>
                        </a:spcBef>
                        <a:spcAft>
                          <a:spcPts val="0"/>
                        </a:spcAft>
                        <a:buNone/>
                      </a:pPr>
                      <a:r>
                        <a:rPr lang="fr" sz="1100">
                          <a:solidFill>
                            <a:schemeClr val="dk1"/>
                          </a:solidFill>
                          <a:latin typeface="Source Sans Pro"/>
                          <a:ea typeface="Source Sans Pro"/>
                          <a:cs typeface="Source Sans Pro"/>
                          <a:sym typeface="Source Sans Pro"/>
                        </a:rPr>
                        <a:t>long terme</a:t>
                      </a:r>
                      <a:endParaRPr sz="1100">
                        <a:solidFill>
                          <a:schemeClr val="dk1"/>
                        </a:solidFill>
                        <a:latin typeface="Source Sans Pro"/>
                        <a:ea typeface="Source Sans Pro"/>
                        <a:cs typeface="Source Sans Pro"/>
                        <a:sym typeface="Source Sans Pro"/>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1"/>
                  </a:ext>
                </a:extLst>
              </a:tr>
              <a:tr h="753250">
                <a:tc>
                  <a:txBody>
                    <a:bodyPr/>
                    <a:lstStyle/>
                    <a:p>
                      <a:pPr marL="0" lvl="0" indent="0" algn="l" rtl="0">
                        <a:spcBef>
                          <a:spcPts val="0"/>
                        </a:spcBef>
                        <a:spcAft>
                          <a:spcPts val="0"/>
                        </a:spcAft>
                        <a:buNone/>
                      </a:pPr>
                      <a:r>
                        <a:rPr lang="fr" sz="1100" b="1">
                          <a:solidFill>
                            <a:schemeClr val="dk1"/>
                          </a:solidFill>
                          <a:latin typeface="Source Sans Pro"/>
                          <a:ea typeface="Source Sans Pro"/>
                          <a:cs typeface="Source Sans Pro"/>
                          <a:sym typeface="Source Sans Pro"/>
                        </a:rPr>
                        <a:t>Objectifs spécifiques</a:t>
                      </a:r>
                      <a:endParaRPr sz="1100" b="1">
                        <a:solidFill>
                          <a:schemeClr val="dk1"/>
                        </a:solidFill>
                        <a:latin typeface="Source Sans Pro"/>
                        <a:ea typeface="Source Sans Pro"/>
                        <a:cs typeface="Source Sans Pro"/>
                        <a:sym typeface="Source Sans Pro"/>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600">
                        <a:solidFill>
                          <a:schemeClr val="dk1"/>
                        </a:solidFill>
                        <a:latin typeface="Source Sans Pro"/>
                        <a:ea typeface="Source Sans Pro"/>
                        <a:cs typeface="Source Sans Pro"/>
                        <a:sym typeface="Source Sans Pro"/>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100">
                          <a:solidFill>
                            <a:schemeClr val="dk1"/>
                          </a:solidFill>
                          <a:latin typeface="Source Sans Pro"/>
                          <a:ea typeface="Source Sans Pro"/>
                          <a:cs typeface="Source Sans Pro"/>
                          <a:sym typeface="Source Sans Pro"/>
                        </a:rPr>
                        <a:t>Le projet a-t-il des objectifs qui tiennent compte du genre?</a:t>
                      </a:r>
                      <a:endParaRPr sz="1100" b="1">
                        <a:solidFill>
                          <a:schemeClr val="dk1"/>
                        </a:solidFill>
                        <a:latin typeface="Source Sans Pro"/>
                        <a:ea typeface="Source Sans Pro"/>
                        <a:cs typeface="Source Sans Pro"/>
                        <a:sym typeface="Source Sans Pro"/>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vMerge="1">
                  <a:txBody>
                    <a:bodyPr/>
                    <a:lstStyle/>
                    <a:p>
                      <a:endParaRPr lang="fr-BF"/>
                    </a:p>
                  </a:txBody>
                  <a:tcPr/>
                </a:tc>
                <a:tc vMerge="1">
                  <a:txBody>
                    <a:bodyPr/>
                    <a:lstStyle/>
                    <a:p>
                      <a:endParaRPr lang="fr-BF"/>
                    </a:p>
                  </a:txBody>
                  <a:tcPr/>
                </a:tc>
                <a:extLst>
                  <a:ext uri="{0D108BD9-81ED-4DB2-BD59-A6C34878D82A}">
                    <a16:rowId xmlns:a16="http://schemas.microsoft.com/office/drawing/2014/main" val="10002"/>
                  </a:ext>
                </a:extLst>
              </a:tr>
              <a:tr h="778925">
                <a:tc>
                  <a:txBody>
                    <a:bodyPr/>
                    <a:lstStyle/>
                    <a:p>
                      <a:pPr marL="0" lvl="0" indent="0" algn="l" rtl="0">
                        <a:spcBef>
                          <a:spcPts val="0"/>
                        </a:spcBef>
                        <a:spcAft>
                          <a:spcPts val="0"/>
                        </a:spcAft>
                        <a:buNone/>
                      </a:pPr>
                      <a:r>
                        <a:rPr lang="fr" sz="1100" b="1">
                          <a:solidFill>
                            <a:schemeClr val="dk1"/>
                          </a:solidFill>
                          <a:latin typeface="Source Sans Pro"/>
                          <a:ea typeface="Source Sans Pro"/>
                          <a:cs typeface="Source Sans Pro"/>
                          <a:sym typeface="Source Sans Pro"/>
                        </a:rPr>
                        <a:t>Produits</a:t>
                      </a:r>
                      <a:endParaRPr sz="1100" b="1">
                        <a:solidFill>
                          <a:schemeClr val="dk1"/>
                        </a:solidFill>
                        <a:latin typeface="Source Sans Pro"/>
                        <a:ea typeface="Source Sans Pro"/>
                        <a:cs typeface="Source Sans Pro"/>
                        <a:sym typeface="Source Sans Pro"/>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600">
                        <a:solidFill>
                          <a:schemeClr val="dk1"/>
                        </a:solidFill>
                        <a:latin typeface="Source Sans Pro"/>
                        <a:ea typeface="Source Sans Pro"/>
                        <a:cs typeface="Source Sans Pro"/>
                        <a:sym typeface="Source Sans Pro"/>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100">
                          <a:solidFill>
                            <a:schemeClr val="dk1"/>
                          </a:solidFill>
                          <a:latin typeface="Source Sans Pro"/>
                          <a:ea typeface="Source Sans Pro"/>
                          <a:cs typeface="Source Sans Pro"/>
                          <a:sym typeface="Source Sans Pro"/>
                        </a:rPr>
                        <a:t>La répartition des bénéfices prend-t-elle en compte les problèmes de genre ? Les produits sont-ils accessibles à tous les genres ?</a:t>
                      </a:r>
                      <a:endParaRPr sz="1100" b="1">
                        <a:solidFill>
                          <a:schemeClr val="dk1"/>
                        </a:solidFill>
                        <a:latin typeface="Source Sans Pro"/>
                        <a:ea typeface="Source Sans Pro"/>
                        <a:cs typeface="Source Sans Pro"/>
                        <a:sym typeface="Source Sans Pro"/>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vMerge="1">
                  <a:txBody>
                    <a:bodyPr/>
                    <a:lstStyle/>
                    <a:p>
                      <a:endParaRPr lang="fr-BF"/>
                    </a:p>
                  </a:txBody>
                  <a:tcPr/>
                </a:tc>
                <a:tc rowSpan="2">
                  <a:txBody>
                    <a:bodyPr/>
                    <a:lstStyle/>
                    <a:p>
                      <a:pPr marL="0" lvl="0" indent="0" algn="l" rtl="0">
                        <a:spcBef>
                          <a:spcPts val="0"/>
                        </a:spcBef>
                        <a:spcAft>
                          <a:spcPts val="0"/>
                        </a:spcAft>
                        <a:buNone/>
                      </a:pPr>
                      <a:r>
                        <a:rPr lang="fr" sz="1100">
                          <a:solidFill>
                            <a:schemeClr val="dk1"/>
                          </a:solidFill>
                          <a:latin typeface="Source Sans Pro"/>
                          <a:ea typeface="Source Sans Pro"/>
                          <a:cs typeface="Source Sans Pro"/>
                          <a:sym typeface="Source Sans Pro"/>
                        </a:rPr>
                        <a:t>Facteurs externes</a:t>
                      </a:r>
                      <a:endParaRPr sz="1100">
                        <a:solidFill>
                          <a:schemeClr val="dk1"/>
                        </a:solidFill>
                        <a:latin typeface="Source Sans Pro"/>
                        <a:ea typeface="Source Sans Pro"/>
                        <a:cs typeface="Source Sans Pro"/>
                        <a:sym typeface="Source Sans Pro"/>
                      </a:endParaRPr>
                    </a:p>
                    <a:p>
                      <a:pPr marL="0" lvl="0" indent="0" algn="l" rtl="0">
                        <a:spcBef>
                          <a:spcPts val="0"/>
                        </a:spcBef>
                        <a:spcAft>
                          <a:spcPts val="0"/>
                        </a:spcAft>
                        <a:buNone/>
                      </a:pPr>
                      <a:r>
                        <a:rPr lang="fr" sz="1100">
                          <a:solidFill>
                            <a:schemeClr val="dk1"/>
                          </a:solidFill>
                          <a:latin typeface="Source Sans Pro"/>
                          <a:ea typeface="Source Sans Pro"/>
                          <a:cs typeface="Source Sans Pro"/>
                          <a:sym typeface="Source Sans Pro"/>
                        </a:rPr>
                        <a:t>importants qui</a:t>
                      </a:r>
                      <a:endParaRPr sz="1100">
                        <a:solidFill>
                          <a:schemeClr val="dk1"/>
                        </a:solidFill>
                        <a:latin typeface="Source Sans Pro"/>
                        <a:ea typeface="Source Sans Pro"/>
                        <a:cs typeface="Source Sans Pro"/>
                        <a:sym typeface="Source Sans Pro"/>
                      </a:endParaRPr>
                    </a:p>
                    <a:p>
                      <a:pPr marL="0" lvl="0" indent="0" algn="l" rtl="0">
                        <a:spcBef>
                          <a:spcPts val="0"/>
                        </a:spcBef>
                        <a:spcAft>
                          <a:spcPts val="0"/>
                        </a:spcAft>
                        <a:buNone/>
                      </a:pPr>
                      <a:r>
                        <a:rPr lang="fr" sz="1100">
                          <a:solidFill>
                            <a:schemeClr val="dk1"/>
                          </a:solidFill>
                          <a:latin typeface="Source Sans Pro"/>
                          <a:ea typeface="Source Sans Pro"/>
                          <a:cs typeface="Source Sans Pro"/>
                          <a:sym typeface="Source Sans Pro"/>
                        </a:rPr>
                        <a:t>doivent prévaloir</a:t>
                      </a:r>
                      <a:endParaRPr sz="1100">
                        <a:solidFill>
                          <a:schemeClr val="dk1"/>
                        </a:solidFill>
                        <a:latin typeface="Source Sans Pro"/>
                        <a:ea typeface="Source Sans Pro"/>
                        <a:cs typeface="Source Sans Pro"/>
                        <a:sym typeface="Source Sans Pro"/>
                      </a:endParaRPr>
                    </a:p>
                    <a:p>
                      <a:pPr marL="0" lvl="0" indent="0" algn="l" rtl="0">
                        <a:spcBef>
                          <a:spcPts val="0"/>
                        </a:spcBef>
                        <a:spcAft>
                          <a:spcPts val="0"/>
                        </a:spcAft>
                        <a:buNone/>
                      </a:pPr>
                      <a:r>
                        <a:rPr lang="fr" sz="1100">
                          <a:solidFill>
                            <a:schemeClr val="dk1"/>
                          </a:solidFill>
                          <a:latin typeface="Source Sans Pro"/>
                          <a:ea typeface="Source Sans Pro"/>
                          <a:cs typeface="Source Sans Pro"/>
                          <a:sym typeface="Source Sans Pro"/>
                        </a:rPr>
                        <a:t>pour atteindre les</a:t>
                      </a:r>
                      <a:endParaRPr sz="1100">
                        <a:solidFill>
                          <a:schemeClr val="dk1"/>
                        </a:solidFill>
                        <a:latin typeface="Source Sans Pro"/>
                        <a:ea typeface="Source Sans Pro"/>
                        <a:cs typeface="Source Sans Pro"/>
                        <a:sym typeface="Source Sans Pro"/>
                      </a:endParaRPr>
                    </a:p>
                    <a:p>
                      <a:pPr marL="0" lvl="0" indent="0" algn="l" rtl="0">
                        <a:spcBef>
                          <a:spcPts val="0"/>
                        </a:spcBef>
                        <a:spcAft>
                          <a:spcPts val="0"/>
                        </a:spcAft>
                        <a:buNone/>
                      </a:pPr>
                      <a:r>
                        <a:rPr lang="fr" sz="1100">
                          <a:solidFill>
                            <a:schemeClr val="dk1"/>
                          </a:solidFill>
                          <a:latin typeface="Source Sans Pro"/>
                          <a:ea typeface="Source Sans Pro"/>
                          <a:cs typeface="Source Sans Pro"/>
                          <a:sym typeface="Source Sans Pro"/>
                        </a:rPr>
                        <a:t>objectifs et permettre</a:t>
                      </a:r>
                      <a:endParaRPr sz="1100">
                        <a:solidFill>
                          <a:schemeClr val="dk1"/>
                        </a:solidFill>
                        <a:latin typeface="Source Sans Pro"/>
                        <a:ea typeface="Source Sans Pro"/>
                        <a:cs typeface="Source Sans Pro"/>
                        <a:sym typeface="Source Sans Pro"/>
                      </a:endParaRPr>
                    </a:p>
                    <a:p>
                      <a:pPr marL="0" lvl="0" indent="0" algn="l" rtl="0">
                        <a:spcBef>
                          <a:spcPts val="0"/>
                        </a:spcBef>
                        <a:spcAft>
                          <a:spcPts val="0"/>
                        </a:spcAft>
                        <a:buNone/>
                      </a:pPr>
                      <a:r>
                        <a:rPr lang="fr" sz="1100">
                          <a:solidFill>
                            <a:schemeClr val="dk1"/>
                          </a:solidFill>
                          <a:latin typeface="Source Sans Pro"/>
                          <a:ea typeface="Source Sans Pro"/>
                          <a:cs typeface="Source Sans Pro"/>
                          <a:sym typeface="Source Sans Pro"/>
                        </a:rPr>
                        <a:t>d’avoir des bénéfices pour les hommes et les</a:t>
                      </a:r>
                      <a:endParaRPr sz="1100">
                        <a:solidFill>
                          <a:schemeClr val="dk1"/>
                        </a:solidFill>
                        <a:latin typeface="Source Sans Pro"/>
                        <a:ea typeface="Source Sans Pro"/>
                        <a:cs typeface="Source Sans Pro"/>
                        <a:sym typeface="Source Sans Pro"/>
                      </a:endParaRPr>
                    </a:p>
                    <a:p>
                      <a:pPr marL="0" lvl="0" indent="0" algn="l" rtl="0">
                        <a:spcBef>
                          <a:spcPts val="0"/>
                        </a:spcBef>
                        <a:spcAft>
                          <a:spcPts val="0"/>
                        </a:spcAft>
                        <a:buNone/>
                      </a:pPr>
                      <a:r>
                        <a:rPr lang="fr" sz="1100">
                          <a:solidFill>
                            <a:schemeClr val="dk1"/>
                          </a:solidFill>
                          <a:latin typeface="Source Sans Pro"/>
                          <a:ea typeface="Source Sans Pro"/>
                          <a:cs typeface="Source Sans Pro"/>
                          <a:sym typeface="Source Sans Pro"/>
                        </a:rPr>
                        <a:t>femmes</a:t>
                      </a:r>
                      <a:endParaRPr sz="1100">
                        <a:solidFill>
                          <a:schemeClr val="dk1"/>
                        </a:solidFill>
                        <a:latin typeface="Source Sans Pro"/>
                        <a:ea typeface="Source Sans Pro"/>
                        <a:cs typeface="Source Sans Pro"/>
                        <a:sym typeface="Source Sans Pro"/>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3"/>
                  </a:ext>
                </a:extLst>
              </a:tr>
              <a:tr h="671475">
                <a:tc>
                  <a:txBody>
                    <a:bodyPr/>
                    <a:lstStyle/>
                    <a:p>
                      <a:pPr marL="0" lvl="0" indent="0" algn="l" rtl="0">
                        <a:spcBef>
                          <a:spcPts val="0"/>
                        </a:spcBef>
                        <a:spcAft>
                          <a:spcPts val="0"/>
                        </a:spcAft>
                        <a:buNone/>
                      </a:pPr>
                      <a:r>
                        <a:rPr lang="fr" sz="1100" b="1">
                          <a:solidFill>
                            <a:schemeClr val="dk1"/>
                          </a:solidFill>
                          <a:latin typeface="Source Sans Pro"/>
                          <a:ea typeface="Source Sans Pro"/>
                          <a:cs typeface="Source Sans Pro"/>
                          <a:sym typeface="Source Sans Pro"/>
                        </a:rPr>
                        <a:t>Activités </a:t>
                      </a:r>
                      <a:endParaRPr sz="1100" b="1">
                        <a:solidFill>
                          <a:schemeClr val="dk1"/>
                        </a:solidFill>
                        <a:latin typeface="Source Sans Pro"/>
                        <a:ea typeface="Source Sans Pro"/>
                        <a:cs typeface="Source Sans Pro"/>
                        <a:sym typeface="Source Sans Pro"/>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endParaRPr sz="600">
                        <a:solidFill>
                          <a:schemeClr val="dk1"/>
                        </a:solidFill>
                        <a:latin typeface="Source Sans Pro"/>
                        <a:ea typeface="Source Sans Pro"/>
                        <a:cs typeface="Source Sans Pro"/>
                        <a:sym typeface="Source Sans Pro"/>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100">
                          <a:solidFill>
                            <a:schemeClr val="dk1"/>
                          </a:solidFill>
                          <a:latin typeface="Source Sans Pro"/>
                          <a:ea typeface="Source Sans Pro"/>
                          <a:cs typeface="Source Sans Pro"/>
                          <a:sym typeface="Source Sans Pro"/>
                        </a:rPr>
                        <a:t>Les problèmes de genre sont-ils clairement énoncés dans l’exécution du projet ?</a:t>
                      </a:r>
                      <a:endParaRPr sz="1100" b="1">
                        <a:solidFill>
                          <a:schemeClr val="dk1"/>
                        </a:solidFill>
                        <a:latin typeface="Source Sans Pro"/>
                        <a:ea typeface="Source Sans Pro"/>
                        <a:cs typeface="Source Sans Pro"/>
                        <a:sym typeface="Source Sans Pro"/>
                      </a:endParaRPr>
                    </a:p>
                  </a:txBody>
                  <a:tcPr marL="31200" marR="31200" marT="0" marB="0"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vMerge="1">
                  <a:txBody>
                    <a:bodyPr/>
                    <a:lstStyle/>
                    <a:p>
                      <a:endParaRPr lang="fr-BF"/>
                    </a:p>
                  </a:txBody>
                  <a:tcPr/>
                </a:tc>
                <a:tc vMerge="1">
                  <a:txBody>
                    <a:bodyPr/>
                    <a:lstStyle/>
                    <a:p>
                      <a:endParaRPr lang="fr-BF"/>
                    </a:p>
                  </a:txBody>
                  <a:tcPr/>
                </a:tc>
                <a:extLst>
                  <a:ext uri="{0D108BD9-81ED-4DB2-BD59-A6C34878D82A}">
                    <a16:rowId xmlns:a16="http://schemas.microsoft.com/office/drawing/2014/main" val="10004"/>
                  </a:ext>
                </a:extLst>
              </a:tr>
            </a:tbl>
          </a:graphicData>
        </a:graphic>
      </p:graphicFrame>
      <p:sp>
        <p:nvSpPr>
          <p:cNvPr id="1129" name="Google Shape;1129;p93"/>
          <p:cNvSpPr txBox="1"/>
          <p:nvPr/>
        </p:nvSpPr>
        <p:spPr>
          <a:xfrm>
            <a:off x="880363" y="4554613"/>
            <a:ext cx="1739400" cy="176400"/>
          </a:xfrm>
          <a:prstGeom prst="rect">
            <a:avLst/>
          </a:prstGeom>
          <a:noFill/>
          <a:ln>
            <a:noFill/>
          </a:ln>
        </p:spPr>
        <p:txBody>
          <a:bodyPr spcFirstLastPara="1" wrap="square" lIns="41575" tIns="41575" rIns="41575" bIns="41575" anchor="t" anchorCtr="0">
            <a:spAutoFit/>
          </a:bodyPr>
          <a:lstStyle/>
          <a:p>
            <a:pPr marL="0" lvl="0" indent="0" algn="l" rtl="0">
              <a:spcBef>
                <a:spcPts val="0"/>
              </a:spcBef>
              <a:spcAft>
                <a:spcPts val="0"/>
              </a:spcAft>
              <a:buNone/>
            </a:pPr>
            <a:r>
              <a:rPr lang="fr" sz="600">
                <a:solidFill>
                  <a:schemeClr val="lt1"/>
                </a:solidFill>
                <a:latin typeface="Nunito"/>
                <a:ea typeface="Nunito"/>
                <a:cs typeface="Nunito"/>
                <a:sym typeface="Nunito"/>
              </a:rPr>
              <a:t>Source : ISNAR Gender Training Manual</a:t>
            </a:r>
            <a:endParaRPr sz="600">
              <a:solidFill>
                <a:schemeClr val="lt1"/>
              </a:solidFill>
              <a:latin typeface="Nunito"/>
              <a:ea typeface="Nunito"/>
              <a:cs typeface="Nunito"/>
              <a:sym typeface="Nunito"/>
            </a:endParaRPr>
          </a:p>
        </p:txBody>
      </p:sp>
      <p:sp>
        <p:nvSpPr>
          <p:cNvPr id="1130" name="Google Shape;1130;p93"/>
          <p:cNvSpPr txBox="1">
            <a:spLocks noGrp="1"/>
          </p:cNvSpPr>
          <p:nvPr>
            <p:ph type="body" idx="4294967295"/>
          </p:nvPr>
        </p:nvSpPr>
        <p:spPr>
          <a:xfrm>
            <a:off x="7079150" y="674275"/>
            <a:ext cx="1814400" cy="247800"/>
          </a:xfrm>
          <a:prstGeom prst="rect">
            <a:avLst/>
          </a:prstGeom>
        </p:spPr>
        <p:txBody>
          <a:bodyPr spcFirstLastPara="1" wrap="square" lIns="91425" tIns="91425" rIns="90000" bIns="91425" anchor="t" anchorCtr="0">
            <a:noAutofit/>
          </a:bodyPr>
          <a:lstStyle/>
          <a:p>
            <a:pPr marL="0" lvl="0" indent="0" algn="l" rtl="0">
              <a:spcBef>
                <a:spcPts val="0"/>
              </a:spcBef>
              <a:spcAft>
                <a:spcPts val="0"/>
              </a:spcAft>
              <a:buNone/>
            </a:pPr>
            <a:r>
              <a:rPr lang="fr" sz="1300" b="1" i="1">
                <a:solidFill>
                  <a:schemeClr val="dk2"/>
                </a:solidFill>
              </a:rPr>
              <a:t>Cadre logique sensible au genre</a:t>
            </a:r>
            <a:endParaRPr sz="1300" b="1" i="1">
              <a:solidFill>
                <a:schemeClr val="dk2"/>
              </a:solidFill>
            </a:endParaRPr>
          </a:p>
        </p:txBody>
      </p:sp>
      <p:sp>
        <p:nvSpPr>
          <p:cNvPr id="1131" name="Google Shape;1131;p93"/>
          <p:cNvSpPr txBox="1">
            <a:spLocks noGrp="1"/>
          </p:cNvSpPr>
          <p:nvPr>
            <p:ph type="title"/>
          </p:nvPr>
        </p:nvSpPr>
        <p:spPr>
          <a:xfrm>
            <a:off x="844425" y="5600"/>
            <a:ext cx="4499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17"/>
            </a:pPr>
            <a:r>
              <a:rPr lang="fr"/>
              <a:t>Logique d'intervention du projet</a:t>
            </a:r>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1135"/>
        <p:cNvGrpSpPr/>
        <p:nvPr/>
      </p:nvGrpSpPr>
      <p:grpSpPr>
        <a:xfrm>
          <a:off x="0" y="0"/>
          <a:ext cx="0" cy="0"/>
          <a:chOff x="0" y="0"/>
          <a:chExt cx="0" cy="0"/>
        </a:xfrm>
      </p:grpSpPr>
      <p:sp>
        <p:nvSpPr>
          <p:cNvPr id="1136" name="Google Shape;1136;p94"/>
          <p:cNvSpPr/>
          <p:nvPr/>
        </p:nvSpPr>
        <p:spPr>
          <a:xfrm>
            <a:off x="7342750" y="4799650"/>
            <a:ext cx="1597500" cy="3078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7" name="Google Shape;1137;p94"/>
          <p:cNvSpPr txBox="1"/>
          <p:nvPr/>
        </p:nvSpPr>
        <p:spPr>
          <a:xfrm>
            <a:off x="880363" y="4554613"/>
            <a:ext cx="1739400" cy="176400"/>
          </a:xfrm>
          <a:prstGeom prst="rect">
            <a:avLst/>
          </a:prstGeom>
          <a:noFill/>
          <a:ln>
            <a:noFill/>
          </a:ln>
        </p:spPr>
        <p:txBody>
          <a:bodyPr spcFirstLastPara="1" wrap="square" lIns="41575" tIns="41575" rIns="41575" bIns="41575" anchor="t" anchorCtr="0">
            <a:spAutoFit/>
          </a:bodyPr>
          <a:lstStyle/>
          <a:p>
            <a:pPr marL="0" lvl="0" indent="0" algn="l" rtl="0">
              <a:spcBef>
                <a:spcPts val="0"/>
              </a:spcBef>
              <a:spcAft>
                <a:spcPts val="0"/>
              </a:spcAft>
              <a:buNone/>
            </a:pPr>
            <a:r>
              <a:rPr lang="fr" sz="600">
                <a:solidFill>
                  <a:schemeClr val="lt1"/>
                </a:solidFill>
                <a:latin typeface="Nunito"/>
                <a:ea typeface="Nunito"/>
                <a:cs typeface="Nunito"/>
                <a:sym typeface="Nunito"/>
              </a:rPr>
              <a:t>Source : ISNAR Gender Training Manual</a:t>
            </a:r>
            <a:endParaRPr sz="600">
              <a:solidFill>
                <a:schemeClr val="lt1"/>
              </a:solidFill>
              <a:latin typeface="Nunito"/>
              <a:ea typeface="Nunito"/>
              <a:cs typeface="Nunito"/>
              <a:sym typeface="Nunito"/>
            </a:endParaRPr>
          </a:p>
        </p:txBody>
      </p:sp>
      <p:sp>
        <p:nvSpPr>
          <p:cNvPr id="1138" name="Google Shape;1138;p94"/>
          <p:cNvSpPr txBox="1">
            <a:spLocks noGrp="1"/>
          </p:cNvSpPr>
          <p:nvPr>
            <p:ph type="title"/>
          </p:nvPr>
        </p:nvSpPr>
        <p:spPr>
          <a:xfrm>
            <a:off x="452131" y="98975"/>
            <a:ext cx="7423200" cy="369300"/>
          </a:xfrm>
          <a:prstGeom prst="rect">
            <a:avLst/>
          </a:prstGeom>
        </p:spPr>
        <p:txBody>
          <a:bodyPr spcFirstLastPara="1" wrap="square" lIns="0" tIns="0" rIns="0" bIns="0" anchor="t" anchorCtr="0">
            <a:spAutoFit/>
          </a:bodyPr>
          <a:lstStyle/>
          <a:p>
            <a:pPr marL="457200" lvl="0" indent="-381000" algn="l" rtl="0">
              <a:spcBef>
                <a:spcPts val="0"/>
              </a:spcBef>
              <a:spcAft>
                <a:spcPts val="0"/>
              </a:spcAft>
              <a:buSzPts val="2400"/>
              <a:buAutoNum type="arabicPeriod" startAt="17"/>
            </a:pPr>
            <a:r>
              <a:rPr lang="fr" sz="2400" b="0">
                <a:solidFill>
                  <a:schemeClr val="accent2"/>
                </a:solidFill>
                <a:latin typeface="Dosis"/>
                <a:ea typeface="Dosis"/>
                <a:cs typeface="Dosis"/>
                <a:sym typeface="Dosis"/>
              </a:rPr>
              <a:t>Logique d'intervention du projet</a:t>
            </a:r>
            <a:endParaRPr sz="2400" b="0">
              <a:solidFill>
                <a:schemeClr val="accent2"/>
              </a:solidFill>
              <a:latin typeface="Dosis"/>
              <a:ea typeface="Dosis"/>
              <a:cs typeface="Dosis"/>
              <a:sym typeface="Dosis"/>
            </a:endParaRPr>
          </a:p>
        </p:txBody>
      </p:sp>
      <p:sp>
        <p:nvSpPr>
          <p:cNvPr id="1139" name="Google Shape;1139;p94"/>
          <p:cNvSpPr txBox="1">
            <a:spLocks noGrp="1"/>
          </p:cNvSpPr>
          <p:nvPr>
            <p:ph type="body" idx="4294967295"/>
          </p:nvPr>
        </p:nvSpPr>
        <p:spPr>
          <a:xfrm>
            <a:off x="5112900" y="159725"/>
            <a:ext cx="3751800" cy="247800"/>
          </a:xfrm>
          <a:prstGeom prst="rect">
            <a:avLst/>
          </a:prstGeom>
        </p:spPr>
        <p:txBody>
          <a:bodyPr spcFirstLastPara="1" wrap="square" lIns="91425" tIns="91425" rIns="90000" bIns="91425" anchor="ctr" anchorCtr="0">
            <a:noAutofit/>
          </a:bodyPr>
          <a:lstStyle/>
          <a:p>
            <a:pPr marL="0" lvl="0" indent="0" algn="r" rtl="0">
              <a:spcBef>
                <a:spcPts val="0"/>
              </a:spcBef>
              <a:spcAft>
                <a:spcPts val="0"/>
              </a:spcAft>
              <a:buNone/>
            </a:pPr>
            <a:r>
              <a:rPr lang="fr" sz="1300" b="1"/>
              <a:t>Illustration d’un cadre logique sensible au genre</a:t>
            </a:r>
            <a:endParaRPr sz="1300" b="1" i="1">
              <a:solidFill>
                <a:schemeClr val="dk2"/>
              </a:solidFill>
            </a:endParaRPr>
          </a:p>
        </p:txBody>
      </p:sp>
      <p:graphicFrame>
        <p:nvGraphicFramePr>
          <p:cNvPr id="1140" name="Google Shape;1140;p94"/>
          <p:cNvGraphicFramePr/>
          <p:nvPr/>
        </p:nvGraphicFramePr>
        <p:xfrm>
          <a:off x="279388" y="539250"/>
          <a:ext cx="3000000" cy="3000000"/>
        </p:xfrm>
        <a:graphic>
          <a:graphicData uri="http://schemas.openxmlformats.org/drawingml/2006/table">
            <a:tbl>
              <a:tblPr>
                <a:noFill/>
                <a:tableStyleId>{B33EA74D-736F-43A1-8EC5-2E6C5839D8E3}</a:tableStyleId>
              </a:tblPr>
              <a:tblGrid>
                <a:gridCol w="775850">
                  <a:extLst>
                    <a:ext uri="{9D8B030D-6E8A-4147-A177-3AD203B41FA5}">
                      <a16:colId xmlns:a16="http://schemas.microsoft.com/office/drawing/2014/main" val="20000"/>
                    </a:ext>
                  </a:extLst>
                </a:gridCol>
                <a:gridCol w="552450">
                  <a:extLst>
                    <a:ext uri="{9D8B030D-6E8A-4147-A177-3AD203B41FA5}">
                      <a16:colId xmlns:a16="http://schemas.microsoft.com/office/drawing/2014/main" val="20001"/>
                    </a:ext>
                  </a:extLst>
                </a:gridCol>
                <a:gridCol w="3505200">
                  <a:extLst>
                    <a:ext uri="{9D8B030D-6E8A-4147-A177-3AD203B41FA5}">
                      <a16:colId xmlns:a16="http://schemas.microsoft.com/office/drawing/2014/main" val="20002"/>
                    </a:ext>
                  </a:extLst>
                </a:gridCol>
                <a:gridCol w="1876425">
                  <a:extLst>
                    <a:ext uri="{9D8B030D-6E8A-4147-A177-3AD203B41FA5}">
                      <a16:colId xmlns:a16="http://schemas.microsoft.com/office/drawing/2014/main" val="20003"/>
                    </a:ext>
                  </a:extLst>
                </a:gridCol>
                <a:gridCol w="923925">
                  <a:extLst>
                    <a:ext uri="{9D8B030D-6E8A-4147-A177-3AD203B41FA5}">
                      <a16:colId xmlns:a16="http://schemas.microsoft.com/office/drawing/2014/main" val="20004"/>
                    </a:ext>
                  </a:extLst>
                </a:gridCol>
                <a:gridCol w="951375">
                  <a:extLst>
                    <a:ext uri="{9D8B030D-6E8A-4147-A177-3AD203B41FA5}">
                      <a16:colId xmlns:a16="http://schemas.microsoft.com/office/drawing/2014/main" val="20005"/>
                    </a:ext>
                  </a:extLst>
                </a:gridCol>
              </a:tblGrid>
              <a:tr h="0">
                <a:tc>
                  <a:txBody>
                    <a:bodyPr/>
                    <a:lstStyle/>
                    <a:p>
                      <a:pPr marL="0" lvl="0" indent="0" algn="l" rtl="0">
                        <a:lnSpc>
                          <a:spcPct val="100000"/>
                        </a:lnSpc>
                        <a:spcBef>
                          <a:spcPts val="0"/>
                        </a:spcBef>
                        <a:spcAft>
                          <a:spcPts val="400"/>
                        </a:spcAft>
                        <a:buNone/>
                      </a:pPr>
                      <a:r>
                        <a:rPr lang="fr" sz="800">
                          <a:solidFill>
                            <a:schemeClr val="dk1"/>
                          </a:solidFill>
                          <a:latin typeface="Source Sans Pro"/>
                          <a:ea typeface="Source Sans Pro"/>
                          <a:cs typeface="Source Sans Pro"/>
                          <a:sym typeface="Source Sans Pro"/>
                        </a:rPr>
                        <a:t> </a:t>
                      </a:r>
                      <a:endParaRPr sz="800">
                        <a:solidFill>
                          <a:schemeClr val="dk1"/>
                        </a:solidFill>
                        <a:latin typeface="Source Sans Pro"/>
                        <a:ea typeface="Source Sans Pro"/>
                        <a:cs typeface="Source Sans Pro"/>
                        <a:sym typeface="Source Sans Pro"/>
                      </a:endParaRPr>
                    </a:p>
                  </a:txBody>
                  <a:tcPr marL="91425" marR="4127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gridSpan="2">
                  <a:txBody>
                    <a:bodyPr/>
                    <a:lstStyle/>
                    <a:p>
                      <a:pPr marL="0" marR="0" lvl="0" indent="0" algn="l" rtl="0">
                        <a:lnSpc>
                          <a:spcPct val="100000"/>
                        </a:lnSpc>
                        <a:spcBef>
                          <a:spcPts val="0"/>
                        </a:spcBef>
                        <a:spcAft>
                          <a:spcPts val="400"/>
                        </a:spcAft>
                        <a:buNone/>
                      </a:pPr>
                      <a:r>
                        <a:rPr lang="fr" sz="800" b="1">
                          <a:solidFill>
                            <a:schemeClr val="dk1"/>
                          </a:solidFill>
                          <a:latin typeface="Source Sans Pro"/>
                          <a:ea typeface="Source Sans Pro"/>
                          <a:cs typeface="Source Sans Pro"/>
                          <a:sym typeface="Source Sans Pro"/>
                        </a:rPr>
                        <a:t>Description</a:t>
                      </a:r>
                      <a:endParaRPr sz="800" b="1">
                        <a:solidFill>
                          <a:schemeClr val="dk1"/>
                        </a:solidFill>
                        <a:latin typeface="Source Sans Pro"/>
                        <a:ea typeface="Source Sans Pro"/>
                        <a:cs typeface="Source Sans Pro"/>
                        <a:sym typeface="Source Sans Pro"/>
                      </a:endParaRPr>
                    </a:p>
                  </a:txBody>
                  <a:tcPr marL="91425" marR="4127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hMerge="1">
                  <a:txBody>
                    <a:bodyPr/>
                    <a:lstStyle/>
                    <a:p>
                      <a:endParaRPr lang="fr-BF"/>
                    </a:p>
                  </a:txBody>
                  <a:tcPr/>
                </a:tc>
                <a:tc>
                  <a:txBody>
                    <a:bodyPr/>
                    <a:lstStyle/>
                    <a:p>
                      <a:pPr marL="0" marR="0" lvl="0" indent="0" algn="l" rtl="0">
                        <a:lnSpc>
                          <a:spcPct val="100000"/>
                        </a:lnSpc>
                        <a:spcBef>
                          <a:spcPts val="0"/>
                        </a:spcBef>
                        <a:spcAft>
                          <a:spcPts val="400"/>
                        </a:spcAft>
                        <a:buNone/>
                      </a:pPr>
                      <a:r>
                        <a:rPr lang="fr" sz="800" b="1">
                          <a:solidFill>
                            <a:schemeClr val="dk1"/>
                          </a:solidFill>
                          <a:latin typeface="Source Sans Pro"/>
                          <a:ea typeface="Source Sans Pro"/>
                          <a:cs typeface="Source Sans Pro"/>
                          <a:sym typeface="Source Sans Pro"/>
                        </a:rPr>
                        <a:t>IOV</a:t>
                      </a:r>
                      <a:endParaRPr sz="800" b="1">
                        <a:solidFill>
                          <a:schemeClr val="dk1"/>
                        </a:solidFill>
                        <a:latin typeface="Source Sans Pro"/>
                        <a:ea typeface="Source Sans Pro"/>
                        <a:cs typeface="Source Sans Pro"/>
                        <a:sym typeface="Source Sans Pro"/>
                      </a:endParaRPr>
                    </a:p>
                  </a:txBody>
                  <a:tcPr marL="91425" marR="4127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marR="0" lvl="0" indent="0" algn="l" rtl="0">
                        <a:lnSpc>
                          <a:spcPct val="100000"/>
                        </a:lnSpc>
                        <a:spcBef>
                          <a:spcPts val="0"/>
                        </a:spcBef>
                        <a:spcAft>
                          <a:spcPts val="400"/>
                        </a:spcAft>
                        <a:buNone/>
                      </a:pPr>
                      <a:r>
                        <a:rPr lang="fr" sz="800" b="1">
                          <a:solidFill>
                            <a:schemeClr val="dk1"/>
                          </a:solidFill>
                          <a:latin typeface="Source Sans Pro"/>
                          <a:ea typeface="Source Sans Pro"/>
                          <a:cs typeface="Source Sans Pro"/>
                          <a:sym typeface="Source Sans Pro"/>
                        </a:rPr>
                        <a:t>SV</a:t>
                      </a:r>
                      <a:endParaRPr sz="800" b="1">
                        <a:solidFill>
                          <a:schemeClr val="dk1"/>
                        </a:solidFill>
                        <a:latin typeface="Source Sans Pro"/>
                        <a:ea typeface="Source Sans Pro"/>
                        <a:cs typeface="Source Sans Pro"/>
                        <a:sym typeface="Source Sans Pro"/>
                      </a:endParaRPr>
                    </a:p>
                  </a:txBody>
                  <a:tcPr marL="91425" marR="4127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marR="0" lvl="0" indent="0" algn="l" rtl="0">
                        <a:lnSpc>
                          <a:spcPct val="100000"/>
                        </a:lnSpc>
                        <a:spcBef>
                          <a:spcPts val="0"/>
                        </a:spcBef>
                        <a:spcAft>
                          <a:spcPts val="400"/>
                        </a:spcAft>
                        <a:buNone/>
                      </a:pPr>
                      <a:r>
                        <a:rPr lang="fr" sz="800" b="1">
                          <a:solidFill>
                            <a:schemeClr val="dk1"/>
                          </a:solidFill>
                          <a:latin typeface="Source Sans Pro"/>
                          <a:ea typeface="Source Sans Pro"/>
                          <a:cs typeface="Source Sans Pro"/>
                          <a:sym typeface="Source Sans Pro"/>
                        </a:rPr>
                        <a:t>Hypothèses</a:t>
                      </a:r>
                      <a:endParaRPr sz="800" b="1">
                        <a:solidFill>
                          <a:schemeClr val="dk1"/>
                        </a:solidFill>
                        <a:latin typeface="Source Sans Pro"/>
                        <a:ea typeface="Source Sans Pro"/>
                        <a:cs typeface="Source Sans Pro"/>
                        <a:sym typeface="Source Sans Pro"/>
                      </a:endParaRPr>
                    </a:p>
                  </a:txBody>
                  <a:tcPr marL="91425" marR="4127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0"/>
                  </a:ext>
                </a:extLst>
              </a:tr>
              <a:tr h="311650">
                <a:tc>
                  <a:txBody>
                    <a:bodyPr/>
                    <a:lstStyle/>
                    <a:p>
                      <a:pPr marL="0" lvl="0" indent="0" algn="l" rtl="0">
                        <a:lnSpc>
                          <a:spcPct val="100000"/>
                        </a:lnSpc>
                        <a:spcBef>
                          <a:spcPts val="0"/>
                        </a:spcBef>
                        <a:spcAft>
                          <a:spcPts val="0"/>
                        </a:spcAft>
                        <a:buNone/>
                      </a:pPr>
                      <a:r>
                        <a:rPr lang="fr" sz="800" b="1">
                          <a:solidFill>
                            <a:schemeClr val="dk1"/>
                          </a:solidFill>
                          <a:latin typeface="Source Sans Pro"/>
                          <a:ea typeface="Source Sans Pro"/>
                          <a:cs typeface="Source Sans Pro"/>
                          <a:sym typeface="Source Sans Pro"/>
                        </a:rPr>
                        <a:t>Objectif global</a:t>
                      </a:r>
                      <a:endParaRPr sz="800" b="1">
                        <a:solidFill>
                          <a:schemeClr val="dk1"/>
                        </a:solidFill>
                        <a:latin typeface="Source Sans Pro"/>
                        <a:ea typeface="Source Sans Pro"/>
                        <a:cs typeface="Source Sans Pro"/>
                        <a:sym typeface="Source Sans Pro"/>
                      </a:endParaRPr>
                    </a:p>
                  </a:txBody>
                  <a:tcPr marL="91425" marR="4127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gridSpan="2">
                  <a:txBody>
                    <a:bodyPr/>
                    <a:lstStyle/>
                    <a:p>
                      <a:pPr marL="0" marR="0" lvl="0" indent="0" algn="l" rtl="0">
                        <a:lnSpc>
                          <a:spcPct val="100000"/>
                        </a:lnSpc>
                        <a:spcBef>
                          <a:spcPts val="0"/>
                        </a:spcBef>
                        <a:spcAft>
                          <a:spcPts val="0"/>
                        </a:spcAft>
                        <a:buNone/>
                      </a:pPr>
                      <a:r>
                        <a:rPr lang="fr" sz="800">
                          <a:solidFill>
                            <a:schemeClr val="dk1"/>
                          </a:solidFill>
                          <a:latin typeface="Source Sans Pro"/>
                          <a:ea typeface="Source Sans Pro"/>
                          <a:cs typeface="Source Sans Pro"/>
                          <a:sym typeface="Source Sans Pro"/>
                        </a:rPr>
                        <a:t>Contribuer à la promotion de l’autonomisation économique des femmes au Burkina Faso</a:t>
                      </a:r>
                      <a:endParaRPr sz="800">
                        <a:solidFill>
                          <a:schemeClr val="dk1"/>
                        </a:solidFill>
                        <a:latin typeface="Source Sans Pro"/>
                        <a:ea typeface="Source Sans Pro"/>
                        <a:cs typeface="Source Sans Pro"/>
                        <a:sym typeface="Source Sans Pro"/>
                      </a:endParaRPr>
                    </a:p>
                  </a:txBody>
                  <a:tcPr marL="91425" marR="4127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hMerge="1">
                  <a:txBody>
                    <a:bodyPr/>
                    <a:lstStyle/>
                    <a:p>
                      <a:endParaRPr lang="fr-BF"/>
                    </a:p>
                  </a:txBody>
                  <a:tcPr/>
                </a:tc>
                <a:tc>
                  <a:txBody>
                    <a:bodyPr/>
                    <a:lstStyle/>
                    <a:p>
                      <a:pPr marL="0" marR="0" lvl="0" indent="0" algn="l" rtl="0">
                        <a:lnSpc>
                          <a:spcPct val="100000"/>
                        </a:lnSpc>
                        <a:spcBef>
                          <a:spcPts val="0"/>
                        </a:spcBef>
                        <a:spcAft>
                          <a:spcPts val="0"/>
                        </a:spcAft>
                        <a:buNone/>
                      </a:pPr>
                      <a:r>
                        <a:rPr lang="fr" sz="800">
                          <a:solidFill>
                            <a:schemeClr val="dk1"/>
                          </a:solidFill>
                          <a:latin typeface="Source Sans Pro"/>
                          <a:ea typeface="Source Sans Pro"/>
                          <a:cs typeface="Source Sans Pro"/>
                          <a:sym typeface="Source Sans Pro"/>
                        </a:rPr>
                        <a:t>Proportion d’entreprises créées par les femmes</a:t>
                      </a:r>
                      <a:endParaRPr sz="800">
                        <a:solidFill>
                          <a:schemeClr val="dk1"/>
                        </a:solidFill>
                        <a:latin typeface="Source Sans Pro"/>
                        <a:ea typeface="Source Sans Pro"/>
                        <a:cs typeface="Source Sans Pro"/>
                        <a:sym typeface="Source Sans Pro"/>
                      </a:endParaRPr>
                    </a:p>
                  </a:txBody>
                  <a:tcPr marL="91425" marR="4127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fr" sz="800">
                          <a:solidFill>
                            <a:schemeClr val="dk1"/>
                          </a:solidFill>
                          <a:latin typeface="Source Sans Pro"/>
                          <a:ea typeface="Source Sans Pro"/>
                          <a:cs typeface="Source Sans Pro"/>
                          <a:sym typeface="Source Sans Pro"/>
                        </a:rPr>
                        <a:t>Rapport</a:t>
                      </a:r>
                      <a:endParaRPr sz="800">
                        <a:solidFill>
                          <a:schemeClr val="dk1"/>
                        </a:solidFill>
                        <a:latin typeface="Source Sans Pro"/>
                        <a:ea typeface="Source Sans Pro"/>
                        <a:cs typeface="Source Sans Pro"/>
                        <a:sym typeface="Source Sans Pro"/>
                      </a:endParaRPr>
                    </a:p>
                    <a:p>
                      <a:pPr marL="0" marR="0" lvl="0" indent="0" algn="l" rtl="0">
                        <a:lnSpc>
                          <a:spcPct val="100000"/>
                        </a:lnSpc>
                        <a:spcBef>
                          <a:spcPts val="0"/>
                        </a:spcBef>
                        <a:spcAft>
                          <a:spcPts val="0"/>
                        </a:spcAft>
                        <a:buNone/>
                      </a:pPr>
                      <a:r>
                        <a:rPr lang="fr" sz="800">
                          <a:solidFill>
                            <a:schemeClr val="dk1"/>
                          </a:solidFill>
                          <a:latin typeface="Source Sans Pro"/>
                          <a:ea typeface="Source Sans Pro"/>
                          <a:cs typeface="Source Sans Pro"/>
                          <a:sym typeface="Source Sans Pro"/>
                        </a:rPr>
                        <a:t>CEFORE</a:t>
                      </a:r>
                      <a:endParaRPr sz="800">
                        <a:solidFill>
                          <a:schemeClr val="dk1"/>
                        </a:solidFill>
                        <a:latin typeface="Source Sans Pro"/>
                        <a:ea typeface="Source Sans Pro"/>
                        <a:cs typeface="Source Sans Pro"/>
                        <a:sym typeface="Source Sans Pro"/>
                      </a:endParaRPr>
                    </a:p>
                  </a:txBody>
                  <a:tcPr marL="91425" marR="4127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fr" sz="800">
                          <a:solidFill>
                            <a:schemeClr val="dk1"/>
                          </a:solidFill>
                          <a:latin typeface="Source Sans Pro"/>
                          <a:ea typeface="Source Sans Pro"/>
                          <a:cs typeface="Source Sans Pro"/>
                          <a:sym typeface="Source Sans Pro"/>
                        </a:rPr>
                        <a:t>Poids des normes socioculturelles</a:t>
                      </a:r>
                      <a:endParaRPr sz="800">
                        <a:solidFill>
                          <a:schemeClr val="dk1"/>
                        </a:solidFill>
                        <a:latin typeface="Source Sans Pro"/>
                        <a:ea typeface="Source Sans Pro"/>
                        <a:cs typeface="Source Sans Pro"/>
                        <a:sym typeface="Source Sans Pro"/>
                      </a:endParaRPr>
                    </a:p>
                  </a:txBody>
                  <a:tcPr marL="91425" marR="4127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1"/>
                  </a:ext>
                </a:extLst>
              </a:tr>
              <a:tr h="606000">
                <a:tc>
                  <a:txBody>
                    <a:bodyPr/>
                    <a:lstStyle/>
                    <a:p>
                      <a:pPr marL="0" marR="0" lvl="0" indent="0" algn="l" rtl="0">
                        <a:lnSpc>
                          <a:spcPct val="100000"/>
                        </a:lnSpc>
                        <a:spcBef>
                          <a:spcPts val="0"/>
                        </a:spcBef>
                        <a:spcAft>
                          <a:spcPts val="0"/>
                        </a:spcAft>
                        <a:buNone/>
                      </a:pPr>
                      <a:r>
                        <a:rPr lang="fr" sz="800" b="1">
                          <a:solidFill>
                            <a:schemeClr val="dk1"/>
                          </a:solidFill>
                          <a:latin typeface="Source Sans Pro"/>
                          <a:ea typeface="Source Sans Pro"/>
                          <a:cs typeface="Source Sans Pro"/>
                          <a:sym typeface="Source Sans Pro"/>
                        </a:rPr>
                        <a:t>Objectifs spécifiques</a:t>
                      </a:r>
                      <a:endParaRPr sz="800" b="1">
                        <a:solidFill>
                          <a:schemeClr val="dk1"/>
                        </a:solidFill>
                        <a:latin typeface="Source Sans Pro"/>
                        <a:ea typeface="Source Sans Pro"/>
                        <a:cs typeface="Source Sans Pro"/>
                        <a:sym typeface="Source Sans Pro"/>
                      </a:endParaRPr>
                    </a:p>
                  </a:txBody>
                  <a:tcPr marL="91425" marR="4127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gridSpan="2">
                  <a:txBody>
                    <a:bodyPr/>
                    <a:lstStyle/>
                    <a:p>
                      <a:pPr marL="360000" marR="0" lvl="0" indent="-279400" algn="l" rtl="0">
                        <a:lnSpc>
                          <a:spcPct val="100000"/>
                        </a:lnSpc>
                        <a:spcBef>
                          <a:spcPts val="0"/>
                        </a:spcBef>
                        <a:spcAft>
                          <a:spcPts val="0"/>
                        </a:spcAft>
                        <a:buClr>
                          <a:schemeClr val="dk1"/>
                        </a:buClr>
                        <a:buSzPts val="800"/>
                        <a:buFont typeface="Source Sans Pro"/>
                        <a:buAutoNum type="arabicPeriod"/>
                      </a:pPr>
                      <a:r>
                        <a:rPr lang="fr" sz="800">
                          <a:solidFill>
                            <a:schemeClr val="dk1"/>
                          </a:solidFill>
                          <a:latin typeface="Source Sans Pro"/>
                          <a:ea typeface="Source Sans Pro"/>
                          <a:cs typeface="Source Sans Pro"/>
                          <a:sym typeface="Source Sans Pro"/>
                        </a:rPr>
                        <a:t>Formaliser 100 initiatives entrepreneuriales des femmes de la région des Hauts Bassins</a:t>
                      </a:r>
                      <a:endParaRPr sz="800">
                        <a:solidFill>
                          <a:schemeClr val="dk1"/>
                        </a:solidFill>
                        <a:latin typeface="Source Sans Pro"/>
                        <a:ea typeface="Source Sans Pro"/>
                        <a:cs typeface="Source Sans Pro"/>
                        <a:sym typeface="Source Sans Pro"/>
                      </a:endParaRPr>
                    </a:p>
                    <a:p>
                      <a:pPr marL="360000" marR="0" lvl="0" indent="-279400" algn="l" rtl="0">
                        <a:lnSpc>
                          <a:spcPct val="100000"/>
                        </a:lnSpc>
                        <a:spcBef>
                          <a:spcPts val="400"/>
                        </a:spcBef>
                        <a:spcAft>
                          <a:spcPts val="0"/>
                        </a:spcAft>
                        <a:buClr>
                          <a:schemeClr val="dk1"/>
                        </a:buClr>
                        <a:buSzPts val="800"/>
                        <a:buFont typeface="Source Sans Pro"/>
                        <a:buAutoNum type="arabicPeriod"/>
                      </a:pPr>
                      <a:r>
                        <a:rPr lang="fr" sz="800">
                          <a:solidFill>
                            <a:schemeClr val="dk1"/>
                          </a:solidFill>
                          <a:latin typeface="Source Sans Pro"/>
                          <a:ea typeface="Source Sans Pro"/>
                          <a:cs typeface="Source Sans Pro"/>
                          <a:sym typeface="Source Sans Pro"/>
                        </a:rPr>
                        <a:t>Promouvoir la masculinité positive dans la mise en œuvre du projet</a:t>
                      </a:r>
                      <a:endParaRPr sz="800">
                        <a:solidFill>
                          <a:schemeClr val="dk1"/>
                        </a:solidFill>
                        <a:latin typeface="Source Sans Pro"/>
                        <a:ea typeface="Source Sans Pro"/>
                        <a:cs typeface="Source Sans Pro"/>
                        <a:sym typeface="Source Sans Pro"/>
                      </a:endParaRPr>
                    </a:p>
                    <a:p>
                      <a:pPr marL="360000" marR="0" lvl="0" indent="-279400" algn="l" rtl="0">
                        <a:lnSpc>
                          <a:spcPct val="100000"/>
                        </a:lnSpc>
                        <a:spcBef>
                          <a:spcPts val="400"/>
                        </a:spcBef>
                        <a:spcAft>
                          <a:spcPts val="0"/>
                        </a:spcAft>
                        <a:buClr>
                          <a:schemeClr val="dk1"/>
                        </a:buClr>
                        <a:buSzPts val="800"/>
                        <a:buFont typeface="Source Sans Pro"/>
                        <a:buAutoNum type="arabicPeriod"/>
                      </a:pPr>
                      <a:r>
                        <a:rPr lang="fr" sz="800">
                          <a:solidFill>
                            <a:schemeClr val="dk1"/>
                          </a:solidFill>
                          <a:latin typeface="Source Sans Pro"/>
                          <a:ea typeface="Source Sans Pro"/>
                          <a:cs typeface="Source Sans Pro"/>
                          <a:sym typeface="Source Sans Pro"/>
                        </a:rPr>
                        <a:t>Renforcer l’organisation et la gouvernance de 60 organisations féminines de la région des Hauts Bassins</a:t>
                      </a:r>
                      <a:endParaRPr sz="800">
                        <a:solidFill>
                          <a:schemeClr val="dk1"/>
                        </a:solidFill>
                        <a:latin typeface="Source Sans Pro"/>
                        <a:ea typeface="Source Sans Pro"/>
                        <a:cs typeface="Source Sans Pro"/>
                        <a:sym typeface="Source Sans Pro"/>
                      </a:endParaRPr>
                    </a:p>
                  </a:txBody>
                  <a:tcPr marL="91425" marR="4127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hMerge="1">
                  <a:txBody>
                    <a:bodyPr/>
                    <a:lstStyle/>
                    <a:p>
                      <a:endParaRPr lang="fr-BF"/>
                    </a:p>
                  </a:txBody>
                  <a:tcPr/>
                </a:tc>
                <a:tc>
                  <a:txBody>
                    <a:bodyPr/>
                    <a:lstStyle/>
                    <a:p>
                      <a:pPr marL="0" marR="0" lvl="0" indent="0" algn="l" rtl="0">
                        <a:lnSpc>
                          <a:spcPct val="100000"/>
                        </a:lnSpc>
                        <a:spcBef>
                          <a:spcPts val="0"/>
                        </a:spcBef>
                        <a:spcAft>
                          <a:spcPts val="0"/>
                        </a:spcAft>
                        <a:buNone/>
                      </a:pPr>
                      <a:r>
                        <a:rPr lang="fr" sz="800">
                          <a:solidFill>
                            <a:schemeClr val="dk1"/>
                          </a:solidFill>
                          <a:latin typeface="Source Sans Pro"/>
                          <a:ea typeface="Source Sans Pro"/>
                          <a:cs typeface="Source Sans Pro"/>
                          <a:sym typeface="Source Sans Pro"/>
                        </a:rPr>
                        <a:t>Nombre d’entreprises créées </a:t>
                      </a:r>
                      <a:endParaRPr sz="800">
                        <a:solidFill>
                          <a:schemeClr val="dk1"/>
                        </a:solidFill>
                        <a:latin typeface="Source Sans Pro"/>
                        <a:ea typeface="Source Sans Pro"/>
                        <a:cs typeface="Source Sans Pro"/>
                        <a:sym typeface="Source Sans Pro"/>
                      </a:endParaRPr>
                    </a:p>
                    <a:p>
                      <a:pPr marL="0" marR="0" lvl="0" indent="0" algn="l" rtl="0">
                        <a:lnSpc>
                          <a:spcPct val="100000"/>
                        </a:lnSpc>
                        <a:spcBef>
                          <a:spcPts val="400"/>
                        </a:spcBef>
                        <a:spcAft>
                          <a:spcPts val="0"/>
                        </a:spcAft>
                        <a:buNone/>
                      </a:pPr>
                      <a:r>
                        <a:rPr lang="fr" sz="800">
                          <a:solidFill>
                            <a:schemeClr val="dk1"/>
                          </a:solidFill>
                          <a:latin typeface="Source Sans Pro"/>
                          <a:ea typeface="Source Sans Pro"/>
                          <a:cs typeface="Source Sans Pro"/>
                          <a:sym typeface="Source Sans Pro"/>
                        </a:rPr>
                        <a:t>Nombre d’hommes et de familles modèles</a:t>
                      </a:r>
                      <a:endParaRPr sz="800">
                        <a:solidFill>
                          <a:schemeClr val="dk1"/>
                        </a:solidFill>
                        <a:latin typeface="Source Sans Pro"/>
                        <a:ea typeface="Source Sans Pro"/>
                        <a:cs typeface="Source Sans Pro"/>
                        <a:sym typeface="Source Sans Pro"/>
                      </a:endParaRPr>
                    </a:p>
                    <a:p>
                      <a:pPr marL="0" marR="0" lvl="0" indent="0" algn="l" rtl="0">
                        <a:lnSpc>
                          <a:spcPct val="100000"/>
                        </a:lnSpc>
                        <a:spcBef>
                          <a:spcPts val="400"/>
                        </a:spcBef>
                        <a:spcAft>
                          <a:spcPts val="0"/>
                        </a:spcAft>
                        <a:buNone/>
                      </a:pPr>
                      <a:r>
                        <a:rPr lang="fr" sz="800">
                          <a:solidFill>
                            <a:schemeClr val="dk1"/>
                          </a:solidFill>
                          <a:latin typeface="Source Sans Pro"/>
                          <a:ea typeface="Source Sans Pro"/>
                          <a:cs typeface="Source Sans Pro"/>
                          <a:sym typeface="Source Sans Pro"/>
                        </a:rPr>
                        <a:t>Nombre d’organisations de femmes appuyées</a:t>
                      </a:r>
                      <a:endParaRPr sz="800">
                        <a:solidFill>
                          <a:schemeClr val="dk1"/>
                        </a:solidFill>
                        <a:latin typeface="Source Sans Pro"/>
                        <a:ea typeface="Source Sans Pro"/>
                        <a:cs typeface="Source Sans Pro"/>
                        <a:sym typeface="Source Sans Pro"/>
                      </a:endParaRPr>
                    </a:p>
                  </a:txBody>
                  <a:tcPr marL="91425" marR="4127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marR="0" lvl="0" indent="0" algn="l" rtl="0">
                        <a:lnSpc>
                          <a:spcPct val="100000"/>
                        </a:lnSpc>
                        <a:spcBef>
                          <a:spcPts val="0"/>
                        </a:spcBef>
                        <a:spcAft>
                          <a:spcPts val="400"/>
                        </a:spcAft>
                        <a:buNone/>
                      </a:pPr>
                      <a:r>
                        <a:rPr lang="fr" sz="800">
                          <a:solidFill>
                            <a:schemeClr val="dk1"/>
                          </a:solidFill>
                          <a:latin typeface="Source Sans Pro"/>
                          <a:ea typeface="Source Sans Pro"/>
                          <a:cs typeface="Source Sans Pro"/>
                          <a:sym typeface="Source Sans Pro"/>
                        </a:rPr>
                        <a:t>Rapports d’activités</a:t>
                      </a:r>
                      <a:endParaRPr sz="800">
                        <a:solidFill>
                          <a:schemeClr val="dk1"/>
                        </a:solidFill>
                        <a:latin typeface="Source Sans Pro"/>
                        <a:ea typeface="Source Sans Pro"/>
                        <a:cs typeface="Source Sans Pro"/>
                        <a:sym typeface="Source Sans Pro"/>
                      </a:endParaRPr>
                    </a:p>
                  </a:txBody>
                  <a:tcPr marL="91425" marR="4127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fr" sz="800">
                          <a:solidFill>
                            <a:schemeClr val="dk1"/>
                          </a:solidFill>
                          <a:latin typeface="Source Sans Pro"/>
                          <a:ea typeface="Source Sans Pro"/>
                          <a:cs typeface="Source Sans Pro"/>
                          <a:sym typeface="Source Sans Pro"/>
                        </a:rPr>
                        <a:t>Poids des normes socioculturelles</a:t>
                      </a:r>
                      <a:endParaRPr sz="800">
                        <a:solidFill>
                          <a:schemeClr val="dk1"/>
                        </a:solidFill>
                        <a:latin typeface="Source Sans Pro"/>
                        <a:ea typeface="Source Sans Pro"/>
                        <a:cs typeface="Source Sans Pro"/>
                        <a:sym typeface="Source Sans Pro"/>
                      </a:endParaRPr>
                    </a:p>
                    <a:p>
                      <a:pPr marL="0" marR="0" lvl="0" indent="0" algn="l" rtl="0">
                        <a:lnSpc>
                          <a:spcPct val="100000"/>
                        </a:lnSpc>
                        <a:spcBef>
                          <a:spcPts val="400"/>
                        </a:spcBef>
                        <a:spcAft>
                          <a:spcPts val="400"/>
                        </a:spcAft>
                        <a:buNone/>
                      </a:pPr>
                      <a:r>
                        <a:rPr lang="fr" sz="800">
                          <a:solidFill>
                            <a:schemeClr val="dk1"/>
                          </a:solidFill>
                          <a:latin typeface="Source Sans Pro"/>
                          <a:ea typeface="Source Sans Pro"/>
                          <a:cs typeface="Source Sans Pro"/>
                          <a:sym typeface="Source Sans Pro"/>
                        </a:rPr>
                        <a:t>Crise sécuritaire</a:t>
                      </a:r>
                      <a:endParaRPr sz="800">
                        <a:solidFill>
                          <a:schemeClr val="dk1"/>
                        </a:solidFill>
                        <a:latin typeface="Source Sans Pro"/>
                        <a:ea typeface="Source Sans Pro"/>
                        <a:cs typeface="Source Sans Pro"/>
                        <a:sym typeface="Source Sans Pro"/>
                      </a:endParaRPr>
                    </a:p>
                  </a:txBody>
                  <a:tcPr marL="91425" marR="4127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2"/>
                  </a:ext>
                </a:extLst>
              </a:tr>
              <a:tr h="650675">
                <a:tc>
                  <a:txBody>
                    <a:bodyPr/>
                    <a:lstStyle/>
                    <a:p>
                      <a:pPr marL="0" marR="0" lvl="0" indent="0" algn="l" rtl="0">
                        <a:lnSpc>
                          <a:spcPct val="100000"/>
                        </a:lnSpc>
                        <a:spcBef>
                          <a:spcPts val="0"/>
                        </a:spcBef>
                        <a:spcAft>
                          <a:spcPts val="0"/>
                        </a:spcAft>
                        <a:buNone/>
                      </a:pPr>
                      <a:r>
                        <a:rPr lang="fr" sz="800" b="1">
                          <a:solidFill>
                            <a:schemeClr val="dk1"/>
                          </a:solidFill>
                          <a:latin typeface="Source Sans Pro"/>
                          <a:ea typeface="Source Sans Pro"/>
                          <a:cs typeface="Source Sans Pro"/>
                          <a:sym typeface="Source Sans Pro"/>
                        </a:rPr>
                        <a:t>Résultats / Outputs</a:t>
                      </a:r>
                      <a:endParaRPr sz="800" b="1">
                        <a:solidFill>
                          <a:schemeClr val="dk1"/>
                        </a:solidFill>
                        <a:latin typeface="Source Sans Pro"/>
                        <a:ea typeface="Source Sans Pro"/>
                        <a:cs typeface="Source Sans Pro"/>
                        <a:sym typeface="Source Sans Pro"/>
                      </a:endParaRPr>
                    </a:p>
                  </a:txBody>
                  <a:tcPr marL="91425" marR="4127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gridSpan="2">
                  <a:txBody>
                    <a:bodyPr/>
                    <a:lstStyle/>
                    <a:p>
                      <a:pPr marL="360000" marR="0" lvl="0" indent="-279400" algn="l" rtl="0">
                        <a:lnSpc>
                          <a:spcPct val="100000"/>
                        </a:lnSpc>
                        <a:spcBef>
                          <a:spcPts val="0"/>
                        </a:spcBef>
                        <a:spcAft>
                          <a:spcPts val="0"/>
                        </a:spcAft>
                        <a:buClr>
                          <a:schemeClr val="dk1"/>
                        </a:buClr>
                        <a:buSzPts val="800"/>
                        <a:buFont typeface="Source Sans Pro"/>
                        <a:buAutoNum type="arabicPeriod"/>
                      </a:pPr>
                      <a:r>
                        <a:rPr lang="fr" sz="800">
                          <a:solidFill>
                            <a:schemeClr val="dk1"/>
                          </a:solidFill>
                          <a:latin typeface="Source Sans Pro"/>
                          <a:ea typeface="Source Sans Pro"/>
                          <a:cs typeface="Source Sans Pro"/>
                          <a:sym typeface="Source Sans Pro"/>
                        </a:rPr>
                        <a:t>100 initiatives entrepreneuriales des femmes sont constituées en entreprises formelles</a:t>
                      </a:r>
                      <a:endParaRPr sz="800">
                        <a:solidFill>
                          <a:schemeClr val="dk1"/>
                        </a:solidFill>
                        <a:latin typeface="Source Sans Pro"/>
                        <a:ea typeface="Source Sans Pro"/>
                        <a:cs typeface="Source Sans Pro"/>
                        <a:sym typeface="Source Sans Pro"/>
                      </a:endParaRPr>
                    </a:p>
                    <a:p>
                      <a:pPr marL="360000" marR="0" lvl="0" indent="-279400" algn="l" rtl="0">
                        <a:lnSpc>
                          <a:spcPct val="100000"/>
                        </a:lnSpc>
                        <a:spcBef>
                          <a:spcPts val="400"/>
                        </a:spcBef>
                        <a:spcAft>
                          <a:spcPts val="0"/>
                        </a:spcAft>
                        <a:buClr>
                          <a:schemeClr val="dk1"/>
                        </a:buClr>
                        <a:buSzPts val="800"/>
                        <a:buFont typeface="Source Sans Pro"/>
                        <a:buAutoNum type="arabicPeriod" startAt="2"/>
                      </a:pPr>
                      <a:r>
                        <a:rPr lang="fr" sz="800">
                          <a:solidFill>
                            <a:schemeClr val="dk1"/>
                          </a:solidFill>
                          <a:latin typeface="Source Sans Pro"/>
                          <a:ea typeface="Source Sans Pro"/>
                          <a:cs typeface="Source Sans Pro"/>
                          <a:sym typeface="Source Sans Pro"/>
                        </a:rPr>
                        <a:t>Les époux/les familles des femmes bénéficiaires s’impliquent activement dans la mise en œuvre des activités</a:t>
                      </a:r>
                      <a:endParaRPr sz="800">
                        <a:solidFill>
                          <a:schemeClr val="dk1"/>
                        </a:solidFill>
                        <a:latin typeface="Source Sans Pro"/>
                        <a:ea typeface="Source Sans Pro"/>
                        <a:cs typeface="Source Sans Pro"/>
                        <a:sym typeface="Source Sans Pro"/>
                      </a:endParaRPr>
                    </a:p>
                    <a:p>
                      <a:pPr marL="360000" marR="0" lvl="0" indent="-279400" algn="l" rtl="0">
                        <a:lnSpc>
                          <a:spcPct val="100000"/>
                        </a:lnSpc>
                        <a:spcBef>
                          <a:spcPts val="400"/>
                        </a:spcBef>
                        <a:spcAft>
                          <a:spcPts val="0"/>
                        </a:spcAft>
                        <a:buClr>
                          <a:schemeClr val="dk1"/>
                        </a:buClr>
                        <a:buSzPts val="800"/>
                        <a:buFont typeface="Source Sans Pro"/>
                        <a:buAutoNum type="arabicPeriod" startAt="3"/>
                      </a:pPr>
                      <a:r>
                        <a:rPr lang="fr" sz="800">
                          <a:solidFill>
                            <a:schemeClr val="dk1"/>
                          </a:solidFill>
                          <a:latin typeface="Source Sans Pro"/>
                          <a:ea typeface="Source Sans Pro"/>
                          <a:cs typeface="Source Sans Pro"/>
                          <a:sym typeface="Source Sans Pro"/>
                        </a:rPr>
                        <a:t>La gouvernance de 60 organisations féminines de la région d’intervention est renforcée</a:t>
                      </a:r>
                      <a:endParaRPr sz="800">
                        <a:solidFill>
                          <a:schemeClr val="dk1"/>
                        </a:solidFill>
                        <a:latin typeface="Source Sans Pro"/>
                        <a:ea typeface="Source Sans Pro"/>
                        <a:cs typeface="Source Sans Pro"/>
                        <a:sym typeface="Source Sans Pro"/>
                      </a:endParaRPr>
                    </a:p>
                  </a:txBody>
                  <a:tcPr marL="91425" marR="4127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hMerge="1">
                  <a:txBody>
                    <a:bodyPr/>
                    <a:lstStyle/>
                    <a:p>
                      <a:endParaRPr lang="fr-BF"/>
                    </a:p>
                  </a:txBody>
                  <a:tcPr/>
                </a:tc>
                <a:tc>
                  <a:txBody>
                    <a:bodyPr/>
                    <a:lstStyle/>
                    <a:p>
                      <a:pPr marL="0" marR="0" lvl="0" indent="0" algn="l" rtl="0">
                        <a:lnSpc>
                          <a:spcPct val="100000"/>
                        </a:lnSpc>
                        <a:spcBef>
                          <a:spcPts val="0"/>
                        </a:spcBef>
                        <a:spcAft>
                          <a:spcPts val="0"/>
                        </a:spcAft>
                        <a:buNone/>
                      </a:pPr>
                      <a:r>
                        <a:rPr lang="fr" sz="800">
                          <a:solidFill>
                            <a:schemeClr val="dk1"/>
                          </a:solidFill>
                          <a:latin typeface="Source Sans Pro"/>
                          <a:ea typeface="Source Sans Pro"/>
                          <a:cs typeface="Source Sans Pro"/>
                          <a:sym typeface="Source Sans Pro"/>
                        </a:rPr>
                        <a:t>Nombre d’entreprises créées par les femmes</a:t>
                      </a:r>
                      <a:endParaRPr sz="800">
                        <a:solidFill>
                          <a:schemeClr val="dk1"/>
                        </a:solidFill>
                        <a:latin typeface="Source Sans Pro"/>
                        <a:ea typeface="Source Sans Pro"/>
                        <a:cs typeface="Source Sans Pro"/>
                        <a:sym typeface="Source Sans Pro"/>
                      </a:endParaRPr>
                    </a:p>
                    <a:p>
                      <a:pPr marL="0" marR="0" lvl="0" indent="0" algn="l" rtl="0">
                        <a:lnSpc>
                          <a:spcPct val="100000"/>
                        </a:lnSpc>
                        <a:spcBef>
                          <a:spcPts val="400"/>
                        </a:spcBef>
                        <a:spcAft>
                          <a:spcPts val="0"/>
                        </a:spcAft>
                        <a:buNone/>
                      </a:pPr>
                      <a:r>
                        <a:rPr lang="fr" sz="800">
                          <a:solidFill>
                            <a:schemeClr val="dk1"/>
                          </a:solidFill>
                          <a:latin typeface="Source Sans Pro"/>
                          <a:ea typeface="Source Sans Pro"/>
                          <a:cs typeface="Source Sans Pro"/>
                          <a:sym typeface="Source Sans Pro"/>
                        </a:rPr>
                        <a:t>Nombre d’hommes et de familles modèles</a:t>
                      </a:r>
                      <a:endParaRPr sz="800">
                        <a:solidFill>
                          <a:schemeClr val="dk1"/>
                        </a:solidFill>
                        <a:latin typeface="Source Sans Pro"/>
                        <a:ea typeface="Source Sans Pro"/>
                        <a:cs typeface="Source Sans Pro"/>
                        <a:sym typeface="Source Sans Pro"/>
                      </a:endParaRPr>
                    </a:p>
                    <a:p>
                      <a:pPr marL="0" marR="0" lvl="0" indent="0" algn="l" rtl="0">
                        <a:lnSpc>
                          <a:spcPct val="100000"/>
                        </a:lnSpc>
                        <a:spcBef>
                          <a:spcPts val="400"/>
                        </a:spcBef>
                        <a:spcAft>
                          <a:spcPts val="0"/>
                        </a:spcAft>
                        <a:buNone/>
                      </a:pPr>
                      <a:r>
                        <a:rPr lang="fr" sz="800">
                          <a:solidFill>
                            <a:schemeClr val="dk1"/>
                          </a:solidFill>
                          <a:latin typeface="Source Sans Pro"/>
                          <a:ea typeface="Source Sans Pro"/>
                          <a:cs typeface="Source Sans Pro"/>
                          <a:sym typeface="Source Sans Pro"/>
                        </a:rPr>
                        <a:t>Nombre d’organisations de femmes appuyées</a:t>
                      </a:r>
                      <a:endParaRPr sz="800">
                        <a:solidFill>
                          <a:schemeClr val="dk1"/>
                        </a:solidFill>
                        <a:latin typeface="Source Sans Pro"/>
                        <a:ea typeface="Source Sans Pro"/>
                        <a:cs typeface="Source Sans Pro"/>
                        <a:sym typeface="Source Sans Pro"/>
                      </a:endParaRPr>
                    </a:p>
                  </a:txBody>
                  <a:tcPr marL="91425" marR="4127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fr" sz="800">
                          <a:solidFill>
                            <a:schemeClr val="dk1"/>
                          </a:solidFill>
                          <a:latin typeface="Source Sans Pro"/>
                          <a:ea typeface="Source Sans Pro"/>
                          <a:cs typeface="Source Sans Pro"/>
                          <a:sym typeface="Source Sans Pro"/>
                        </a:rPr>
                        <a:t>Rapports d’activités</a:t>
                      </a:r>
                      <a:endParaRPr sz="800">
                        <a:solidFill>
                          <a:schemeClr val="dk1"/>
                        </a:solidFill>
                        <a:latin typeface="Source Sans Pro"/>
                        <a:ea typeface="Source Sans Pro"/>
                        <a:cs typeface="Source Sans Pro"/>
                        <a:sym typeface="Source Sans Pro"/>
                      </a:endParaRPr>
                    </a:p>
                  </a:txBody>
                  <a:tcPr marL="91425" marR="4127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fr" sz="800">
                          <a:solidFill>
                            <a:schemeClr val="dk1"/>
                          </a:solidFill>
                          <a:latin typeface="Source Sans Pro"/>
                          <a:ea typeface="Source Sans Pro"/>
                          <a:cs typeface="Source Sans Pro"/>
                          <a:sym typeface="Source Sans Pro"/>
                        </a:rPr>
                        <a:t>Poids des normes socioculturelles</a:t>
                      </a:r>
                      <a:endParaRPr sz="800">
                        <a:solidFill>
                          <a:schemeClr val="dk1"/>
                        </a:solidFill>
                        <a:latin typeface="Source Sans Pro"/>
                        <a:ea typeface="Source Sans Pro"/>
                        <a:cs typeface="Source Sans Pro"/>
                        <a:sym typeface="Source Sans Pro"/>
                      </a:endParaRPr>
                    </a:p>
                    <a:p>
                      <a:pPr marL="0" marR="0" lvl="0" indent="0" algn="l" rtl="0">
                        <a:lnSpc>
                          <a:spcPct val="100000"/>
                        </a:lnSpc>
                        <a:spcBef>
                          <a:spcPts val="400"/>
                        </a:spcBef>
                        <a:spcAft>
                          <a:spcPts val="0"/>
                        </a:spcAft>
                        <a:buNone/>
                      </a:pPr>
                      <a:r>
                        <a:rPr lang="fr" sz="800">
                          <a:solidFill>
                            <a:schemeClr val="dk1"/>
                          </a:solidFill>
                          <a:latin typeface="Source Sans Pro"/>
                          <a:ea typeface="Source Sans Pro"/>
                          <a:cs typeface="Source Sans Pro"/>
                          <a:sym typeface="Source Sans Pro"/>
                        </a:rPr>
                        <a:t>Crise sécuritaire</a:t>
                      </a:r>
                      <a:endParaRPr sz="800">
                        <a:solidFill>
                          <a:schemeClr val="dk1"/>
                        </a:solidFill>
                        <a:latin typeface="Source Sans Pro"/>
                        <a:ea typeface="Source Sans Pro"/>
                        <a:cs typeface="Source Sans Pro"/>
                        <a:sym typeface="Source Sans Pro"/>
                      </a:endParaRPr>
                    </a:p>
                    <a:p>
                      <a:pPr marL="0" marR="0" lvl="0" indent="0" algn="l" rtl="0">
                        <a:lnSpc>
                          <a:spcPct val="100000"/>
                        </a:lnSpc>
                        <a:spcBef>
                          <a:spcPts val="400"/>
                        </a:spcBef>
                        <a:spcAft>
                          <a:spcPts val="0"/>
                        </a:spcAft>
                        <a:buNone/>
                      </a:pPr>
                      <a:r>
                        <a:rPr lang="fr" sz="800">
                          <a:solidFill>
                            <a:schemeClr val="dk1"/>
                          </a:solidFill>
                          <a:latin typeface="Source Sans Pro"/>
                          <a:ea typeface="Source Sans Pro"/>
                          <a:cs typeface="Source Sans Pro"/>
                          <a:sym typeface="Source Sans Pro"/>
                        </a:rPr>
                        <a:t>Lourdeur administrative</a:t>
                      </a:r>
                      <a:endParaRPr sz="800">
                        <a:solidFill>
                          <a:schemeClr val="dk1"/>
                        </a:solidFill>
                        <a:latin typeface="Source Sans Pro"/>
                        <a:ea typeface="Source Sans Pro"/>
                        <a:cs typeface="Source Sans Pro"/>
                        <a:sym typeface="Source Sans Pro"/>
                      </a:endParaRPr>
                    </a:p>
                  </a:txBody>
                  <a:tcPr marL="91425" marR="4127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3"/>
                  </a:ext>
                </a:extLst>
              </a:tr>
              <a:tr h="1359125">
                <a:tc>
                  <a:txBody>
                    <a:bodyPr/>
                    <a:lstStyle/>
                    <a:p>
                      <a:pPr marL="0" marR="0" lvl="0" indent="0" algn="l" rtl="0">
                        <a:lnSpc>
                          <a:spcPct val="100000"/>
                        </a:lnSpc>
                        <a:spcBef>
                          <a:spcPts val="0"/>
                        </a:spcBef>
                        <a:spcAft>
                          <a:spcPts val="400"/>
                        </a:spcAft>
                        <a:buNone/>
                      </a:pPr>
                      <a:r>
                        <a:rPr lang="fr" sz="800" b="1">
                          <a:solidFill>
                            <a:schemeClr val="dk1"/>
                          </a:solidFill>
                          <a:latin typeface="Source Sans Pro"/>
                          <a:ea typeface="Source Sans Pro"/>
                          <a:cs typeface="Source Sans Pro"/>
                          <a:sym typeface="Source Sans Pro"/>
                        </a:rPr>
                        <a:t>Activités / inputs</a:t>
                      </a:r>
                      <a:endParaRPr sz="800" b="1">
                        <a:solidFill>
                          <a:schemeClr val="dk1"/>
                        </a:solidFill>
                        <a:latin typeface="Source Sans Pro"/>
                        <a:ea typeface="Source Sans Pro"/>
                        <a:cs typeface="Source Sans Pro"/>
                        <a:sym typeface="Source Sans Pro"/>
                      </a:endParaRPr>
                    </a:p>
                  </a:txBody>
                  <a:tcPr marL="91425" marR="4127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gridSpan="2">
                  <a:txBody>
                    <a:bodyPr/>
                    <a:lstStyle/>
                    <a:p>
                      <a:pPr marL="0" marR="0" lvl="0" indent="0" algn="l" rtl="0">
                        <a:lnSpc>
                          <a:spcPct val="100000"/>
                        </a:lnSpc>
                        <a:spcBef>
                          <a:spcPts val="0"/>
                        </a:spcBef>
                        <a:spcAft>
                          <a:spcPts val="0"/>
                        </a:spcAft>
                        <a:buNone/>
                      </a:pPr>
                      <a:r>
                        <a:rPr lang="fr" sz="800">
                          <a:solidFill>
                            <a:schemeClr val="dk1"/>
                          </a:solidFill>
                          <a:latin typeface="Source Sans Pro"/>
                          <a:ea typeface="Source Sans Pro"/>
                          <a:cs typeface="Source Sans Pro"/>
                          <a:sym typeface="Source Sans Pro"/>
                        </a:rPr>
                        <a:t>1.1. Former des femmes aux TIC et à la finance digitale - 1.2. Incuber 100 femmes ayant des idées d’entreprises - 1.3. Appuyer l’élaboration de plans d’affaires et dans le montage de dossiers de financement - 1.4. Organiser des concours de plan d’affaires</a:t>
                      </a:r>
                      <a:endParaRPr sz="800">
                        <a:solidFill>
                          <a:schemeClr val="dk1"/>
                        </a:solidFill>
                        <a:latin typeface="Source Sans Pro"/>
                        <a:ea typeface="Source Sans Pro"/>
                        <a:cs typeface="Source Sans Pro"/>
                        <a:sym typeface="Source Sans Pro"/>
                      </a:endParaRPr>
                    </a:p>
                    <a:p>
                      <a:pPr marL="0" marR="0" lvl="0" indent="0" algn="l" rtl="0">
                        <a:lnSpc>
                          <a:spcPct val="100000"/>
                        </a:lnSpc>
                        <a:spcBef>
                          <a:spcPts val="400"/>
                        </a:spcBef>
                        <a:spcAft>
                          <a:spcPts val="0"/>
                        </a:spcAft>
                        <a:buNone/>
                      </a:pPr>
                      <a:r>
                        <a:rPr lang="fr" sz="800">
                          <a:solidFill>
                            <a:schemeClr val="dk1"/>
                          </a:solidFill>
                          <a:latin typeface="Source Sans Pro"/>
                          <a:ea typeface="Source Sans Pro"/>
                          <a:cs typeface="Source Sans Pro"/>
                          <a:sym typeface="Source Sans Pro"/>
                        </a:rPr>
                        <a:t>2.1. Sensibiliser 300 hommes de la région sur les objectifs du projet et la prise en compte de leurs besoins - 2.2. Former les hommes et les femmes sur la masculinité positive - 2.3. Mener des plaidoyers auprès des leaders de la région sur les objectifs du projet</a:t>
                      </a:r>
                      <a:endParaRPr sz="800">
                        <a:solidFill>
                          <a:schemeClr val="dk1"/>
                        </a:solidFill>
                        <a:latin typeface="Source Sans Pro"/>
                        <a:ea typeface="Source Sans Pro"/>
                        <a:cs typeface="Source Sans Pro"/>
                        <a:sym typeface="Source Sans Pro"/>
                      </a:endParaRPr>
                    </a:p>
                    <a:p>
                      <a:pPr marL="0" marR="0" lvl="0" indent="0" algn="l" rtl="0">
                        <a:lnSpc>
                          <a:spcPct val="100000"/>
                        </a:lnSpc>
                        <a:spcBef>
                          <a:spcPts val="400"/>
                        </a:spcBef>
                        <a:spcAft>
                          <a:spcPts val="400"/>
                        </a:spcAft>
                        <a:buNone/>
                      </a:pPr>
                      <a:r>
                        <a:rPr lang="fr" sz="800">
                          <a:solidFill>
                            <a:schemeClr val="dk1"/>
                          </a:solidFill>
                          <a:latin typeface="Source Sans Pro"/>
                          <a:ea typeface="Source Sans Pro"/>
                          <a:cs typeface="Source Sans Pro"/>
                          <a:sym typeface="Source Sans Pro"/>
                        </a:rPr>
                        <a:t>3.1. Renforcer les capacités des femmes et des organisations en leadership, management des organisations et des affaires, marketing 3.2. Réaliser des DIRO au profit des organisations de femmes appuyées 3.3. Organiser des journées de redevabilité au profit des organisations de femmes appuyées</a:t>
                      </a:r>
                      <a:endParaRPr sz="800">
                        <a:solidFill>
                          <a:schemeClr val="dk1"/>
                        </a:solidFill>
                        <a:latin typeface="Source Sans Pro"/>
                        <a:ea typeface="Source Sans Pro"/>
                        <a:cs typeface="Source Sans Pro"/>
                        <a:sym typeface="Source Sans Pro"/>
                      </a:endParaRPr>
                    </a:p>
                  </a:txBody>
                  <a:tcPr marL="91425" marR="4127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hMerge="1">
                  <a:txBody>
                    <a:bodyPr/>
                    <a:lstStyle/>
                    <a:p>
                      <a:endParaRPr lang="fr-BF"/>
                    </a:p>
                  </a:txBody>
                  <a:tcPr/>
                </a:tc>
                <a:tc>
                  <a:txBody>
                    <a:bodyPr/>
                    <a:lstStyle/>
                    <a:p>
                      <a:pPr marL="0" marR="0" lvl="0" indent="0" algn="l" rtl="0">
                        <a:lnSpc>
                          <a:spcPct val="100000"/>
                        </a:lnSpc>
                        <a:spcBef>
                          <a:spcPts val="0"/>
                        </a:spcBef>
                        <a:spcAft>
                          <a:spcPts val="0"/>
                        </a:spcAft>
                        <a:buNone/>
                      </a:pPr>
                      <a:r>
                        <a:rPr lang="fr" sz="800">
                          <a:solidFill>
                            <a:schemeClr val="dk1"/>
                          </a:solidFill>
                          <a:latin typeface="Source Sans Pro"/>
                          <a:ea typeface="Source Sans Pro"/>
                          <a:cs typeface="Source Sans Pro"/>
                          <a:sym typeface="Source Sans Pro"/>
                        </a:rPr>
                        <a:t>Budget : 476 000 000 FCFA Ressources humaines : 1 spécialiste en accompagnement des</a:t>
                      </a:r>
                      <a:endParaRPr sz="800">
                        <a:solidFill>
                          <a:schemeClr val="dk1"/>
                        </a:solidFill>
                        <a:latin typeface="Source Sans Pro"/>
                        <a:ea typeface="Source Sans Pro"/>
                        <a:cs typeface="Source Sans Pro"/>
                        <a:sym typeface="Source Sans Pro"/>
                      </a:endParaRPr>
                    </a:p>
                    <a:p>
                      <a:pPr marL="0" marR="0" lvl="0" indent="0" algn="l" rtl="0">
                        <a:lnSpc>
                          <a:spcPct val="100000"/>
                        </a:lnSpc>
                        <a:spcBef>
                          <a:spcPts val="400"/>
                        </a:spcBef>
                        <a:spcAft>
                          <a:spcPts val="0"/>
                        </a:spcAft>
                        <a:buNone/>
                      </a:pPr>
                      <a:r>
                        <a:rPr lang="fr" sz="800">
                          <a:solidFill>
                            <a:schemeClr val="dk1"/>
                          </a:solidFill>
                          <a:latin typeface="Source Sans Pro"/>
                          <a:ea typeface="Source Sans Pro"/>
                          <a:cs typeface="Source Sans Pro"/>
                          <a:sym typeface="Source Sans Pro"/>
                        </a:rPr>
                        <a:t>entreprises, 1 spécialiste genre, 1 spécialiste en DIRO et le personnel de soutien</a:t>
                      </a:r>
                      <a:endParaRPr sz="800">
                        <a:solidFill>
                          <a:schemeClr val="dk1"/>
                        </a:solidFill>
                        <a:latin typeface="Source Sans Pro"/>
                        <a:ea typeface="Source Sans Pro"/>
                        <a:cs typeface="Source Sans Pro"/>
                        <a:sym typeface="Source Sans Pro"/>
                      </a:endParaRPr>
                    </a:p>
                    <a:p>
                      <a:pPr marL="0" marR="0" lvl="0" indent="0" algn="l" rtl="0">
                        <a:lnSpc>
                          <a:spcPct val="100000"/>
                        </a:lnSpc>
                        <a:spcBef>
                          <a:spcPts val="400"/>
                        </a:spcBef>
                        <a:spcAft>
                          <a:spcPts val="400"/>
                        </a:spcAft>
                        <a:buNone/>
                      </a:pPr>
                      <a:r>
                        <a:rPr lang="fr" sz="800">
                          <a:solidFill>
                            <a:schemeClr val="dk1"/>
                          </a:solidFill>
                          <a:latin typeface="Source Sans Pro"/>
                          <a:ea typeface="Source Sans Pro"/>
                          <a:cs typeface="Source Sans Pro"/>
                          <a:sym typeface="Source Sans Pro"/>
                        </a:rPr>
                        <a:t>Ressources matérielles :</a:t>
                      </a:r>
                      <a:endParaRPr sz="800">
                        <a:solidFill>
                          <a:schemeClr val="dk1"/>
                        </a:solidFill>
                        <a:latin typeface="Source Sans Pro"/>
                        <a:ea typeface="Source Sans Pro"/>
                        <a:cs typeface="Source Sans Pro"/>
                        <a:sym typeface="Source Sans Pro"/>
                      </a:endParaRPr>
                    </a:p>
                  </a:txBody>
                  <a:tcPr marL="91425" marR="4127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marR="0" lvl="0" indent="0" algn="l" rtl="0">
                        <a:lnSpc>
                          <a:spcPct val="100000"/>
                        </a:lnSpc>
                        <a:spcBef>
                          <a:spcPts val="0"/>
                        </a:spcBef>
                        <a:spcAft>
                          <a:spcPts val="400"/>
                        </a:spcAft>
                        <a:buNone/>
                      </a:pPr>
                      <a:r>
                        <a:rPr lang="fr" sz="800">
                          <a:solidFill>
                            <a:schemeClr val="dk1"/>
                          </a:solidFill>
                          <a:latin typeface="Source Sans Pro"/>
                          <a:ea typeface="Source Sans Pro"/>
                          <a:cs typeface="Source Sans Pro"/>
                          <a:sym typeface="Source Sans Pro"/>
                        </a:rPr>
                        <a:t>Equipe projet</a:t>
                      </a:r>
                      <a:endParaRPr sz="800">
                        <a:solidFill>
                          <a:schemeClr val="dk1"/>
                        </a:solidFill>
                        <a:latin typeface="Source Sans Pro"/>
                        <a:ea typeface="Source Sans Pro"/>
                        <a:cs typeface="Source Sans Pro"/>
                        <a:sym typeface="Source Sans Pro"/>
                      </a:endParaRPr>
                    </a:p>
                  </a:txBody>
                  <a:tcPr marL="91425" marR="4127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fr" sz="800">
                          <a:solidFill>
                            <a:schemeClr val="dk1"/>
                          </a:solidFill>
                          <a:latin typeface="Source Sans Pro"/>
                          <a:ea typeface="Source Sans Pro"/>
                          <a:cs typeface="Source Sans Pro"/>
                          <a:sym typeface="Source Sans Pro"/>
                        </a:rPr>
                        <a:t>Crise financière chez les PTF du fonds</a:t>
                      </a:r>
                      <a:endParaRPr sz="800">
                        <a:solidFill>
                          <a:schemeClr val="dk1"/>
                        </a:solidFill>
                        <a:latin typeface="Source Sans Pro"/>
                        <a:ea typeface="Source Sans Pro"/>
                        <a:cs typeface="Source Sans Pro"/>
                        <a:sym typeface="Source Sans Pro"/>
                      </a:endParaRPr>
                    </a:p>
                    <a:p>
                      <a:pPr marL="0" marR="0" lvl="0" indent="0" algn="l" rtl="0">
                        <a:lnSpc>
                          <a:spcPct val="100000"/>
                        </a:lnSpc>
                        <a:spcBef>
                          <a:spcPts val="400"/>
                        </a:spcBef>
                        <a:spcAft>
                          <a:spcPts val="0"/>
                        </a:spcAft>
                        <a:buNone/>
                      </a:pPr>
                      <a:r>
                        <a:rPr lang="fr" sz="800">
                          <a:solidFill>
                            <a:schemeClr val="dk1"/>
                          </a:solidFill>
                          <a:latin typeface="Source Sans Pro"/>
                          <a:ea typeface="Source Sans Pro"/>
                          <a:cs typeface="Source Sans Pro"/>
                          <a:sym typeface="Source Sans Pro"/>
                        </a:rPr>
                        <a:t>Crise sécuritaire</a:t>
                      </a:r>
                      <a:endParaRPr sz="800">
                        <a:solidFill>
                          <a:schemeClr val="dk1"/>
                        </a:solidFill>
                        <a:latin typeface="Source Sans Pro"/>
                        <a:ea typeface="Source Sans Pro"/>
                        <a:cs typeface="Source Sans Pro"/>
                        <a:sym typeface="Source Sans Pro"/>
                      </a:endParaRPr>
                    </a:p>
                    <a:p>
                      <a:pPr marL="0" marR="0" lvl="0" indent="0" algn="l" rtl="0">
                        <a:lnSpc>
                          <a:spcPct val="100000"/>
                        </a:lnSpc>
                        <a:spcBef>
                          <a:spcPts val="400"/>
                        </a:spcBef>
                        <a:spcAft>
                          <a:spcPts val="400"/>
                        </a:spcAft>
                        <a:buNone/>
                      </a:pPr>
                      <a:r>
                        <a:rPr lang="fr" sz="800">
                          <a:solidFill>
                            <a:schemeClr val="dk1"/>
                          </a:solidFill>
                          <a:latin typeface="Source Sans Pro"/>
                          <a:ea typeface="Source Sans Pro"/>
                          <a:cs typeface="Source Sans Pro"/>
                          <a:sym typeface="Source Sans Pro"/>
                        </a:rPr>
                        <a:t>Lourdeur administrative</a:t>
                      </a:r>
                      <a:endParaRPr sz="800">
                        <a:solidFill>
                          <a:schemeClr val="dk1"/>
                        </a:solidFill>
                        <a:latin typeface="Source Sans Pro"/>
                        <a:ea typeface="Source Sans Pro"/>
                        <a:cs typeface="Source Sans Pro"/>
                        <a:sym typeface="Source Sans Pro"/>
                      </a:endParaRPr>
                    </a:p>
                  </a:txBody>
                  <a:tcPr marL="91425" marR="4127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
        <p:nvSpPr>
          <p:cNvPr id="1141" name="Google Shape;1141;p94"/>
          <p:cNvSpPr txBox="1"/>
          <p:nvPr/>
        </p:nvSpPr>
        <p:spPr>
          <a:xfrm>
            <a:off x="-75" y="3420000"/>
            <a:ext cx="390600" cy="17235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fld id="{00000000-1234-1234-1234-123412341234}" type="slidenum">
              <a:rPr lang="fr" sz="1500">
                <a:solidFill>
                  <a:srgbClr val="C7284F"/>
                </a:solidFill>
                <a:latin typeface="Dosis"/>
                <a:ea typeface="Dosis"/>
                <a:cs typeface="Dosis"/>
                <a:sym typeface="Dosis"/>
              </a:rPr>
              <a:t>82</a:t>
            </a:fld>
            <a:endParaRPr sz="1500">
              <a:solidFill>
                <a:srgbClr val="C7284F"/>
              </a:solidFill>
              <a:latin typeface="Dosis"/>
              <a:ea typeface="Dosis"/>
              <a:cs typeface="Dosis"/>
              <a:sym typeface="Dosis"/>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1145"/>
        <p:cNvGrpSpPr/>
        <p:nvPr/>
      </p:nvGrpSpPr>
      <p:grpSpPr>
        <a:xfrm>
          <a:off x="0" y="0"/>
          <a:ext cx="0" cy="0"/>
          <a:chOff x="0" y="0"/>
          <a:chExt cx="0" cy="0"/>
        </a:xfrm>
      </p:grpSpPr>
      <p:sp>
        <p:nvSpPr>
          <p:cNvPr id="1146" name="Google Shape;1146;p95"/>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18"/>
            </a:pPr>
            <a:r>
              <a:rPr lang="fr"/>
              <a:t>La matrice des priorités</a:t>
            </a:r>
            <a:endParaRPr/>
          </a:p>
        </p:txBody>
      </p:sp>
      <p:sp>
        <p:nvSpPr>
          <p:cNvPr id="1147" name="Google Shape;1147;p95"/>
          <p:cNvSpPr txBox="1">
            <a:spLocks noGrp="1"/>
          </p:cNvSpPr>
          <p:nvPr>
            <p:ph type="body" idx="2"/>
          </p:nvPr>
        </p:nvSpPr>
        <p:spPr>
          <a:xfrm>
            <a:off x="844425" y="1239300"/>
            <a:ext cx="3794700" cy="20079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En résumé</a:t>
            </a:r>
            <a:endParaRPr sz="1300" b="1"/>
          </a:p>
          <a:p>
            <a:pPr marL="0" lvl="0" indent="0" algn="just" rtl="0">
              <a:lnSpc>
                <a:spcPct val="100000"/>
              </a:lnSpc>
              <a:spcBef>
                <a:spcPts val="600"/>
              </a:spcBef>
              <a:spcAft>
                <a:spcPts val="0"/>
              </a:spcAft>
              <a:buNone/>
            </a:pPr>
            <a:r>
              <a:rPr lang="fr" sz="1300"/>
              <a:t>La matrice des priorités permet de choisir de façon concertée (communauté bénéficiaire et équipe projet) les problèmes prioritaires à traiter et les actions jugées prioritaires à mener, en tenant compte aussi bien du point de vue des hommes que des femmes sur la base des résultats de l’analyse du contexte.</a:t>
            </a:r>
            <a:endParaRPr sz="1300"/>
          </a:p>
        </p:txBody>
      </p:sp>
      <p:sp>
        <p:nvSpPr>
          <p:cNvPr id="1148" name="Google Shape;1148;p95"/>
          <p:cNvSpPr txBox="1">
            <a:spLocks noGrp="1"/>
          </p:cNvSpPr>
          <p:nvPr>
            <p:ph type="body" idx="2"/>
          </p:nvPr>
        </p:nvSpPr>
        <p:spPr>
          <a:xfrm>
            <a:off x="4866325" y="2388575"/>
            <a:ext cx="3868500" cy="24648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Pourquoi l’utiliser ?</a:t>
            </a:r>
            <a:endParaRPr sz="1300"/>
          </a:p>
          <a:p>
            <a:pPr marL="457200" lvl="0" indent="-311150" algn="l" rtl="0">
              <a:spcBef>
                <a:spcPts val="600"/>
              </a:spcBef>
              <a:spcAft>
                <a:spcPts val="0"/>
              </a:spcAft>
              <a:buSzPts val="1300"/>
              <a:buChar char="-"/>
            </a:pPr>
            <a:r>
              <a:rPr lang="fr" sz="1300"/>
              <a:t>Pour déterminer les problèmes à traiter prioritairement dans le cas de moyens insuffisants pour traiter l’ensemble des problèmes.</a:t>
            </a:r>
            <a:endParaRPr sz="1300"/>
          </a:p>
          <a:p>
            <a:pPr marL="457200" lvl="0" indent="-311150" algn="l" rtl="0">
              <a:spcBef>
                <a:spcPts val="0"/>
              </a:spcBef>
              <a:spcAft>
                <a:spcPts val="0"/>
              </a:spcAft>
              <a:buSzPts val="1300"/>
              <a:buChar char="-"/>
            </a:pPr>
            <a:r>
              <a:rPr lang="fr" sz="1300"/>
              <a:t>Pour déterminer les solutions prioritaires dans la liste des solutions adaptées aux problèmes prioritaires quand il est impossible de réaliser toutes les actions.</a:t>
            </a:r>
            <a:endParaRPr sz="1300"/>
          </a:p>
          <a:p>
            <a:pPr marL="0" lvl="0" indent="0" algn="l" rtl="0">
              <a:spcBef>
                <a:spcPts val="600"/>
              </a:spcBef>
              <a:spcAft>
                <a:spcPts val="0"/>
              </a:spcAft>
              <a:buNone/>
            </a:pPr>
            <a:endParaRPr sz="1300"/>
          </a:p>
        </p:txBody>
      </p:sp>
      <p:sp>
        <p:nvSpPr>
          <p:cNvPr id="1149" name="Google Shape;1149;p95"/>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83</a:t>
            </a:fld>
            <a:endParaRPr/>
          </a:p>
        </p:txBody>
      </p:sp>
      <p:sp>
        <p:nvSpPr>
          <p:cNvPr id="1150" name="Google Shape;1150;p95"/>
          <p:cNvSpPr txBox="1">
            <a:spLocks noGrp="1"/>
          </p:cNvSpPr>
          <p:nvPr>
            <p:ph type="body" idx="2"/>
          </p:nvPr>
        </p:nvSpPr>
        <p:spPr>
          <a:xfrm>
            <a:off x="844425" y="3106500"/>
            <a:ext cx="3629100" cy="17469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Avantages &amp; précautions à prendre</a:t>
            </a:r>
            <a:endParaRPr sz="1300"/>
          </a:p>
          <a:p>
            <a:pPr marL="0" lvl="0" indent="0" algn="just" rtl="0">
              <a:spcBef>
                <a:spcPts val="600"/>
              </a:spcBef>
              <a:spcAft>
                <a:spcPts val="0"/>
              </a:spcAft>
              <a:buClr>
                <a:schemeClr val="dk1"/>
              </a:buClr>
              <a:buSzPts val="1100"/>
              <a:buFont typeface="Arial"/>
              <a:buNone/>
            </a:pPr>
            <a:r>
              <a:rPr lang="fr" sz="1300"/>
              <a:t>Cette matrice permet de distinguer dans la liste de l’ensemble des problèmes identifiés, les priorités d’actions. Elle doit être élaborée en prenant en compte les priorités des hommes et des femmes de la communauté.</a:t>
            </a:r>
            <a:endParaRPr sz="1300"/>
          </a:p>
          <a:p>
            <a:pPr marL="0" lvl="0" indent="0" algn="l" rtl="0">
              <a:spcBef>
                <a:spcPts val="600"/>
              </a:spcBef>
              <a:spcAft>
                <a:spcPts val="0"/>
              </a:spcAft>
              <a:buNone/>
            </a:pPr>
            <a:endParaRPr sz="1300"/>
          </a:p>
        </p:txBody>
      </p:sp>
      <p:sp>
        <p:nvSpPr>
          <p:cNvPr id="1151" name="Google Shape;1151;p95"/>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83</a:t>
            </a:fld>
            <a:endParaRPr/>
          </a:p>
        </p:txBody>
      </p:sp>
      <p:pic>
        <p:nvPicPr>
          <p:cNvPr id="1152" name="Google Shape;1152;p95"/>
          <p:cNvPicPr preferRelativeResize="0"/>
          <p:nvPr/>
        </p:nvPicPr>
        <p:blipFill>
          <a:blip r:embed="rId3">
            <a:alphaModFix/>
          </a:blip>
          <a:stretch>
            <a:fillRect/>
          </a:stretch>
        </p:blipFill>
        <p:spPr>
          <a:xfrm>
            <a:off x="5569375" y="109300"/>
            <a:ext cx="2462400" cy="2462400"/>
          </a:xfrm>
          <a:prstGeom prst="rect">
            <a:avLst/>
          </a:prstGeom>
          <a:noFill/>
          <a:ln>
            <a:noFill/>
          </a:ln>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1156"/>
        <p:cNvGrpSpPr/>
        <p:nvPr/>
      </p:nvGrpSpPr>
      <p:grpSpPr>
        <a:xfrm>
          <a:off x="0" y="0"/>
          <a:ext cx="0" cy="0"/>
          <a:chOff x="0" y="0"/>
          <a:chExt cx="0" cy="0"/>
        </a:xfrm>
      </p:grpSpPr>
      <p:sp>
        <p:nvSpPr>
          <p:cNvPr id="1157" name="Google Shape;1157;p96"/>
          <p:cNvSpPr txBox="1">
            <a:spLocks noGrp="1"/>
          </p:cNvSpPr>
          <p:nvPr>
            <p:ph type="body" idx="2"/>
          </p:nvPr>
        </p:nvSpPr>
        <p:spPr>
          <a:xfrm>
            <a:off x="844425" y="1145600"/>
            <a:ext cx="3611100" cy="30969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fr" sz="1300" b="1"/>
              <a:t>Comment l’utiliser ? </a:t>
            </a:r>
            <a:endParaRPr sz="1300"/>
          </a:p>
          <a:p>
            <a:pPr marL="0" lvl="0" indent="0" algn="l" rtl="0">
              <a:lnSpc>
                <a:spcPct val="100000"/>
              </a:lnSpc>
              <a:spcBef>
                <a:spcPts val="1200"/>
              </a:spcBef>
              <a:spcAft>
                <a:spcPts val="0"/>
              </a:spcAft>
              <a:buNone/>
            </a:pPr>
            <a:r>
              <a:rPr lang="fr" sz="1300"/>
              <a:t>La matrice des priorités est élaborée de manière participative sous la coordination d’un animateur/trice en cinq étapes :</a:t>
            </a:r>
            <a:endParaRPr sz="1300"/>
          </a:p>
          <a:p>
            <a:pPr marL="457200" lvl="0" indent="-311150" algn="l" rtl="0">
              <a:lnSpc>
                <a:spcPct val="100000"/>
              </a:lnSpc>
              <a:spcBef>
                <a:spcPts val="600"/>
              </a:spcBef>
              <a:spcAft>
                <a:spcPts val="0"/>
              </a:spcAft>
              <a:buSzPts val="1300"/>
              <a:buAutoNum type="arabicPeriod"/>
            </a:pPr>
            <a:r>
              <a:rPr lang="fr" sz="1300"/>
              <a:t>L’animateur/trice liste dans un tableau, en ligne et en colonne, les problèmes identifiés lors de l'analyse du contexte avec le groupe concerné (hommes ou femmes).</a:t>
            </a:r>
            <a:endParaRPr sz="1300"/>
          </a:p>
          <a:p>
            <a:pPr marL="457200" lvl="0" indent="-311150" algn="l" rtl="0">
              <a:lnSpc>
                <a:spcPct val="100000"/>
              </a:lnSpc>
              <a:spcBef>
                <a:spcPts val="600"/>
              </a:spcBef>
              <a:spcAft>
                <a:spcPts val="600"/>
              </a:spcAft>
              <a:buSzPts val="1300"/>
              <a:buAutoNum type="arabicPeriod"/>
            </a:pPr>
            <a:r>
              <a:rPr lang="fr" sz="1300"/>
              <a:t>Pour chacun des problèmes, le groupe procède à une comparaison avec un autre problème de la liste afin de choisir le problème qui lui semble le plus important (ex : Pour vous, le problème le plus urgent à traiter est celui de l’alimentation en eau potable ou de la piste ?).</a:t>
            </a:r>
            <a:endParaRPr sz="1300"/>
          </a:p>
        </p:txBody>
      </p:sp>
      <p:sp>
        <p:nvSpPr>
          <p:cNvPr id="1158" name="Google Shape;1158;p96"/>
          <p:cNvSpPr txBox="1">
            <a:spLocks noGrp="1"/>
          </p:cNvSpPr>
          <p:nvPr>
            <p:ph type="body" idx="2"/>
          </p:nvPr>
        </p:nvSpPr>
        <p:spPr>
          <a:xfrm>
            <a:off x="4543950" y="1145700"/>
            <a:ext cx="3868500" cy="3096900"/>
          </a:xfrm>
          <a:prstGeom prst="rect">
            <a:avLst/>
          </a:prstGeom>
        </p:spPr>
        <p:txBody>
          <a:bodyPr spcFirstLastPara="1" wrap="square" lIns="91425" tIns="91425" rIns="91425" bIns="91425" anchor="t" anchorCtr="0">
            <a:noAutofit/>
          </a:bodyPr>
          <a:lstStyle/>
          <a:p>
            <a:pPr marL="457200" lvl="0" indent="-311150" algn="l" rtl="0">
              <a:spcBef>
                <a:spcPts val="600"/>
              </a:spcBef>
              <a:spcAft>
                <a:spcPts val="0"/>
              </a:spcAft>
              <a:buSzPts val="1300"/>
              <a:buAutoNum type="arabicPeriod" startAt="3"/>
            </a:pPr>
            <a:r>
              <a:rPr lang="fr" sz="1300"/>
              <a:t>Le groupe discute ensuite et justifie son choix en priorisant le consensus. Chaque choix est noté dans la grille. L’exercice est poursuivi jusqu’à ce que le tableau soit rempli.</a:t>
            </a:r>
            <a:endParaRPr sz="1300"/>
          </a:p>
          <a:p>
            <a:pPr marL="457200" lvl="0" indent="-311150" algn="l" rtl="0">
              <a:spcBef>
                <a:spcPts val="600"/>
              </a:spcBef>
              <a:spcAft>
                <a:spcPts val="0"/>
              </a:spcAft>
              <a:buSzPts val="1300"/>
              <a:buAutoNum type="arabicPeriod" startAt="3"/>
            </a:pPr>
            <a:r>
              <a:rPr lang="fr" sz="1300"/>
              <a:t>Pour faire le classement, on dénombre la priorité donnée à chaque problème. Les problèmes les plus cités sont les problèmes prioritaires .</a:t>
            </a:r>
            <a:endParaRPr sz="1300"/>
          </a:p>
          <a:p>
            <a:pPr marL="457200" lvl="0" indent="-311150" algn="l" rtl="0">
              <a:spcBef>
                <a:spcPts val="600"/>
              </a:spcBef>
              <a:spcAft>
                <a:spcPts val="600"/>
              </a:spcAft>
              <a:buSzPts val="1300"/>
              <a:buAutoNum type="arabicPeriod" startAt="3"/>
            </a:pPr>
            <a:r>
              <a:rPr lang="fr" sz="1300"/>
              <a:t>On recommence ensuite le même travail pour choisir les actions prioritaires à mener pour traiter le problème qui a été sélectionné dans la première phase.</a:t>
            </a:r>
            <a:endParaRPr sz="1300"/>
          </a:p>
        </p:txBody>
      </p:sp>
      <p:sp>
        <p:nvSpPr>
          <p:cNvPr id="1159" name="Google Shape;1159;p96"/>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84</a:t>
            </a:fld>
            <a:endParaRPr/>
          </a:p>
        </p:txBody>
      </p:sp>
      <p:sp>
        <p:nvSpPr>
          <p:cNvPr id="1160" name="Google Shape;1160;p96"/>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84</a:t>
            </a:fld>
            <a:endParaRPr/>
          </a:p>
        </p:txBody>
      </p:sp>
      <p:sp>
        <p:nvSpPr>
          <p:cNvPr id="1161" name="Google Shape;1161;p96"/>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18"/>
            </a:pPr>
            <a:r>
              <a:rPr lang="fr"/>
              <a:t>La matrice des priorités</a:t>
            </a:r>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1165"/>
        <p:cNvGrpSpPr/>
        <p:nvPr/>
      </p:nvGrpSpPr>
      <p:grpSpPr>
        <a:xfrm>
          <a:off x="0" y="0"/>
          <a:ext cx="0" cy="0"/>
          <a:chOff x="0" y="0"/>
          <a:chExt cx="0" cy="0"/>
        </a:xfrm>
      </p:grpSpPr>
      <p:sp>
        <p:nvSpPr>
          <p:cNvPr id="1166" name="Google Shape;1166;p97"/>
          <p:cNvSpPr txBox="1">
            <a:spLocks noGrp="1"/>
          </p:cNvSpPr>
          <p:nvPr>
            <p:ph type="body" idx="2"/>
          </p:nvPr>
        </p:nvSpPr>
        <p:spPr>
          <a:xfrm>
            <a:off x="844425" y="1207200"/>
            <a:ext cx="4667700" cy="453300"/>
          </a:xfrm>
          <a:prstGeom prst="rect">
            <a:avLst/>
          </a:prstGeom>
        </p:spPr>
        <p:txBody>
          <a:bodyPr spcFirstLastPara="1" wrap="square" lIns="91425" tIns="91425" rIns="90000" bIns="91425" anchor="t" anchorCtr="0">
            <a:noAutofit/>
          </a:bodyPr>
          <a:lstStyle/>
          <a:p>
            <a:pPr marL="0" lvl="0" indent="0" algn="l" rtl="0">
              <a:spcBef>
                <a:spcPts val="600"/>
              </a:spcBef>
              <a:spcAft>
                <a:spcPts val="0"/>
              </a:spcAft>
              <a:buNone/>
            </a:pPr>
            <a:r>
              <a:rPr lang="fr" sz="1300" b="1"/>
              <a:t>Illustration de choix de priorités dans un village</a:t>
            </a:r>
            <a:endParaRPr sz="1300"/>
          </a:p>
        </p:txBody>
      </p:sp>
      <p:sp>
        <p:nvSpPr>
          <p:cNvPr id="1167" name="Google Shape;1167;p97"/>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85</a:t>
            </a:fld>
            <a:endParaRPr/>
          </a:p>
        </p:txBody>
      </p:sp>
      <p:sp>
        <p:nvSpPr>
          <p:cNvPr id="1168" name="Google Shape;1168;p97"/>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85</a:t>
            </a:fld>
            <a:endParaRPr/>
          </a:p>
        </p:txBody>
      </p:sp>
      <p:graphicFrame>
        <p:nvGraphicFramePr>
          <p:cNvPr id="1169" name="Google Shape;1169;p97"/>
          <p:cNvGraphicFramePr/>
          <p:nvPr/>
        </p:nvGraphicFramePr>
        <p:xfrm>
          <a:off x="1260550" y="1884300"/>
          <a:ext cx="3000000" cy="3000000"/>
        </p:xfrm>
        <a:graphic>
          <a:graphicData uri="http://schemas.openxmlformats.org/drawingml/2006/table">
            <a:tbl>
              <a:tblPr>
                <a:noFill/>
                <a:tableStyleId>{CB2F587F-26E9-40C4-BD4B-C720BEC2A66C}</a:tableStyleId>
              </a:tblPr>
              <a:tblGrid>
                <a:gridCol w="1447800">
                  <a:extLst>
                    <a:ext uri="{9D8B030D-6E8A-4147-A177-3AD203B41FA5}">
                      <a16:colId xmlns:a16="http://schemas.microsoft.com/office/drawing/2014/main" val="20000"/>
                    </a:ext>
                  </a:extLst>
                </a:gridCol>
                <a:gridCol w="1447800">
                  <a:extLst>
                    <a:ext uri="{9D8B030D-6E8A-4147-A177-3AD203B41FA5}">
                      <a16:colId xmlns:a16="http://schemas.microsoft.com/office/drawing/2014/main" val="20001"/>
                    </a:ext>
                  </a:extLst>
                </a:gridCol>
                <a:gridCol w="1447800">
                  <a:extLst>
                    <a:ext uri="{9D8B030D-6E8A-4147-A177-3AD203B41FA5}">
                      <a16:colId xmlns:a16="http://schemas.microsoft.com/office/drawing/2014/main" val="20002"/>
                    </a:ext>
                  </a:extLst>
                </a:gridCol>
                <a:gridCol w="1447800">
                  <a:extLst>
                    <a:ext uri="{9D8B030D-6E8A-4147-A177-3AD203B41FA5}">
                      <a16:colId xmlns:a16="http://schemas.microsoft.com/office/drawing/2014/main" val="20003"/>
                    </a:ext>
                  </a:extLst>
                </a:gridCol>
                <a:gridCol w="1447800">
                  <a:extLst>
                    <a:ext uri="{9D8B030D-6E8A-4147-A177-3AD203B41FA5}">
                      <a16:colId xmlns:a16="http://schemas.microsoft.com/office/drawing/2014/main" val="20004"/>
                    </a:ext>
                  </a:extLst>
                </a:gridCol>
              </a:tblGrid>
              <a:tr h="381000">
                <a:tc>
                  <a:txBody>
                    <a:bodyPr/>
                    <a:lstStyle/>
                    <a:p>
                      <a:pPr marL="0" lvl="0" indent="0" algn="l" rtl="0">
                        <a:spcBef>
                          <a:spcPts val="0"/>
                        </a:spcBef>
                        <a:spcAft>
                          <a:spcPts val="0"/>
                        </a:spcAft>
                        <a:buNone/>
                      </a:pPr>
                      <a:r>
                        <a:rPr lang="fr" sz="1200" b="1">
                          <a:solidFill>
                            <a:schemeClr val="dk1"/>
                          </a:solidFill>
                          <a:latin typeface="Source Sans Pro"/>
                          <a:ea typeface="Source Sans Pro"/>
                          <a:cs typeface="Source Sans Pro"/>
                          <a:sym typeface="Source Sans Pro"/>
                        </a:rPr>
                        <a:t>Problèmes </a:t>
                      </a:r>
                      <a:endParaRPr sz="1200" b="1">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200">
                          <a:solidFill>
                            <a:schemeClr val="dk1"/>
                          </a:solidFill>
                          <a:latin typeface="Source Sans Pro"/>
                          <a:ea typeface="Source Sans Pro"/>
                          <a:cs typeface="Source Sans Pro"/>
                          <a:sym typeface="Source Sans Pro"/>
                        </a:rPr>
                        <a:t>Alimentation en</a:t>
                      </a:r>
                      <a:endParaRPr sz="1200">
                        <a:solidFill>
                          <a:schemeClr val="dk1"/>
                        </a:solidFill>
                        <a:latin typeface="Source Sans Pro"/>
                        <a:ea typeface="Source Sans Pro"/>
                        <a:cs typeface="Source Sans Pro"/>
                        <a:sym typeface="Source Sans Pro"/>
                      </a:endParaRPr>
                    </a:p>
                    <a:p>
                      <a:pPr marL="0" lvl="0" indent="0" algn="l" rtl="0">
                        <a:spcBef>
                          <a:spcPts val="0"/>
                        </a:spcBef>
                        <a:spcAft>
                          <a:spcPts val="0"/>
                        </a:spcAft>
                        <a:buNone/>
                      </a:pPr>
                      <a:r>
                        <a:rPr lang="fr" sz="1200">
                          <a:solidFill>
                            <a:schemeClr val="dk1"/>
                          </a:solidFill>
                          <a:latin typeface="Source Sans Pro"/>
                          <a:ea typeface="Source Sans Pro"/>
                          <a:cs typeface="Source Sans Pro"/>
                          <a:sym typeface="Source Sans Pro"/>
                        </a:rPr>
                        <a:t>eau potable - AEP</a:t>
                      </a:r>
                      <a:endParaRPr sz="1200">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200">
                          <a:solidFill>
                            <a:schemeClr val="dk1"/>
                          </a:solidFill>
                          <a:latin typeface="Source Sans Pro"/>
                          <a:ea typeface="Source Sans Pro"/>
                          <a:cs typeface="Source Sans Pro"/>
                          <a:sym typeface="Source Sans Pro"/>
                        </a:rPr>
                        <a:t>Réhabilitation</a:t>
                      </a:r>
                      <a:endParaRPr sz="1200">
                        <a:solidFill>
                          <a:schemeClr val="dk1"/>
                        </a:solidFill>
                        <a:latin typeface="Source Sans Pro"/>
                        <a:ea typeface="Source Sans Pro"/>
                        <a:cs typeface="Source Sans Pro"/>
                        <a:sym typeface="Source Sans Pro"/>
                      </a:endParaRPr>
                    </a:p>
                    <a:p>
                      <a:pPr marL="0" lvl="0" indent="0" algn="l" rtl="0">
                        <a:spcBef>
                          <a:spcPts val="0"/>
                        </a:spcBef>
                        <a:spcAft>
                          <a:spcPts val="0"/>
                        </a:spcAft>
                        <a:buNone/>
                      </a:pPr>
                      <a:r>
                        <a:rPr lang="fr" sz="1200">
                          <a:solidFill>
                            <a:schemeClr val="dk1"/>
                          </a:solidFill>
                          <a:latin typeface="Source Sans Pro"/>
                          <a:ea typeface="Source Sans Pro"/>
                          <a:cs typeface="Source Sans Pro"/>
                          <a:sym typeface="Source Sans Pro"/>
                        </a:rPr>
                        <a:t>dispensaire</a:t>
                      </a:r>
                      <a:endParaRPr sz="1200">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200">
                          <a:solidFill>
                            <a:schemeClr val="dk1"/>
                          </a:solidFill>
                          <a:latin typeface="Source Sans Pro"/>
                          <a:ea typeface="Source Sans Pro"/>
                          <a:cs typeface="Source Sans Pro"/>
                          <a:sym typeface="Source Sans Pro"/>
                        </a:rPr>
                        <a:t>Création d’un centre féminin</a:t>
                      </a:r>
                      <a:endParaRPr sz="1200">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200">
                          <a:solidFill>
                            <a:schemeClr val="dk1"/>
                          </a:solidFill>
                          <a:latin typeface="Source Sans Pro"/>
                          <a:ea typeface="Source Sans Pro"/>
                          <a:cs typeface="Source Sans Pro"/>
                          <a:sym typeface="Source Sans Pro"/>
                        </a:rPr>
                        <a:t>Réhabilitation de</a:t>
                      </a:r>
                      <a:endParaRPr sz="1200">
                        <a:solidFill>
                          <a:schemeClr val="dk1"/>
                        </a:solidFill>
                        <a:latin typeface="Source Sans Pro"/>
                        <a:ea typeface="Source Sans Pro"/>
                        <a:cs typeface="Source Sans Pro"/>
                        <a:sym typeface="Source Sans Pro"/>
                      </a:endParaRPr>
                    </a:p>
                    <a:p>
                      <a:pPr marL="0" lvl="0" indent="0" algn="l" rtl="0">
                        <a:spcBef>
                          <a:spcPts val="0"/>
                        </a:spcBef>
                        <a:spcAft>
                          <a:spcPts val="0"/>
                        </a:spcAft>
                        <a:buNone/>
                      </a:pPr>
                      <a:r>
                        <a:rPr lang="fr" sz="1200">
                          <a:solidFill>
                            <a:schemeClr val="dk1"/>
                          </a:solidFill>
                          <a:latin typeface="Source Sans Pro"/>
                          <a:ea typeface="Source Sans Pro"/>
                          <a:cs typeface="Source Sans Pro"/>
                          <a:sym typeface="Source Sans Pro"/>
                        </a:rPr>
                        <a:t>la piste</a:t>
                      </a:r>
                      <a:endParaRPr sz="1200">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fr" sz="1200">
                          <a:solidFill>
                            <a:schemeClr val="dk1"/>
                          </a:solidFill>
                          <a:latin typeface="Source Sans Pro"/>
                          <a:ea typeface="Source Sans Pro"/>
                          <a:cs typeface="Source Sans Pro"/>
                          <a:sym typeface="Source Sans Pro"/>
                        </a:rPr>
                        <a:t>Alimentation en</a:t>
                      </a:r>
                      <a:endParaRPr sz="1200">
                        <a:solidFill>
                          <a:schemeClr val="dk1"/>
                        </a:solidFill>
                        <a:latin typeface="Source Sans Pro"/>
                        <a:ea typeface="Source Sans Pro"/>
                        <a:cs typeface="Source Sans Pro"/>
                        <a:sym typeface="Source Sans Pro"/>
                      </a:endParaRPr>
                    </a:p>
                    <a:p>
                      <a:pPr marL="0" lvl="0" indent="0" algn="l" rtl="0">
                        <a:spcBef>
                          <a:spcPts val="0"/>
                        </a:spcBef>
                        <a:spcAft>
                          <a:spcPts val="0"/>
                        </a:spcAft>
                        <a:buNone/>
                      </a:pPr>
                      <a:r>
                        <a:rPr lang="fr" sz="1200">
                          <a:solidFill>
                            <a:schemeClr val="dk1"/>
                          </a:solidFill>
                          <a:latin typeface="Source Sans Pro"/>
                          <a:ea typeface="Source Sans Pro"/>
                          <a:cs typeface="Source Sans Pro"/>
                          <a:sym typeface="Source Sans Pro"/>
                        </a:rPr>
                        <a:t>eau potable - AEP</a:t>
                      </a:r>
                      <a:endParaRPr sz="1200">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200" i="1">
                          <a:latin typeface="Source Sans Pro"/>
                          <a:ea typeface="Source Sans Pro"/>
                          <a:cs typeface="Source Sans Pro"/>
                          <a:sym typeface="Source Sans Pro"/>
                        </a:rPr>
                        <a:t>X</a:t>
                      </a:r>
                      <a:endParaRPr sz="1200" i="1">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200" i="1">
                          <a:latin typeface="Source Sans Pro"/>
                          <a:ea typeface="Source Sans Pro"/>
                          <a:cs typeface="Source Sans Pro"/>
                          <a:sym typeface="Source Sans Pro"/>
                        </a:rPr>
                        <a:t>X</a:t>
                      </a:r>
                      <a:endParaRPr sz="1200" i="1">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200" i="1">
                          <a:solidFill>
                            <a:schemeClr val="dk1"/>
                          </a:solidFill>
                          <a:latin typeface="Source Sans Pro"/>
                          <a:ea typeface="Source Sans Pro"/>
                          <a:cs typeface="Source Sans Pro"/>
                          <a:sym typeface="Source Sans Pro"/>
                        </a:rPr>
                        <a:t>X</a:t>
                      </a:r>
                      <a:endParaRPr sz="1200" i="1">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200" i="1">
                          <a:solidFill>
                            <a:schemeClr val="dk1"/>
                          </a:solidFill>
                          <a:latin typeface="Source Sans Pro"/>
                          <a:ea typeface="Source Sans Pro"/>
                          <a:cs typeface="Source Sans Pro"/>
                          <a:sym typeface="Source Sans Pro"/>
                        </a:rPr>
                        <a:t>X</a:t>
                      </a:r>
                      <a:endParaRPr sz="1200" i="1">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fr" sz="1200">
                          <a:solidFill>
                            <a:schemeClr val="dk1"/>
                          </a:solidFill>
                          <a:latin typeface="Source Sans Pro"/>
                          <a:ea typeface="Source Sans Pro"/>
                          <a:cs typeface="Source Sans Pro"/>
                          <a:sym typeface="Source Sans Pro"/>
                        </a:rPr>
                        <a:t>Réhabilitation</a:t>
                      </a:r>
                      <a:endParaRPr sz="1200">
                        <a:solidFill>
                          <a:schemeClr val="dk1"/>
                        </a:solidFill>
                        <a:latin typeface="Source Sans Pro"/>
                        <a:ea typeface="Source Sans Pro"/>
                        <a:cs typeface="Source Sans Pro"/>
                        <a:sym typeface="Source Sans Pro"/>
                      </a:endParaRPr>
                    </a:p>
                    <a:p>
                      <a:pPr marL="0" lvl="0" indent="0" algn="l" rtl="0">
                        <a:spcBef>
                          <a:spcPts val="0"/>
                        </a:spcBef>
                        <a:spcAft>
                          <a:spcPts val="0"/>
                        </a:spcAft>
                        <a:buNone/>
                      </a:pPr>
                      <a:r>
                        <a:rPr lang="fr" sz="1200">
                          <a:solidFill>
                            <a:schemeClr val="dk1"/>
                          </a:solidFill>
                          <a:latin typeface="Source Sans Pro"/>
                          <a:ea typeface="Source Sans Pro"/>
                          <a:cs typeface="Source Sans Pro"/>
                          <a:sym typeface="Source Sans Pro"/>
                        </a:rPr>
                        <a:t>dispensaire</a:t>
                      </a:r>
                      <a:endParaRPr sz="1200">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200" i="1">
                          <a:latin typeface="Source Sans Pro"/>
                          <a:ea typeface="Source Sans Pro"/>
                          <a:cs typeface="Source Sans Pro"/>
                          <a:sym typeface="Source Sans Pro"/>
                        </a:rPr>
                        <a:t>AEP</a:t>
                      </a:r>
                      <a:endParaRPr sz="1200" i="1">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200" i="1">
                          <a:latin typeface="Source Sans Pro"/>
                          <a:ea typeface="Source Sans Pro"/>
                          <a:cs typeface="Source Sans Pro"/>
                          <a:sym typeface="Source Sans Pro"/>
                        </a:rPr>
                        <a:t>X</a:t>
                      </a:r>
                      <a:endParaRPr sz="1200" i="1">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200" i="1">
                          <a:solidFill>
                            <a:schemeClr val="dk1"/>
                          </a:solidFill>
                          <a:latin typeface="Source Sans Pro"/>
                          <a:ea typeface="Source Sans Pro"/>
                          <a:cs typeface="Source Sans Pro"/>
                          <a:sym typeface="Source Sans Pro"/>
                        </a:rPr>
                        <a:t>X</a:t>
                      </a:r>
                      <a:endParaRPr sz="1200" i="1">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200" i="1">
                          <a:solidFill>
                            <a:schemeClr val="dk1"/>
                          </a:solidFill>
                          <a:latin typeface="Source Sans Pro"/>
                          <a:ea typeface="Source Sans Pro"/>
                          <a:cs typeface="Source Sans Pro"/>
                          <a:sym typeface="Source Sans Pro"/>
                        </a:rPr>
                        <a:t>X</a:t>
                      </a:r>
                      <a:endParaRPr sz="1200" i="1">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fr" sz="1200">
                          <a:solidFill>
                            <a:schemeClr val="dk1"/>
                          </a:solidFill>
                          <a:latin typeface="Source Sans Pro"/>
                          <a:ea typeface="Source Sans Pro"/>
                          <a:cs typeface="Source Sans Pro"/>
                          <a:sym typeface="Source Sans Pro"/>
                        </a:rPr>
                        <a:t>Création d’un centre féminin</a:t>
                      </a:r>
                      <a:endParaRPr sz="1200">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200" i="1">
                          <a:latin typeface="Source Sans Pro"/>
                          <a:ea typeface="Source Sans Pro"/>
                          <a:cs typeface="Source Sans Pro"/>
                          <a:sym typeface="Source Sans Pro"/>
                        </a:rPr>
                        <a:t>AEP</a:t>
                      </a:r>
                      <a:endParaRPr sz="1200" i="1">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200" i="1">
                          <a:solidFill>
                            <a:schemeClr val="dk1"/>
                          </a:solidFill>
                          <a:latin typeface="Source Sans Pro"/>
                          <a:ea typeface="Source Sans Pro"/>
                          <a:cs typeface="Source Sans Pro"/>
                          <a:sym typeface="Source Sans Pro"/>
                        </a:rPr>
                        <a:t>Dispensaire</a:t>
                      </a:r>
                      <a:endParaRPr sz="1200" i="1">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200" i="1">
                          <a:solidFill>
                            <a:schemeClr val="dk1"/>
                          </a:solidFill>
                          <a:latin typeface="Source Sans Pro"/>
                          <a:ea typeface="Source Sans Pro"/>
                          <a:cs typeface="Source Sans Pro"/>
                          <a:sym typeface="Source Sans Pro"/>
                        </a:rPr>
                        <a:t>X</a:t>
                      </a:r>
                      <a:endParaRPr sz="1200" i="1">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200" i="1">
                          <a:solidFill>
                            <a:schemeClr val="dk1"/>
                          </a:solidFill>
                          <a:latin typeface="Source Sans Pro"/>
                          <a:ea typeface="Source Sans Pro"/>
                          <a:cs typeface="Source Sans Pro"/>
                          <a:sym typeface="Source Sans Pro"/>
                        </a:rPr>
                        <a:t>X</a:t>
                      </a:r>
                      <a:endParaRPr sz="1200" i="1">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3"/>
                  </a:ext>
                </a:extLst>
              </a:tr>
              <a:tr h="381000">
                <a:tc>
                  <a:txBody>
                    <a:bodyPr/>
                    <a:lstStyle/>
                    <a:p>
                      <a:pPr marL="0" lvl="0" indent="0" algn="l" rtl="0">
                        <a:spcBef>
                          <a:spcPts val="0"/>
                        </a:spcBef>
                        <a:spcAft>
                          <a:spcPts val="0"/>
                        </a:spcAft>
                        <a:buNone/>
                      </a:pPr>
                      <a:r>
                        <a:rPr lang="fr" sz="1200">
                          <a:solidFill>
                            <a:schemeClr val="dk1"/>
                          </a:solidFill>
                          <a:latin typeface="Source Sans Pro"/>
                          <a:ea typeface="Source Sans Pro"/>
                          <a:cs typeface="Source Sans Pro"/>
                          <a:sym typeface="Source Sans Pro"/>
                        </a:rPr>
                        <a:t>Réhabilitation de</a:t>
                      </a:r>
                      <a:endParaRPr sz="1200">
                        <a:solidFill>
                          <a:schemeClr val="dk1"/>
                        </a:solidFill>
                        <a:latin typeface="Source Sans Pro"/>
                        <a:ea typeface="Source Sans Pro"/>
                        <a:cs typeface="Source Sans Pro"/>
                        <a:sym typeface="Source Sans Pro"/>
                      </a:endParaRPr>
                    </a:p>
                    <a:p>
                      <a:pPr marL="0" lvl="0" indent="0" algn="l" rtl="0">
                        <a:spcBef>
                          <a:spcPts val="0"/>
                        </a:spcBef>
                        <a:spcAft>
                          <a:spcPts val="0"/>
                        </a:spcAft>
                        <a:buNone/>
                      </a:pPr>
                      <a:r>
                        <a:rPr lang="fr" sz="1200">
                          <a:solidFill>
                            <a:schemeClr val="dk1"/>
                          </a:solidFill>
                          <a:latin typeface="Source Sans Pro"/>
                          <a:ea typeface="Source Sans Pro"/>
                          <a:cs typeface="Source Sans Pro"/>
                          <a:sym typeface="Source Sans Pro"/>
                        </a:rPr>
                        <a:t>la piste</a:t>
                      </a:r>
                      <a:endParaRPr sz="1200">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200" i="1">
                          <a:solidFill>
                            <a:schemeClr val="dk1"/>
                          </a:solidFill>
                          <a:latin typeface="Source Sans Pro"/>
                          <a:ea typeface="Source Sans Pro"/>
                          <a:cs typeface="Source Sans Pro"/>
                          <a:sym typeface="Source Sans Pro"/>
                        </a:rPr>
                        <a:t>AEP</a:t>
                      </a:r>
                      <a:endParaRPr sz="1200" i="1">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200" i="1">
                          <a:solidFill>
                            <a:schemeClr val="dk1"/>
                          </a:solidFill>
                          <a:latin typeface="Source Sans Pro"/>
                          <a:ea typeface="Source Sans Pro"/>
                          <a:cs typeface="Source Sans Pro"/>
                          <a:sym typeface="Source Sans Pro"/>
                        </a:rPr>
                        <a:t>Dispensaire</a:t>
                      </a:r>
                      <a:endParaRPr sz="1200" i="1">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200" i="1">
                          <a:solidFill>
                            <a:schemeClr val="dk1"/>
                          </a:solidFill>
                          <a:latin typeface="Source Sans Pro"/>
                          <a:ea typeface="Source Sans Pro"/>
                          <a:cs typeface="Source Sans Pro"/>
                          <a:sym typeface="Source Sans Pro"/>
                        </a:rPr>
                        <a:t>Piste</a:t>
                      </a:r>
                      <a:endParaRPr sz="1200" i="1">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tc>
                  <a:txBody>
                    <a:bodyPr/>
                    <a:lstStyle/>
                    <a:p>
                      <a:pPr marL="0" lvl="0" indent="0" algn="l" rtl="0">
                        <a:spcBef>
                          <a:spcPts val="0"/>
                        </a:spcBef>
                        <a:spcAft>
                          <a:spcPts val="0"/>
                        </a:spcAft>
                        <a:buNone/>
                      </a:pPr>
                      <a:r>
                        <a:rPr lang="fr" sz="1200" i="1">
                          <a:solidFill>
                            <a:schemeClr val="dk1"/>
                          </a:solidFill>
                          <a:latin typeface="Source Sans Pro"/>
                          <a:ea typeface="Source Sans Pro"/>
                          <a:cs typeface="Source Sans Pro"/>
                          <a:sym typeface="Source Sans Pro"/>
                        </a:rPr>
                        <a:t>X</a:t>
                      </a:r>
                      <a:endParaRPr sz="1200" i="1">
                        <a:solidFill>
                          <a:schemeClr val="dk1"/>
                        </a:solidFill>
                        <a:latin typeface="Source Sans Pro"/>
                        <a:ea typeface="Source Sans Pro"/>
                        <a:cs typeface="Source Sans Pro"/>
                        <a:sym typeface="Source Sans Pro"/>
                      </a:endParaRPr>
                    </a:p>
                  </a:txBody>
                  <a:tcPr marL="91425" marR="91425" marT="91425" marB="91425" anchor="ctr">
                    <a:lnL w="9525" cap="flat" cmpd="sng">
                      <a:solidFill>
                        <a:schemeClr val="accent4"/>
                      </a:solidFill>
                      <a:prstDash val="solid"/>
                      <a:round/>
                      <a:headEnd type="none" w="sm" len="sm"/>
                      <a:tailEnd type="none" w="sm" len="sm"/>
                    </a:lnL>
                    <a:lnR w="9525" cap="flat" cmpd="sng">
                      <a:solidFill>
                        <a:schemeClr val="accent4"/>
                      </a:solidFill>
                      <a:prstDash val="solid"/>
                      <a:round/>
                      <a:headEnd type="none" w="sm" len="sm"/>
                      <a:tailEnd type="none" w="sm" len="sm"/>
                    </a:lnR>
                    <a:lnT w="9525" cap="flat" cmpd="sng">
                      <a:solidFill>
                        <a:schemeClr val="accent4"/>
                      </a:solidFill>
                      <a:prstDash val="solid"/>
                      <a:round/>
                      <a:headEnd type="none" w="sm" len="sm"/>
                      <a:tailEnd type="none" w="sm" len="sm"/>
                    </a:lnT>
                    <a:lnB w="9525" cap="flat" cmpd="sng">
                      <a:solidFill>
                        <a:schemeClr val="accent4"/>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
        <p:nvSpPr>
          <p:cNvPr id="1170" name="Google Shape;1170;p97"/>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18"/>
            </a:pPr>
            <a:r>
              <a:rPr lang="fr"/>
              <a:t>La matrice des priorités</a:t>
            </a:r>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1174"/>
        <p:cNvGrpSpPr/>
        <p:nvPr/>
      </p:nvGrpSpPr>
      <p:grpSpPr>
        <a:xfrm>
          <a:off x="0" y="0"/>
          <a:ext cx="0" cy="0"/>
          <a:chOff x="0" y="0"/>
          <a:chExt cx="0" cy="0"/>
        </a:xfrm>
      </p:grpSpPr>
      <p:sp>
        <p:nvSpPr>
          <p:cNvPr id="1175" name="Google Shape;1175;p98"/>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19"/>
            </a:pPr>
            <a:r>
              <a:rPr lang="fr"/>
              <a:t>Indicateurs sensibles au genre</a:t>
            </a:r>
            <a:endParaRPr/>
          </a:p>
        </p:txBody>
      </p:sp>
      <p:sp>
        <p:nvSpPr>
          <p:cNvPr id="1176" name="Google Shape;1176;p98"/>
          <p:cNvSpPr txBox="1">
            <a:spLocks noGrp="1"/>
          </p:cNvSpPr>
          <p:nvPr>
            <p:ph type="body" idx="2"/>
          </p:nvPr>
        </p:nvSpPr>
        <p:spPr>
          <a:xfrm>
            <a:off x="844425" y="1207200"/>
            <a:ext cx="3794700" cy="18876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En résumé</a:t>
            </a:r>
            <a:endParaRPr sz="1300" b="1"/>
          </a:p>
          <a:p>
            <a:pPr marL="0" lvl="0" indent="0" algn="l" rtl="0">
              <a:spcBef>
                <a:spcPts val="600"/>
              </a:spcBef>
              <a:spcAft>
                <a:spcPts val="0"/>
              </a:spcAft>
              <a:buNone/>
            </a:pPr>
            <a:r>
              <a:rPr lang="fr" sz="1300"/>
              <a:t>Ce sont des indicateurs qui permettent de mesurer les changements qui s’opèrent au fil du temps dans une société, en rapport avec les différences de genre. Les indicateurs peuvent être qualitatifs et/ou quantitatifs. Les indicateurs qualitatifs permettent de mesurer le changement en termes de perception, d'autonomisation et d’appréciation. </a:t>
            </a:r>
            <a:endParaRPr sz="1300"/>
          </a:p>
        </p:txBody>
      </p:sp>
      <p:sp>
        <p:nvSpPr>
          <p:cNvPr id="1177" name="Google Shape;1177;p98"/>
          <p:cNvSpPr txBox="1">
            <a:spLocks noGrp="1"/>
          </p:cNvSpPr>
          <p:nvPr>
            <p:ph type="body" idx="2"/>
          </p:nvPr>
        </p:nvSpPr>
        <p:spPr>
          <a:xfrm>
            <a:off x="4866325" y="2657725"/>
            <a:ext cx="3868500" cy="21957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Pourquoi l’utiliser ?</a:t>
            </a:r>
            <a:endParaRPr sz="1300"/>
          </a:p>
          <a:p>
            <a:pPr marL="0" lvl="0" indent="0" algn="l" rtl="0">
              <a:lnSpc>
                <a:spcPct val="100000"/>
              </a:lnSpc>
              <a:spcBef>
                <a:spcPts val="1200"/>
              </a:spcBef>
              <a:spcAft>
                <a:spcPts val="0"/>
              </a:spcAft>
              <a:buNone/>
            </a:pPr>
            <a:r>
              <a:rPr lang="fr" sz="1300"/>
              <a:t>Il est nécessaire d’identifier les indicateurs de résultats à court, moyen et long terme afin de mesurer les changements et/ou les améliorations survenus à travers le temps dans le cadre d’un programme ou projet intégrant l’égalité femme-homme. </a:t>
            </a:r>
            <a:endParaRPr sz="1300"/>
          </a:p>
          <a:p>
            <a:pPr marL="0" lvl="0" indent="0" algn="l" rtl="0">
              <a:spcBef>
                <a:spcPts val="1200"/>
              </a:spcBef>
              <a:spcAft>
                <a:spcPts val="0"/>
              </a:spcAft>
              <a:buNone/>
            </a:pPr>
            <a:endParaRPr sz="1300"/>
          </a:p>
          <a:p>
            <a:pPr marL="0" lvl="0" indent="0" algn="l" rtl="0">
              <a:spcBef>
                <a:spcPts val="600"/>
              </a:spcBef>
              <a:spcAft>
                <a:spcPts val="0"/>
              </a:spcAft>
              <a:buNone/>
            </a:pPr>
            <a:endParaRPr sz="1300"/>
          </a:p>
        </p:txBody>
      </p:sp>
      <p:sp>
        <p:nvSpPr>
          <p:cNvPr id="1178" name="Google Shape;1178;p98"/>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86</a:t>
            </a:fld>
            <a:endParaRPr/>
          </a:p>
        </p:txBody>
      </p:sp>
      <p:sp>
        <p:nvSpPr>
          <p:cNvPr id="1179" name="Google Shape;1179;p98"/>
          <p:cNvSpPr txBox="1">
            <a:spLocks noGrp="1"/>
          </p:cNvSpPr>
          <p:nvPr>
            <p:ph type="body" idx="2"/>
          </p:nvPr>
        </p:nvSpPr>
        <p:spPr>
          <a:xfrm>
            <a:off x="844425" y="3106500"/>
            <a:ext cx="3629100" cy="1887600"/>
          </a:xfrm>
          <a:prstGeom prst="rect">
            <a:avLst/>
          </a:prstGeom>
        </p:spPr>
        <p:txBody>
          <a:bodyPr spcFirstLastPara="1" wrap="square" lIns="91425" tIns="91425" rIns="91425" bIns="91425" anchor="t" anchorCtr="0">
            <a:noAutofit/>
          </a:bodyPr>
          <a:lstStyle/>
          <a:p>
            <a:pPr marL="0" lvl="0" indent="0" algn="l" rtl="0">
              <a:lnSpc>
                <a:spcPct val="100000"/>
              </a:lnSpc>
              <a:spcBef>
                <a:spcPts val="600"/>
              </a:spcBef>
              <a:spcAft>
                <a:spcPts val="0"/>
              </a:spcAft>
              <a:buNone/>
            </a:pPr>
            <a:r>
              <a:rPr lang="fr" sz="1300" b="1"/>
              <a:t>Avantages &amp; précautions à prendre</a:t>
            </a:r>
            <a:endParaRPr sz="1300"/>
          </a:p>
          <a:p>
            <a:pPr marL="0" lvl="0" indent="0" algn="l" rtl="0">
              <a:lnSpc>
                <a:spcPct val="100000"/>
              </a:lnSpc>
              <a:spcBef>
                <a:spcPts val="600"/>
              </a:spcBef>
              <a:spcAft>
                <a:spcPts val="0"/>
              </a:spcAft>
              <a:buNone/>
            </a:pPr>
            <a:r>
              <a:rPr lang="fr" sz="1300"/>
              <a:t>Les indicateurs sensibles au genre sont très importants et facilitent l’élaboration et la mise en œuvre de la Gestion Axée sur les Résultats (GAR) et du suivi évaluation. Il est nécessaire de les contextualiser selon les objectifs du projet. </a:t>
            </a:r>
            <a:endParaRPr sz="1300"/>
          </a:p>
          <a:p>
            <a:pPr marL="0" lvl="0" indent="0" algn="l" rtl="0">
              <a:lnSpc>
                <a:spcPct val="100000"/>
              </a:lnSpc>
              <a:spcBef>
                <a:spcPts val="600"/>
              </a:spcBef>
              <a:spcAft>
                <a:spcPts val="0"/>
              </a:spcAft>
              <a:buNone/>
            </a:pPr>
            <a:endParaRPr sz="1300"/>
          </a:p>
          <a:p>
            <a:pPr marL="0" lvl="0" indent="0" algn="l" rtl="0">
              <a:lnSpc>
                <a:spcPct val="100000"/>
              </a:lnSpc>
              <a:spcBef>
                <a:spcPts val="600"/>
              </a:spcBef>
              <a:spcAft>
                <a:spcPts val="0"/>
              </a:spcAft>
              <a:buClr>
                <a:schemeClr val="dk1"/>
              </a:buClr>
              <a:buSzPts val="1100"/>
              <a:buFont typeface="Arial"/>
              <a:buNone/>
            </a:pPr>
            <a:endParaRPr sz="1300"/>
          </a:p>
          <a:p>
            <a:pPr marL="0" lvl="0" indent="0" algn="l" rtl="0">
              <a:lnSpc>
                <a:spcPct val="100000"/>
              </a:lnSpc>
              <a:spcBef>
                <a:spcPts val="600"/>
              </a:spcBef>
              <a:spcAft>
                <a:spcPts val="0"/>
              </a:spcAft>
              <a:buNone/>
            </a:pPr>
            <a:endParaRPr sz="1300"/>
          </a:p>
        </p:txBody>
      </p:sp>
      <p:sp>
        <p:nvSpPr>
          <p:cNvPr id="1180" name="Google Shape;1180;p98"/>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86</a:t>
            </a:fld>
            <a:endParaRPr/>
          </a:p>
        </p:txBody>
      </p:sp>
      <p:pic>
        <p:nvPicPr>
          <p:cNvPr id="1181" name="Google Shape;1181;p98"/>
          <p:cNvPicPr preferRelativeResize="0"/>
          <p:nvPr/>
        </p:nvPicPr>
        <p:blipFill>
          <a:blip r:embed="rId3">
            <a:alphaModFix/>
          </a:blip>
          <a:stretch>
            <a:fillRect/>
          </a:stretch>
        </p:blipFill>
        <p:spPr>
          <a:xfrm>
            <a:off x="5588925" y="152400"/>
            <a:ext cx="2642400" cy="2642400"/>
          </a:xfrm>
          <a:prstGeom prst="rect">
            <a:avLst/>
          </a:prstGeom>
          <a:noFill/>
          <a:ln>
            <a:noFill/>
          </a:ln>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1185"/>
        <p:cNvGrpSpPr/>
        <p:nvPr/>
      </p:nvGrpSpPr>
      <p:grpSpPr>
        <a:xfrm>
          <a:off x="0" y="0"/>
          <a:ext cx="0" cy="0"/>
          <a:chOff x="0" y="0"/>
          <a:chExt cx="0" cy="0"/>
        </a:xfrm>
      </p:grpSpPr>
      <p:sp>
        <p:nvSpPr>
          <p:cNvPr id="1186" name="Google Shape;1186;p99"/>
          <p:cNvSpPr txBox="1">
            <a:spLocks noGrp="1"/>
          </p:cNvSpPr>
          <p:nvPr>
            <p:ph type="body" idx="2"/>
          </p:nvPr>
        </p:nvSpPr>
        <p:spPr>
          <a:xfrm>
            <a:off x="844425" y="826200"/>
            <a:ext cx="3611100" cy="2883000"/>
          </a:xfrm>
          <a:prstGeom prst="rect">
            <a:avLst/>
          </a:prstGeom>
        </p:spPr>
        <p:txBody>
          <a:bodyPr spcFirstLastPara="1" wrap="square" lIns="91425" tIns="91425" rIns="91425" bIns="91425" anchor="t" anchorCtr="0">
            <a:noAutofit/>
          </a:bodyPr>
          <a:lstStyle/>
          <a:p>
            <a:pPr marL="0" lvl="0" indent="0" algn="l" rtl="0">
              <a:lnSpc>
                <a:spcPct val="100000"/>
              </a:lnSpc>
              <a:spcBef>
                <a:spcPts val="600"/>
              </a:spcBef>
              <a:spcAft>
                <a:spcPts val="0"/>
              </a:spcAft>
              <a:buNone/>
            </a:pPr>
            <a:r>
              <a:rPr lang="fr" sz="1200" b="1"/>
              <a:t>Indicateurs ventilés selon le sexe</a:t>
            </a:r>
            <a:endParaRPr sz="1200"/>
          </a:p>
          <a:p>
            <a:pPr marL="0" lvl="0" indent="0" algn="l" rtl="0">
              <a:lnSpc>
                <a:spcPct val="100000"/>
              </a:lnSpc>
              <a:spcBef>
                <a:spcPts val="600"/>
              </a:spcBef>
              <a:spcAft>
                <a:spcPts val="0"/>
              </a:spcAft>
              <a:buNone/>
            </a:pPr>
            <a:r>
              <a:rPr lang="fr" sz="1200"/>
              <a:t>Les indicateurs ventilés selon le sexe permettent de mesurer des écarts et des inégalités ou disparités entre femmes et hommes. Ils proposent des mesures désagrégées pour les hommes et les femmes sur un indice spécifique. </a:t>
            </a:r>
            <a:endParaRPr sz="1200"/>
          </a:p>
          <a:p>
            <a:pPr marL="0" lvl="0" indent="0" algn="l" rtl="0">
              <a:lnSpc>
                <a:spcPct val="100000"/>
              </a:lnSpc>
              <a:spcBef>
                <a:spcPts val="600"/>
              </a:spcBef>
              <a:spcAft>
                <a:spcPts val="0"/>
              </a:spcAft>
              <a:buNone/>
            </a:pPr>
            <a:r>
              <a:rPr lang="fr" sz="1200"/>
              <a:t>Par exemple : taux d’alphabétisation, au Pakistan, 75,8 % des hommes et 54,7 % des femmes âgées de 15 à 24 ans savent lire (Nations unies 2006). Les mesures peuvent aussi ne concerner qu’un seul sexe. Exemple : nombre de femmes décédant du fait de violence masculine domestique en France : 60 femmes par an. Ces indicateurs quantitatifs sont importants pour le diagnostic et le suivi sur une période, mais ils ne mesurent pas les évolutions qualitatives en termes de rapports sociaux de sexe.</a:t>
            </a:r>
            <a:endParaRPr sz="1200"/>
          </a:p>
          <a:p>
            <a:pPr marL="0" lvl="0" indent="0" algn="l" rtl="0">
              <a:lnSpc>
                <a:spcPct val="100000"/>
              </a:lnSpc>
              <a:spcBef>
                <a:spcPts val="600"/>
              </a:spcBef>
              <a:spcAft>
                <a:spcPts val="0"/>
              </a:spcAft>
              <a:buNone/>
            </a:pPr>
            <a:r>
              <a:rPr lang="fr" sz="1200"/>
              <a:t> </a:t>
            </a:r>
            <a:endParaRPr sz="1200"/>
          </a:p>
          <a:p>
            <a:pPr marL="0" lvl="0" indent="0" algn="l" rtl="0">
              <a:lnSpc>
                <a:spcPct val="100000"/>
              </a:lnSpc>
              <a:spcBef>
                <a:spcPts val="600"/>
              </a:spcBef>
              <a:spcAft>
                <a:spcPts val="600"/>
              </a:spcAft>
              <a:buNone/>
            </a:pPr>
            <a:endParaRPr sz="1200"/>
          </a:p>
        </p:txBody>
      </p:sp>
      <p:sp>
        <p:nvSpPr>
          <p:cNvPr id="1187" name="Google Shape;1187;p99"/>
          <p:cNvSpPr txBox="1">
            <a:spLocks noGrp="1"/>
          </p:cNvSpPr>
          <p:nvPr>
            <p:ph type="body" idx="2"/>
          </p:nvPr>
        </p:nvSpPr>
        <p:spPr>
          <a:xfrm>
            <a:off x="4543956" y="826200"/>
            <a:ext cx="3868500"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200" b="1"/>
              <a:t>Indicateurs de genre </a:t>
            </a:r>
            <a:endParaRPr sz="1200"/>
          </a:p>
          <a:p>
            <a:pPr marL="0" marR="0" lvl="0" indent="0" algn="l" rtl="0">
              <a:lnSpc>
                <a:spcPct val="100000"/>
              </a:lnSpc>
              <a:spcBef>
                <a:spcPts val="600"/>
              </a:spcBef>
              <a:spcAft>
                <a:spcPts val="0"/>
              </a:spcAft>
              <a:buNone/>
            </a:pPr>
            <a:r>
              <a:rPr lang="fr" sz="1200"/>
              <a:t>Les indicateurs de genre tentent de mesurer les changements en ce qui concerne la situation des rapports femmes-hommes dans un projet (ou une société) et sur une période de temps donnée. Il peut s’agir de mesurer les changements dans les relations sociales entre hommes et femmes, les progrès qu’induisent une politique, un programme ou une activité pour les hommes et les femmes, ou dans la situation des hommes et des femmes au regard d’un problème particulier, comme la pauvreté, la participation politique, la participation économique…</a:t>
            </a:r>
            <a:endParaRPr sz="1200"/>
          </a:p>
          <a:p>
            <a:pPr marL="0" marR="0" lvl="0" indent="0" algn="l" rtl="0">
              <a:lnSpc>
                <a:spcPct val="100000"/>
              </a:lnSpc>
              <a:spcBef>
                <a:spcPts val="600"/>
              </a:spcBef>
              <a:spcAft>
                <a:spcPts val="0"/>
              </a:spcAft>
              <a:buNone/>
            </a:pPr>
            <a:r>
              <a:rPr lang="fr" sz="1200"/>
              <a:t>Par exemple : mesure des avantages tirés par les femmes et par les hommes suite à la maîtrise d’une technique agricole introduite pour améliorer la productivité : indicateurs de savoirs acquis, de temps libre supplémentaire, de reconnaissance sociale…</a:t>
            </a:r>
            <a:endParaRPr sz="1200"/>
          </a:p>
          <a:p>
            <a:pPr marL="0" lvl="0" indent="-228600" algn="l" rtl="0">
              <a:lnSpc>
                <a:spcPct val="100000"/>
              </a:lnSpc>
              <a:spcBef>
                <a:spcPts val="600"/>
              </a:spcBef>
              <a:spcAft>
                <a:spcPts val="0"/>
              </a:spcAft>
              <a:buNone/>
            </a:pPr>
            <a:r>
              <a:rPr lang="fr" sz="1200"/>
              <a:t>  </a:t>
            </a:r>
            <a:endParaRPr sz="1200"/>
          </a:p>
          <a:p>
            <a:pPr marL="0" lvl="0" indent="0" algn="l" rtl="0">
              <a:lnSpc>
                <a:spcPct val="100000"/>
              </a:lnSpc>
              <a:spcBef>
                <a:spcPts val="600"/>
              </a:spcBef>
              <a:spcAft>
                <a:spcPts val="600"/>
              </a:spcAft>
              <a:buClr>
                <a:schemeClr val="dk1"/>
              </a:buClr>
              <a:buSzPts val="1100"/>
              <a:buFont typeface="Arial"/>
              <a:buNone/>
            </a:pPr>
            <a:endParaRPr sz="1200"/>
          </a:p>
        </p:txBody>
      </p:sp>
      <p:sp>
        <p:nvSpPr>
          <p:cNvPr id="1188" name="Google Shape;1188;p99"/>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87</a:t>
            </a:fld>
            <a:endParaRPr/>
          </a:p>
        </p:txBody>
      </p:sp>
      <p:sp>
        <p:nvSpPr>
          <p:cNvPr id="1189" name="Google Shape;1189;p99"/>
          <p:cNvSpPr txBox="1">
            <a:spLocks noGrp="1"/>
          </p:cNvSpPr>
          <p:nvPr>
            <p:ph type="body" idx="2"/>
          </p:nvPr>
        </p:nvSpPr>
        <p:spPr>
          <a:xfrm>
            <a:off x="844425" y="4200200"/>
            <a:ext cx="7568100" cy="456000"/>
          </a:xfrm>
          <a:prstGeom prst="rect">
            <a:avLst/>
          </a:prstGeom>
        </p:spPr>
        <p:txBody>
          <a:bodyPr spcFirstLastPara="1" wrap="square" lIns="91425" tIns="91425" rIns="91425" bIns="91425" anchor="t" anchorCtr="0">
            <a:noAutofit/>
          </a:bodyPr>
          <a:lstStyle/>
          <a:p>
            <a:pPr marL="0" lvl="0" indent="0" algn="l" rtl="0">
              <a:spcBef>
                <a:spcPts val="1000"/>
              </a:spcBef>
              <a:spcAft>
                <a:spcPts val="0"/>
              </a:spcAft>
              <a:buNone/>
            </a:pPr>
            <a:r>
              <a:rPr lang="fr" sz="1200" b="1">
                <a:solidFill>
                  <a:schemeClr val="dk2"/>
                </a:solidFill>
              </a:rPr>
              <a:t>Pour aller aller loin</a:t>
            </a:r>
            <a:endParaRPr sz="1200" b="1">
              <a:solidFill>
                <a:schemeClr val="dk2"/>
              </a:solidFill>
            </a:endParaRPr>
          </a:p>
          <a:p>
            <a:pPr marL="0" lvl="0" indent="0" algn="l" rtl="0">
              <a:spcBef>
                <a:spcPts val="1000"/>
              </a:spcBef>
              <a:spcAft>
                <a:spcPts val="0"/>
              </a:spcAft>
              <a:buNone/>
            </a:pPr>
            <a:r>
              <a:rPr lang="fr" sz="1200" i="1" u="sng">
                <a:solidFill>
                  <a:schemeClr val="hlink"/>
                </a:solidFill>
                <a:hlinkClick r:id="rId3"/>
              </a:rPr>
              <a:t>http://www.adequations.org/spip.php?article1134#outil_sommaire_1</a:t>
            </a:r>
            <a:r>
              <a:rPr lang="fr" sz="1200" i="1">
                <a:solidFill>
                  <a:schemeClr val="dk2"/>
                </a:solidFill>
              </a:rPr>
              <a:t> </a:t>
            </a:r>
            <a:endParaRPr sz="1200" i="1">
              <a:solidFill>
                <a:schemeClr val="dk2"/>
              </a:solidFill>
            </a:endParaRPr>
          </a:p>
          <a:p>
            <a:pPr marL="0" lvl="0" indent="0" algn="l" rtl="0">
              <a:spcBef>
                <a:spcPts val="1000"/>
              </a:spcBef>
              <a:spcAft>
                <a:spcPts val="1000"/>
              </a:spcAft>
              <a:buNone/>
            </a:pPr>
            <a:endParaRPr sz="1200" i="1">
              <a:solidFill>
                <a:schemeClr val="dk2"/>
              </a:solidFill>
            </a:endParaRPr>
          </a:p>
        </p:txBody>
      </p:sp>
      <p:sp>
        <p:nvSpPr>
          <p:cNvPr id="1190" name="Google Shape;1190;p99"/>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87</a:t>
            </a:fld>
            <a:endParaRPr/>
          </a:p>
        </p:txBody>
      </p:sp>
      <p:sp>
        <p:nvSpPr>
          <p:cNvPr id="1191" name="Google Shape;1191;p99"/>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19"/>
            </a:pPr>
            <a:r>
              <a:rPr lang="fr"/>
              <a:t>Indicateurs sensibles au genre</a:t>
            </a:r>
            <a:endParaRPr/>
          </a:p>
          <a:p>
            <a:pPr marL="457200" lvl="0" indent="0" algn="l" rtl="0">
              <a:spcBef>
                <a:spcPts val="0"/>
              </a:spcBef>
              <a:spcAft>
                <a:spcPts val="0"/>
              </a:spcAft>
              <a:buNone/>
            </a:pPr>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1195"/>
        <p:cNvGrpSpPr/>
        <p:nvPr/>
      </p:nvGrpSpPr>
      <p:grpSpPr>
        <a:xfrm>
          <a:off x="0" y="0"/>
          <a:ext cx="0" cy="0"/>
          <a:chOff x="0" y="0"/>
          <a:chExt cx="0" cy="0"/>
        </a:xfrm>
      </p:grpSpPr>
      <p:sp>
        <p:nvSpPr>
          <p:cNvPr id="1196" name="Google Shape;1196;p100"/>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88</a:t>
            </a:fld>
            <a:endParaRPr/>
          </a:p>
        </p:txBody>
      </p:sp>
      <p:sp>
        <p:nvSpPr>
          <p:cNvPr id="1197" name="Google Shape;1197;p100"/>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88</a:t>
            </a:fld>
            <a:endParaRPr/>
          </a:p>
        </p:txBody>
      </p:sp>
      <p:sp>
        <p:nvSpPr>
          <p:cNvPr id="1198" name="Google Shape;1198;p100"/>
          <p:cNvSpPr txBox="1">
            <a:spLocks noGrp="1"/>
          </p:cNvSpPr>
          <p:nvPr>
            <p:ph type="body" idx="2"/>
          </p:nvPr>
        </p:nvSpPr>
        <p:spPr>
          <a:xfrm>
            <a:off x="844425" y="1131000"/>
            <a:ext cx="3611100" cy="2883000"/>
          </a:xfrm>
          <a:prstGeom prst="rect">
            <a:avLst/>
          </a:prstGeom>
        </p:spPr>
        <p:txBody>
          <a:bodyPr spcFirstLastPara="1" wrap="square" lIns="91425" tIns="91425" rIns="91425" bIns="91425" anchor="t" anchorCtr="0">
            <a:noAutofit/>
          </a:bodyPr>
          <a:lstStyle/>
          <a:p>
            <a:pPr marL="0" lvl="0" indent="0" algn="l" rtl="0">
              <a:lnSpc>
                <a:spcPct val="100000"/>
              </a:lnSpc>
              <a:spcBef>
                <a:spcPts val="600"/>
              </a:spcBef>
              <a:spcAft>
                <a:spcPts val="0"/>
              </a:spcAft>
              <a:buNone/>
            </a:pPr>
            <a:r>
              <a:rPr lang="fr" sz="1200" b="1"/>
              <a:t>Exemples d’indicateurs quantitatifs</a:t>
            </a:r>
            <a:endParaRPr sz="1200" b="1"/>
          </a:p>
          <a:p>
            <a:pPr marL="457200" marR="0" lvl="0" indent="-304800" algn="l" rtl="0">
              <a:lnSpc>
                <a:spcPct val="100000"/>
              </a:lnSpc>
              <a:spcBef>
                <a:spcPts val="600"/>
              </a:spcBef>
              <a:spcAft>
                <a:spcPts val="0"/>
              </a:spcAft>
              <a:buSzPts val="1200"/>
              <a:buChar char="-"/>
            </a:pPr>
            <a:r>
              <a:rPr lang="fr" sz="1200"/>
              <a:t>Nombre d’outils et de dispositifs mis en place pour l’égalité.</a:t>
            </a:r>
            <a:endParaRPr sz="1200"/>
          </a:p>
          <a:p>
            <a:pPr marL="457200" marR="0" lvl="0" indent="-304800" algn="l" rtl="0">
              <a:lnSpc>
                <a:spcPct val="100000"/>
              </a:lnSpc>
              <a:spcBef>
                <a:spcPts val="0"/>
              </a:spcBef>
              <a:spcAft>
                <a:spcPts val="0"/>
              </a:spcAft>
              <a:buSzPts val="1200"/>
              <a:buChar char="-"/>
            </a:pPr>
            <a:r>
              <a:rPr lang="fr" sz="1200"/>
              <a:t>Pourcentage du budget annuel investi en ÉFH.</a:t>
            </a:r>
            <a:endParaRPr sz="1200"/>
          </a:p>
          <a:p>
            <a:pPr marL="457200" marR="0" lvl="0" indent="-304800" algn="l" rtl="0">
              <a:lnSpc>
                <a:spcPct val="100000"/>
              </a:lnSpc>
              <a:spcBef>
                <a:spcPts val="0"/>
              </a:spcBef>
              <a:spcAft>
                <a:spcPts val="0"/>
              </a:spcAft>
              <a:buSzPts val="1200"/>
              <a:buChar char="-"/>
            </a:pPr>
            <a:r>
              <a:rPr lang="fr" sz="1200"/>
              <a:t>Nombre et type de parties prenantes mobilisées sur l’ÉFH lors des actions de diffusion et de visibilité.</a:t>
            </a:r>
            <a:endParaRPr sz="1200"/>
          </a:p>
          <a:p>
            <a:pPr marL="457200" marR="0" lvl="0" indent="-304800" algn="l" rtl="0">
              <a:lnSpc>
                <a:spcPct val="100000"/>
              </a:lnSpc>
              <a:spcBef>
                <a:spcPts val="0"/>
              </a:spcBef>
              <a:spcAft>
                <a:spcPts val="0"/>
              </a:spcAft>
              <a:buSzPts val="1200"/>
              <a:buChar char="-"/>
            </a:pPr>
            <a:r>
              <a:rPr lang="fr" sz="1200"/>
              <a:t>Nombre de femmes et d’hommes ayant le contrôle sur les ressources.</a:t>
            </a:r>
            <a:endParaRPr sz="1200"/>
          </a:p>
          <a:p>
            <a:pPr marL="457200" marR="0" lvl="0" indent="-304800" algn="l" rtl="0">
              <a:lnSpc>
                <a:spcPct val="100000"/>
              </a:lnSpc>
              <a:spcBef>
                <a:spcPts val="0"/>
              </a:spcBef>
              <a:spcAft>
                <a:spcPts val="0"/>
              </a:spcAft>
              <a:buSzPts val="1200"/>
              <a:buChar char="-"/>
            </a:pPr>
            <a:r>
              <a:rPr lang="fr" sz="1200"/>
              <a:t>Nombre d’incidences de violences faites aux femmes rapportées dans la communauté.</a:t>
            </a:r>
            <a:endParaRPr sz="1200"/>
          </a:p>
          <a:p>
            <a:pPr marL="457200" marR="0" lvl="0" indent="-304800" algn="l" rtl="0">
              <a:lnSpc>
                <a:spcPct val="100000"/>
              </a:lnSpc>
              <a:spcBef>
                <a:spcPts val="0"/>
              </a:spcBef>
              <a:spcAft>
                <a:spcPts val="0"/>
              </a:spcAft>
              <a:buSzPts val="1200"/>
              <a:buChar char="-"/>
            </a:pPr>
            <a:r>
              <a:rPr lang="fr" sz="1200"/>
              <a:t>Nombre de femmes sur le marché de l’emploi.</a:t>
            </a:r>
            <a:endParaRPr sz="1200"/>
          </a:p>
          <a:p>
            <a:pPr marL="457200" marR="0" lvl="0" indent="-304800" algn="l" rtl="0">
              <a:lnSpc>
                <a:spcPct val="100000"/>
              </a:lnSpc>
              <a:spcBef>
                <a:spcPts val="0"/>
              </a:spcBef>
              <a:spcAft>
                <a:spcPts val="0"/>
              </a:spcAft>
              <a:buSzPts val="1200"/>
              <a:buChar char="-"/>
            </a:pPr>
            <a:r>
              <a:rPr lang="fr" sz="1200"/>
              <a:t>Nombre de femmes et d’hommes parmi les bénéficiaires - Taux de participation des femmes et des hommes dans les activités.</a:t>
            </a:r>
            <a:endParaRPr sz="1200"/>
          </a:p>
          <a:p>
            <a:pPr marL="457200" marR="0" lvl="0" indent="-304800" algn="l" rtl="0">
              <a:lnSpc>
                <a:spcPct val="100000"/>
              </a:lnSpc>
              <a:spcBef>
                <a:spcPts val="0"/>
              </a:spcBef>
              <a:spcAft>
                <a:spcPts val="0"/>
              </a:spcAft>
              <a:buSzPts val="1200"/>
              <a:buChar char="-"/>
            </a:pPr>
            <a:r>
              <a:rPr lang="fr" sz="1200"/>
              <a:t>Nombre de formations données par des personnes formées à l’ÉFH au cours du projet.</a:t>
            </a:r>
            <a:endParaRPr sz="1200"/>
          </a:p>
          <a:p>
            <a:pPr marL="0" marR="0" lvl="0" indent="0" algn="l" rtl="0">
              <a:lnSpc>
                <a:spcPct val="100000"/>
              </a:lnSpc>
              <a:spcBef>
                <a:spcPts val="600"/>
              </a:spcBef>
              <a:spcAft>
                <a:spcPts val="600"/>
              </a:spcAft>
              <a:buNone/>
            </a:pPr>
            <a:r>
              <a:rPr lang="fr" sz="1200"/>
              <a:t>Source : AQOCI, 2020</a:t>
            </a:r>
            <a:endParaRPr sz="1200"/>
          </a:p>
        </p:txBody>
      </p:sp>
      <p:sp>
        <p:nvSpPr>
          <p:cNvPr id="1199" name="Google Shape;1199;p100"/>
          <p:cNvSpPr txBox="1">
            <a:spLocks noGrp="1"/>
          </p:cNvSpPr>
          <p:nvPr>
            <p:ph type="body" idx="2"/>
          </p:nvPr>
        </p:nvSpPr>
        <p:spPr>
          <a:xfrm>
            <a:off x="4543956" y="1131000"/>
            <a:ext cx="3868500"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200" b="1"/>
              <a:t>Exemples d’indicateurs qualitatifs</a:t>
            </a:r>
            <a:endParaRPr sz="1200"/>
          </a:p>
          <a:p>
            <a:pPr marL="457200" marR="0" lvl="0" indent="-304800" algn="l" rtl="0">
              <a:lnSpc>
                <a:spcPct val="100000"/>
              </a:lnSpc>
              <a:spcBef>
                <a:spcPts val="600"/>
              </a:spcBef>
              <a:spcAft>
                <a:spcPts val="0"/>
              </a:spcAft>
              <a:buSzPts val="1200"/>
              <a:buChar char="-"/>
            </a:pPr>
            <a:r>
              <a:rPr lang="fr" sz="1200"/>
              <a:t>Taux de satisfaction des femmes et des hommes vis-à-vis des formations ÉFH.</a:t>
            </a:r>
            <a:endParaRPr sz="1200"/>
          </a:p>
          <a:p>
            <a:pPr marL="457200" marR="0" lvl="0" indent="-304800" algn="l" rtl="0">
              <a:lnSpc>
                <a:spcPct val="100000"/>
              </a:lnSpc>
              <a:spcBef>
                <a:spcPts val="0"/>
              </a:spcBef>
              <a:spcAft>
                <a:spcPts val="0"/>
              </a:spcAft>
              <a:buSzPts val="1200"/>
              <a:buChar char="-"/>
            </a:pPr>
            <a:r>
              <a:rPr lang="fr" sz="1200"/>
              <a:t>Niveau d’appropriation des connaissances acquises.</a:t>
            </a:r>
            <a:endParaRPr sz="1200"/>
          </a:p>
          <a:p>
            <a:pPr marL="457200" marR="0" lvl="0" indent="-304800" algn="l" rtl="0">
              <a:lnSpc>
                <a:spcPct val="100000"/>
              </a:lnSpc>
              <a:spcBef>
                <a:spcPts val="0"/>
              </a:spcBef>
              <a:spcAft>
                <a:spcPts val="0"/>
              </a:spcAft>
              <a:buSzPts val="1200"/>
              <a:buChar char="-"/>
            </a:pPr>
            <a:r>
              <a:rPr lang="fr" sz="1200"/>
              <a:t>Perception des femmes et des hommes du groupe cible quant aux inégalités entre les femmes et les hommes au sein de leur communauté.</a:t>
            </a:r>
            <a:endParaRPr sz="1200"/>
          </a:p>
          <a:p>
            <a:pPr marL="457200" marR="0" lvl="0" indent="-304800" algn="l" rtl="0">
              <a:lnSpc>
                <a:spcPct val="100000"/>
              </a:lnSpc>
              <a:spcBef>
                <a:spcPts val="0"/>
              </a:spcBef>
              <a:spcAft>
                <a:spcPts val="0"/>
              </a:spcAft>
              <a:buSzPts val="1200"/>
              <a:buChar char="-"/>
            </a:pPr>
            <a:r>
              <a:rPr lang="fr" sz="1200"/>
              <a:t>Types de bonnes pratiques ou de dispositifs mis en place en vue d’institutionnaliser la dimension ÉFH.</a:t>
            </a:r>
            <a:endParaRPr sz="1200"/>
          </a:p>
          <a:p>
            <a:pPr marL="457200" marR="0" lvl="0" indent="-304800" algn="l" rtl="0">
              <a:lnSpc>
                <a:spcPct val="100000"/>
              </a:lnSpc>
              <a:spcBef>
                <a:spcPts val="0"/>
              </a:spcBef>
              <a:spcAft>
                <a:spcPts val="0"/>
              </a:spcAft>
              <a:buSzPts val="1200"/>
              <a:buChar char="-"/>
            </a:pPr>
            <a:r>
              <a:rPr lang="fr" sz="1200"/>
              <a:t>Diversité des choix de carrière pour les femmes et pour les hommes.</a:t>
            </a:r>
            <a:endParaRPr sz="1200"/>
          </a:p>
          <a:p>
            <a:pPr marL="457200" marR="0" lvl="0" indent="-304800" algn="l" rtl="0">
              <a:lnSpc>
                <a:spcPct val="100000"/>
              </a:lnSpc>
              <a:spcBef>
                <a:spcPts val="0"/>
              </a:spcBef>
              <a:spcAft>
                <a:spcPts val="0"/>
              </a:spcAft>
              <a:buSzPts val="1200"/>
              <a:buChar char="-"/>
            </a:pPr>
            <a:r>
              <a:rPr lang="fr" sz="1200"/>
              <a:t>Niveau de satisfaction des femmes vis-à-vis de leur capacité à répondre elles-mêmes à leurs besoins.</a:t>
            </a:r>
            <a:endParaRPr sz="1200"/>
          </a:p>
        </p:txBody>
      </p:sp>
      <p:sp>
        <p:nvSpPr>
          <p:cNvPr id="1200" name="Google Shape;1200;p100"/>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19"/>
            </a:pPr>
            <a:r>
              <a:rPr lang="fr"/>
              <a:t>Indicateurs sensibles au genre</a:t>
            </a:r>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1204"/>
        <p:cNvGrpSpPr/>
        <p:nvPr/>
      </p:nvGrpSpPr>
      <p:grpSpPr>
        <a:xfrm>
          <a:off x="0" y="0"/>
          <a:ext cx="0" cy="0"/>
          <a:chOff x="0" y="0"/>
          <a:chExt cx="0" cy="0"/>
        </a:xfrm>
      </p:grpSpPr>
      <p:sp>
        <p:nvSpPr>
          <p:cNvPr id="1205" name="Google Shape;1205;p101"/>
          <p:cNvSpPr txBox="1">
            <a:spLocks noGrp="1"/>
          </p:cNvSpPr>
          <p:nvPr>
            <p:ph type="title"/>
          </p:nvPr>
        </p:nvSpPr>
        <p:spPr>
          <a:xfrm>
            <a:off x="844425" y="5600"/>
            <a:ext cx="40218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20"/>
            </a:pPr>
            <a:r>
              <a:rPr lang="fr"/>
              <a:t>Budgétisation sensible au genre (BSG)</a:t>
            </a:r>
            <a:endParaRPr/>
          </a:p>
        </p:txBody>
      </p:sp>
      <p:sp>
        <p:nvSpPr>
          <p:cNvPr id="1206" name="Google Shape;1206;p101"/>
          <p:cNvSpPr txBox="1">
            <a:spLocks noGrp="1"/>
          </p:cNvSpPr>
          <p:nvPr>
            <p:ph type="body" idx="2"/>
          </p:nvPr>
        </p:nvSpPr>
        <p:spPr>
          <a:xfrm>
            <a:off x="833675" y="1140000"/>
            <a:ext cx="3868500" cy="18483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En résumé</a:t>
            </a:r>
            <a:endParaRPr sz="1300" b="1"/>
          </a:p>
          <a:p>
            <a:pPr marL="0" lvl="0" indent="0" algn="l" rtl="0">
              <a:spcBef>
                <a:spcPts val="600"/>
              </a:spcBef>
              <a:spcAft>
                <a:spcPts val="0"/>
              </a:spcAft>
              <a:buNone/>
            </a:pPr>
            <a:r>
              <a:rPr lang="fr" sz="1300"/>
              <a:t>Intégrer une démarche de budgétisation sensible au genre conduit à se demander si la collecte et la distribution des ressources financières renforcent ou diminuent les inégalités entre les sexes. Au regard des résultats, il s’agit alors de proposer des ajustements et des modifications budgétaires pour mieux garantir l’égalité.</a:t>
            </a:r>
            <a:endParaRPr sz="1300"/>
          </a:p>
          <a:p>
            <a:pPr marL="0" lvl="0" indent="0" algn="l" rtl="0">
              <a:spcBef>
                <a:spcPts val="600"/>
              </a:spcBef>
              <a:spcAft>
                <a:spcPts val="0"/>
              </a:spcAft>
              <a:buNone/>
            </a:pPr>
            <a:endParaRPr sz="1300"/>
          </a:p>
          <a:p>
            <a:pPr marL="0" lvl="0" indent="0" algn="l" rtl="0">
              <a:spcBef>
                <a:spcPts val="600"/>
              </a:spcBef>
              <a:spcAft>
                <a:spcPts val="0"/>
              </a:spcAft>
              <a:buNone/>
            </a:pPr>
            <a:endParaRPr sz="1300"/>
          </a:p>
        </p:txBody>
      </p:sp>
      <p:sp>
        <p:nvSpPr>
          <p:cNvPr id="1207" name="Google Shape;1207;p101"/>
          <p:cNvSpPr txBox="1">
            <a:spLocks noGrp="1"/>
          </p:cNvSpPr>
          <p:nvPr>
            <p:ph type="body" idx="2"/>
          </p:nvPr>
        </p:nvSpPr>
        <p:spPr>
          <a:xfrm>
            <a:off x="4866225" y="2435650"/>
            <a:ext cx="3868500" cy="26493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Pourquoi l’utiliser ?</a:t>
            </a:r>
            <a:endParaRPr sz="1300"/>
          </a:p>
          <a:p>
            <a:pPr marL="457200" lvl="0" indent="-311150" algn="l" rtl="0">
              <a:lnSpc>
                <a:spcPct val="100000"/>
              </a:lnSpc>
              <a:spcBef>
                <a:spcPts val="600"/>
              </a:spcBef>
              <a:spcAft>
                <a:spcPts val="0"/>
              </a:spcAft>
              <a:buSzPts val="1300"/>
              <a:buChar char="-"/>
            </a:pPr>
            <a:r>
              <a:rPr lang="fr" sz="1300"/>
              <a:t>Pour analyser comment la collecte et la distribution des ressources financières renforcent ou diminuent les inégalités entre les sexes,</a:t>
            </a:r>
            <a:endParaRPr sz="1300"/>
          </a:p>
          <a:p>
            <a:pPr marL="457200" lvl="0" indent="-311150" algn="l" rtl="0">
              <a:lnSpc>
                <a:spcPct val="100000"/>
              </a:lnSpc>
              <a:spcBef>
                <a:spcPts val="600"/>
              </a:spcBef>
              <a:spcAft>
                <a:spcPts val="0"/>
              </a:spcAft>
              <a:buSzPts val="1300"/>
              <a:buChar char="-"/>
            </a:pPr>
            <a:r>
              <a:rPr lang="fr" sz="1300"/>
              <a:t>Pour s’assurer du fait que le budget promeuve l’égalité entre femmes et hommes,</a:t>
            </a:r>
            <a:endParaRPr sz="1300"/>
          </a:p>
          <a:p>
            <a:pPr marL="457200" lvl="0" indent="-311150" algn="l" rtl="0">
              <a:lnSpc>
                <a:spcPct val="100000"/>
              </a:lnSpc>
              <a:spcBef>
                <a:spcPts val="600"/>
              </a:spcBef>
              <a:spcAft>
                <a:spcPts val="0"/>
              </a:spcAft>
              <a:buSzPts val="1300"/>
              <a:buChar char="-"/>
            </a:pPr>
            <a:r>
              <a:rPr lang="fr" sz="1300"/>
              <a:t>Pour assurer la performance et la transparence dans l’utilisation des ressources financières.</a:t>
            </a:r>
            <a:endParaRPr sz="1300"/>
          </a:p>
        </p:txBody>
      </p:sp>
      <p:sp>
        <p:nvSpPr>
          <p:cNvPr id="1208" name="Google Shape;1208;p101"/>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89</a:t>
            </a:fld>
            <a:endParaRPr/>
          </a:p>
        </p:txBody>
      </p:sp>
      <p:sp>
        <p:nvSpPr>
          <p:cNvPr id="1209" name="Google Shape;1209;p101"/>
          <p:cNvSpPr txBox="1">
            <a:spLocks noGrp="1"/>
          </p:cNvSpPr>
          <p:nvPr>
            <p:ph type="body" idx="2"/>
          </p:nvPr>
        </p:nvSpPr>
        <p:spPr>
          <a:xfrm>
            <a:off x="833675" y="2988300"/>
            <a:ext cx="3629100" cy="17325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Avantages &amp; précautions à prendre</a:t>
            </a:r>
            <a:endParaRPr sz="1300"/>
          </a:p>
          <a:p>
            <a:pPr marL="0" lvl="0" indent="0" algn="l" rtl="0">
              <a:spcBef>
                <a:spcPts val="600"/>
              </a:spcBef>
              <a:spcAft>
                <a:spcPts val="0"/>
              </a:spcAft>
              <a:buNone/>
            </a:pPr>
            <a:r>
              <a:rPr lang="fr" sz="1300"/>
              <a:t>La budgétisation sensible au genre garantit que les besoins et intérêts des individus de différents groupes sociaux (sexe, âge, race, ethnie, localisation) sont reflétés dans les dépenses et revenus.</a:t>
            </a:r>
            <a:endParaRPr sz="1300"/>
          </a:p>
        </p:txBody>
      </p:sp>
      <p:sp>
        <p:nvSpPr>
          <p:cNvPr id="1210" name="Google Shape;1210;p101"/>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89</a:t>
            </a:fld>
            <a:endParaRPr/>
          </a:p>
        </p:txBody>
      </p:sp>
      <p:pic>
        <p:nvPicPr>
          <p:cNvPr id="1211" name="Google Shape;1211;p101"/>
          <p:cNvPicPr preferRelativeResize="0"/>
          <p:nvPr/>
        </p:nvPicPr>
        <p:blipFill>
          <a:blip r:embed="rId3">
            <a:alphaModFix/>
          </a:blip>
          <a:stretch>
            <a:fillRect/>
          </a:stretch>
        </p:blipFill>
        <p:spPr>
          <a:xfrm>
            <a:off x="5509875" y="-7175"/>
            <a:ext cx="2581200" cy="25812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p21"/>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9</a:t>
            </a:fld>
            <a:endParaRPr/>
          </a:p>
        </p:txBody>
      </p:sp>
      <p:sp>
        <p:nvSpPr>
          <p:cNvPr id="156" name="Google Shape;156;p21"/>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9</a:t>
            </a:fld>
            <a:endParaRPr/>
          </a:p>
        </p:txBody>
      </p:sp>
      <p:sp>
        <p:nvSpPr>
          <p:cNvPr id="157" name="Google Shape;157;p21"/>
          <p:cNvSpPr txBox="1">
            <a:spLocks noGrp="1"/>
          </p:cNvSpPr>
          <p:nvPr>
            <p:ph type="title"/>
          </p:nvPr>
        </p:nvSpPr>
        <p:spPr>
          <a:xfrm>
            <a:off x="844425" y="5600"/>
            <a:ext cx="4250100" cy="1140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fr"/>
              <a:t>Rappel sur le cycle des projets</a:t>
            </a:r>
            <a:endParaRPr/>
          </a:p>
        </p:txBody>
      </p:sp>
      <p:sp>
        <p:nvSpPr>
          <p:cNvPr id="158" name="Google Shape;158;p21"/>
          <p:cNvSpPr txBox="1">
            <a:spLocks noGrp="1"/>
          </p:cNvSpPr>
          <p:nvPr>
            <p:ph type="body" idx="2"/>
          </p:nvPr>
        </p:nvSpPr>
        <p:spPr>
          <a:xfrm>
            <a:off x="844425" y="1528462"/>
            <a:ext cx="3621600" cy="2787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 sz="1300"/>
              <a:t>Le cycle de gestion de projet représente le processus continu d’un projet, au cours duquel chaque étape conditionne l'étape suivante. Les étapes ne sont pas forcément linéaires.</a:t>
            </a:r>
            <a:endParaRPr sz="1300"/>
          </a:p>
          <a:p>
            <a:pPr marL="0" lvl="0" indent="0" algn="l" rtl="0">
              <a:spcBef>
                <a:spcPts val="600"/>
              </a:spcBef>
              <a:spcAft>
                <a:spcPts val="0"/>
              </a:spcAft>
              <a:buNone/>
            </a:pPr>
            <a:r>
              <a:rPr lang="fr" sz="1300"/>
              <a:t>Il est important de mentionner qu’une démarche participative est conseillée et ce de la planification à l’évaluation du projet. </a:t>
            </a:r>
            <a:endParaRPr sz="1300"/>
          </a:p>
          <a:p>
            <a:pPr marL="0" lvl="0" indent="0" algn="l" rtl="0">
              <a:spcBef>
                <a:spcPts val="600"/>
              </a:spcBef>
              <a:spcAft>
                <a:spcPts val="0"/>
              </a:spcAft>
              <a:buNone/>
            </a:pPr>
            <a:r>
              <a:rPr lang="fr" sz="1300"/>
              <a:t>En effet, avec l’approche ÉFH, le processus s’avère aussi important que la finalité, la participation et la valorisation du rôle des femmes dans le projet pouvant mener à l’accroissement de leur autonomie (AQOCI, 2020).</a:t>
            </a:r>
            <a:endParaRPr sz="1300"/>
          </a:p>
        </p:txBody>
      </p:sp>
      <p:sp>
        <p:nvSpPr>
          <p:cNvPr id="159" name="Google Shape;159;p21"/>
          <p:cNvSpPr/>
          <p:nvPr/>
        </p:nvSpPr>
        <p:spPr>
          <a:xfrm>
            <a:off x="5759183" y="1641025"/>
            <a:ext cx="2430300" cy="2309700"/>
          </a:xfrm>
          <a:prstGeom prst="pentagon">
            <a:avLst>
              <a:gd name="hf" fmla="val 105146"/>
              <a:gd name="vf" fmla="val 110557"/>
            </a:avLst>
          </a:prstGeom>
          <a:solidFill>
            <a:srgbClr val="F48FB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21"/>
          <p:cNvSpPr txBox="1"/>
          <p:nvPr/>
        </p:nvSpPr>
        <p:spPr>
          <a:xfrm>
            <a:off x="6165783" y="2289098"/>
            <a:ext cx="1617000" cy="1266000"/>
          </a:xfrm>
          <a:prstGeom prst="rect">
            <a:avLst/>
          </a:prstGeom>
          <a:no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fr" b="1">
                <a:solidFill>
                  <a:srgbClr val="AC1145"/>
                </a:solidFill>
                <a:latin typeface="Source Sans Pro"/>
                <a:ea typeface="Source Sans Pro"/>
                <a:cs typeface="Source Sans Pro"/>
                <a:sym typeface="Source Sans Pro"/>
              </a:rPr>
              <a:t>Cycle du projet</a:t>
            </a:r>
            <a:endParaRPr>
              <a:solidFill>
                <a:srgbClr val="AC1145"/>
              </a:solidFill>
              <a:latin typeface="Source Sans Pro"/>
              <a:ea typeface="Source Sans Pro"/>
              <a:cs typeface="Source Sans Pro"/>
              <a:sym typeface="Source Sans Pro"/>
            </a:endParaRPr>
          </a:p>
        </p:txBody>
      </p:sp>
      <p:grpSp>
        <p:nvGrpSpPr>
          <p:cNvPr id="161" name="Google Shape;161;p21"/>
          <p:cNvGrpSpPr/>
          <p:nvPr/>
        </p:nvGrpSpPr>
        <p:grpSpPr>
          <a:xfrm>
            <a:off x="6691733" y="1275055"/>
            <a:ext cx="1736995" cy="990378"/>
            <a:chOff x="4306958" y="1050905"/>
            <a:chExt cx="1736995" cy="990378"/>
          </a:xfrm>
        </p:grpSpPr>
        <p:sp>
          <p:nvSpPr>
            <p:cNvPr id="162" name="Google Shape;162;p21"/>
            <p:cNvSpPr/>
            <p:nvPr/>
          </p:nvSpPr>
          <p:spPr>
            <a:xfrm>
              <a:off x="4306958" y="1082925"/>
              <a:ext cx="565200" cy="565500"/>
            </a:xfrm>
            <a:prstGeom prst="ellipse">
              <a:avLst/>
            </a:prstGeom>
            <a:solidFill>
              <a:srgbClr val="840D35"/>
            </a:solidFill>
            <a:ln>
              <a:noFill/>
            </a:ln>
            <a:effectLst>
              <a:outerShdw blurRad="57150" dist="19050" dir="5400000" algn="bl" rotWithShape="0">
                <a:srgbClr val="212121">
                  <a:alpha val="38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fr" sz="1200">
                  <a:solidFill>
                    <a:srgbClr val="FFFFFF"/>
                  </a:solidFill>
                  <a:latin typeface="Source Sans Pro"/>
                  <a:ea typeface="Source Sans Pro"/>
                  <a:cs typeface="Source Sans Pro"/>
                  <a:sym typeface="Source Sans Pro"/>
                </a:rPr>
                <a:t>01</a:t>
              </a:r>
              <a:endParaRPr sz="1200">
                <a:solidFill>
                  <a:srgbClr val="FFFFFF"/>
                </a:solidFill>
                <a:latin typeface="Source Sans Pro"/>
                <a:ea typeface="Source Sans Pro"/>
                <a:cs typeface="Source Sans Pro"/>
                <a:sym typeface="Source Sans Pro"/>
              </a:endParaRPr>
            </a:p>
          </p:txBody>
        </p:sp>
        <p:sp>
          <p:nvSpPr>
            <p:cNvPr id="163" name="Google Shape;163;p21"/>
            <p:cNvSpPr txBox="1"/>
            <p:nvPr/>
          </p:nvSpPr>
          <p:spPr>
            <a:xfrm rot="2162736">
              <a:off x="4935606" y="1343144"/>
              <a:ext cx="1109395" cy="357822"/>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fr" sz="800" b="1">
                  <a:solidFill>
                    <a:srgbClr val="840D35"/>
                  </a:solidFill>
                  <a:latin typeface="Source Sans Pro"/>
                  <a:ea typeface="Source Sans Pro"/>
                  <a:cs typeface="Source Sans Pro"/>
                  <a:sym typeface="Source Sans Pro"/>
                </a:rPr>
                <a:t>Identification</a:t>
              </a:r>
              <a:endParaRPr sz="800" b="1">
                <a:solidFill>
                  <a:srgbClr val="840D35"/>
                </a:solidFill>
                <a:latin typeface="Source Sans Pro"/>
                <a:ea typeface="Source Sans Pro"/>
                <a:cs typeface="Source Sans Pro"/>
                <a:sym typeface="Source Sans Pro"/>
              </a:endParaRPr>
            </a:p>
          </p:txBody>
        </p:sp>
        <p:sp>
          <p:nvSpPr>
            <p:cNvPr id="164" name="Google Shape;164;p21"/>
            <p:cNvSpPr/>
            <p:nvPr/>
          </p:nvSpPr>
          <p:spPr>
            <a:xfrm rot="2159678">
              <a:off x="4838902" y="1574444"/>
              <a:ext cx="1119431" cy="152476"/>
            </a:xfrm>
            <a:prstGeom prst="rightArrow">
              <a:avLst>
                <a:gd name="adj1" fmla="val 25514"/>
                <a:gd name="adj2" fmla="val 64322"/>
              </a:avLst>
            </a:prstGeom>
            <a:solidFill>
              <a:srgbClr val="840D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5" name="Google Shape;165;p21"/>
          <p:cNvGrpSpPr/>
          <p:nvPr/>
        </p:nvGrpSpPr>
        <p:grpSpPr>
          <a:xfrm>
            <a:off x="7960883" y="2240875"/>
            <a:ext cx="790551" cy="1741574"/>
            <a:chOff x="5576108" y="2016725"/>
            <a:chExt cx="790551" cy="1741574"/>
          </a:xfrm>
        </p:grpSpPr>
        <p:sp>
          <p:nvSpPr>
            <p:cNvPr id="166" name="Google Shape;166;p21"/>
            <p:cNvSpPr/>
            <p:nvPr/>
          </p:nvSpPr>
          <p:spPr>
            <a:xfrm>
              <a:off x="5576108" y="2016725"/>
              <a:ext cx="565200" cy="565500"/>
            </a:xfrm>
            <a:prstGeom prst="ellipse">
              <a:avLst/>
            </a:prstGeom>
            <a:solidFill>
              <a:srgbClr val="AC1145"/>
            </a:solidFill>
            <a:ln>
              <a:noFill/>
            </a:ln>
            <a:effectLst>
              <a:outerShdw blurRad="57150" dist="19050" dir="5400000" algn="bl" rotWithShape="0">
                <a:srgbClr val="212121">
                  <a:alpha val="38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fr" sz="1200">
                  <a:solidFill>
                    <a:srgbClr val="FFFFFF"/>
                  </a:solidFill>
                  <a:latin typeface="Source Sans Pro"/>
                  <a:ea typeface="Source Sans Pro"/>
                  <a:cs typeface="Source Sans Pro"/>
                  <a:sym typeface="Source Sans Pro"/>
                </a:rPr>
                <a:t>02</a:t>
              </a:r>
              <a:endParaRPr sz="1200">
                <a:solidFill>
                  <a:srgbClr val="FFFFFF"/>
                </a:solidFill>
                <a:latin typeface="Source Sans Pro"/>
                <a:ea typeface="Source Sans Pro"/>
                <a:cs typeface="Source Sans Pro"/>
                <a:sym typeface="Source Sans Pro"/>
              </a:endParaRPr>
            </a:p>
          </p:txBody>
        </p:sp>
        <p:sp>
          <p:nvSpPr>
            <p:cNvPr id="167" name="Google Shape;167;p21"/>
            <p:cNvSpPr txBox="1"/>
            <p:nvPr/>
          </p:nvSpPr>
          <p:spPr>
            <a:xfrm rot="6484358">
              <a:off x="5469273" y="2996370"/>
              <a:ext cx="1110171" cy="357758"/>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fr" sz="800" b="1">
                  <a:solidFill>
                    <a:srgbClr val="AC1145"/>
                  </a:solidFill>
                  <a:latin typeface="Source Sans Pro"/>
                  <a:ea typeface="Source Sans Pro"/>
                  <a:cs typeface="Source Sans Pro"/>
                  <a:sym typeface="Source Sans Pro"/>
                </a:rPr>
                <a:t>Conception</a:t>
              </a:r>
              <a:endParaRPr sz="800" b="1">
                <a:solidFill>
                  <a:srgbClr val="AC1145"/>
                </a:solidFill>
                <a:latin typeface="Source Sans Pro"/>
                <a:ea typeface="Source Sans Pro"/>
                <a:cs typeface="Source Sans Pro"/>
                <a:sym typeface="Source Sans Pro"/>
              </a:endParaRPr>
            </a:p>
          </p:txBody>
        </p:sp>
        <p:sp>
          <p:nvSpPr>
            <p:cNvPr id="168" name="Google Shape;168;p21"/>
            <p:cNvSpPr/>
            <p:nvPr/>
          </p:nvSpPr>
          <p:spPr>
            <a:xfrm rot="6479001">
              <a:off x="5275897" y="3050667"/>
              <a:ext cx="1119386" cy="152834"/>
            </a:xfrm>
            <a:prstGeom prst="rightArrow">
              <a:avLst>
                <a:gd name="adj1" fmla="val 25514"/>
                <a:gd name="adj2" fmla="val 64322"/>
              </a:avLst>
            </a:prstGeom>
            <a:solidFill>
              <a:srgbClr val="AC11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9" name="Google Shape;169;p21"/>
          <p:cNvGrpSpPr/>
          <p:nvPr/>
        </p:nvGrpSpPr>
        <p:grpSpPr>
          <a:xfrm>
            <a:off x="6396832" y="3675975"/>
            <a:ext cx="1612175" cy="940953"/>
            <a:chOff x="4012057" y="3451825"/>
            <a:chExt cx="1612175" cy="940953"/>
          </a:xfrm>
        </p:grpSpPr>
        <p:sp>
          <p:nvSpPr>
            <p:cNvPr id="170" name="Google Shape;170;p21"/>
            <p:cNvSpPr/>
            <p:nvPr/>
          </p:nvSpPr>
          <p:spPr>
            <a:xfrm>
              <a:off x="5059033" y="3451825"/>
              <a:ext cx="565200" cy="565500"/>
            </a:xfrm>
            <a:prstGeom prst="ellipse">
              <a:avLst/>
            </a:prstGeom>
            <a:solidFill>
              <a:srgbClr val="B61249"/>
            </a:solidFill>
            <a:ln>
              <a:noFill/>
            </a:ln>
            <a:effectLst>
              <a:outerShdw blurRad="57150" dist="19050" dir="5400000" algn="bl" rotWithShape="0">
                <a:srgbClr val="212121">
                  <a:alpha val="38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fr" sz="1200">
                  <a:solidFill>
                    <a:srgbClr val="FFFFFF"/>
                  </a:solidFill>
                  <a:latin typeface="Source Sans Pro"/>
                  <a:ea typeface="Source Sans Pro"/>
                  <a:cs typeface="Source Sans Pro"/>
                  <a:sym typeface="Source Sans Pro"/>
                </a:rPr>
                <a:t>03</a:t>
              </a:r>
              <a:endParaRPr sz="1200">
                <a:solidFill>
                  <a:srgbClr val="FFFFFF"/>
                </a:solidFill>
                <a:latin typeface="Source Sans Pro"/>
                <a:ea typeface="Source Sans Pro"/>
                <a:cs typeface="Source Sans Pro"/>
                <a:sym typeface="Source Sans Pro"/>
              </a:endParaRPr>
            </a:p>
          </p:txBody>
        </p:sp>
        <p:sp>
          <p:nvSpPr>
            <p:cNvPr id="171" name="Google Shape;171;p21"/>
            <p:cNvSpPr txBox="1"/>
            <p:nvPr/>
          </p:nvSpPr>
          <p:spPr>
            <a:xfrm rot="9294">
              <a:off x="4017981" y="4033678"/>
              <a:ext cx="1109704" cy="3576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fr" sz="800" b="1">
                  <a:solidFill>
                    <a:srgbClr val="B61249"/>
                  </a:solidFill>
                  <a:latin typeface="Source Sans Pro"/>
                  <a:ea typeface="Source Sans Pro"/>
                  <a:cs typeface="Source Sans Pro"/>
                  <a:sym typeface="Source Sans Pro"/>
                </a:rPr>
                <a:t>Mise en oeuvre</a:t>
              </a:r>
              <a:endParaRPr sz="800" b="1">
                <a:solidFill>
                  <a:srgbClr val="B61249"/>
                </a:solidFill>
                <a:latin typeface="Source Sans Pro"/>
                <a:ea typeface="Source Sans Pro"/>
                <a:cs typeface="Source Sans Pro"/>
                <a:sym typeface="Source Sans Pro"/>
              </a:endParaRPr>
            </a:p>
          </p:txBody>
        </p:sp>
        <p:sp>
          <p:nvSpPr>
            <p:cNvPr id="172" name="Google Shape;172;p21"/>
            <p:cNvSpPr/>
            <p:nvPr/>
          </p:nvSpPr>
          <p:spPr>
            <a:xfrm rot="10799079">
              <a:off x="4012507" y="3933353"/>
              <a:ext cx="1119600" cy="152703"/>
            </a:xfrm>
            <a:prstGeom prst="rightArrow">
              <a:avLst>
                <a:gd name="adj1" fmla="val 25514"/>
                <a:gd name="adj2" fmla="val 64322"/>
              </a:avLst>
            </a:prstGeom>
            <a:solidFill>
              <a:srgbClr val="B612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3" name="Google Shape;173;p21"/>
          <p:cNvGrpSpPr/>
          <p:nvPr/>
        </p:nvGrpSpPr>
        <p:grpSpPr>
          <a:xfrm>
            <a:off x="5164682" y="2824147"/>
            <a:ext cx="1326676" cy="1417328"/>
            <a:chOff x="2779907" y="2599997"/>
            <a:chExt cx="1326676" cy="1417328"/>
          </a:xfrm>
        </p:grpSpPr>
        <p:sp>
          <p:nvSpPr>
            <p:cNvPr id="174" name="Google Shape;174;p21"/>
            <p:cNvSpPr/>
            <p:nvPr/>
          </p:nvSpPr>
          <p:spPr>
            <a:xfrm>
              <a:off x="3541383" y="3451825"/>
              <a:ext cx="565200" cy="565500"/>
            </a:xfrm>
            <a:prstGeom prst="ellipse">
              <a:avLst/>
            </a:prstGeom>
            <a:solidFill>
              <a:srgbClr val="C4134E"/>
            </a:solidFill>
            <a:ln>
              <a:noFill/>
            </a:ln>
            <a:effectLst>
              <a:outerShdw blurRad="57150" dist="19050" dir="5400000" algn="bl" rotWithShape="0">
                <a:srgbClr val="212121">
                  <a:alpha val="38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fr" sz="1200">
                  <a:solidFill>
                    <a:srgbClr val="FFFFFF"/>
                  </a:solidFill>
                  <a:latin typeface="Source Sans Pro"/>
                  <a:ea typeface="Source Sans Pro"/>
                  <a:cs typeface="Source Sans Pro"/>
                  <a:sym typeface="Source Sans Pro"/>
                </a:rPr>
                <a:t>04</a:t>
              </a:r>
              <a:endParaRPr sz="1200">
                <a:solidFill>
                  <a:srgbClr val="FFFFFF"/>
                </a:solidFill>
                <a:latin typeface="Source Sans Pro"/>
                <a:ea typeface="Source Sans Pro"/>
                <a:cs typeface="Source Sans Pro"/>
                <a:sym typeface="Source Sans Pro"/>
              </a:endParaRPr>
            </a:p>
          </p:txBody>
        </p:sp>
        <p:sp>
          <p:nvSpPr>
            <p:cNvPr id="175" name="Google Shape;175;p21"/>
            <p:cNvSpPr txBox="1"/>
            <p:nvPr/>
          </p:nvSpPr>
          <p:spPr>
            <a:xfrm rot="4327392">
              <a:off x="2565306" y="3026908"/>
              <a:ext cx="1110202" cy="357758"/>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fr" sz="800" b="1">
                  <a:solidFill>
                    <a:srgbClr val="B61249"/>
                  </a:solidFill>
                  <a:latin typeface="Source Sans Pro"/>
                  <a:ea typeface="Source Sans Pro"/>
                  <a:cs typeface="Source Sans Pro"/>
                  <a:sym typeface="Source Sans Pro"/>
                </a:rPr>
                <a:t>Suivi/évaluation</a:t>
              </a:r>
              <a:endParaRPr sz="800" b="1">
                <a:solidFill>
                  <a:srgbClr val="B61249"/>
                </a:solidFill>
                <a:latin typeface="Source Sans Pro"/>
                <a:ea typeface="Source Sans Pro"/>
                <a:cs typeface="Source Sans Pro"/>
                <a:sym typeface="Source Sans Pro"/>
              </a:endParaRPr>
            </a:p>
          </p:txBody>
        </p:sp>
        <p:sp>
          <p:nvSpPr>
            <p:cNvPr id="176" name="Google Shape;176;p21"/>
            <p:cNvSpPr/>
            <p:nvPr/>
          </p:nvSpPr>
          <p:spPr>
            <a:xfrm rot="-6478717">
              <a:off x="2755922" y="3079191"/>
              <a:ext cx="1119672" cy="153413"/>
            </a:xfrm>
            <a:prstGeom prst="rightArrow">
              <a:avLst>
                <a:gd name="adj1" fmla="val 25514"/>
                <a:gd name="adj2" fmla="val 64322"/>
              </a:avLst>
            </a:prstGeom>
            <a:solidFill>
              <a:srgbClr val="C413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7" name="Google Shape;177;p21"/>
          <p:cNvGrpSpPr/>
          <p:nvPr/>
        </p:nvGrpSpPr>
        <p:grpSpPr>
          <a:xfrm>
            <a:off x="5411808" y="1260962"/>
            <a:ext cx="1270977" cy="1545413"/>
            <a:chOff x="3027033" y="1036812"/>
            <a:chExt cx="1270977" cy="1545413"/>
          </a:xfrm>
        </p:grpSpPr>
        <p:sp>
          <p:nvSpPr>
            <p:cNvPr id="178" name="Google Shape;178;p21"/>
            <p:cNvSpPr/>
            <p:nvPr/>
          </p:nvSpPr>
          <p:spPr>
            <a:xfrm>
              <a:off x="3027033" y="2016725"/>
              <a:ext cx="565200" cy="565500"/>
            </a:xfrm>
            <a:prstGeom prst="ellipse">
              <a:avLst/>
            </a:prstGeom>
            <a:solidFill>
              <a:srgbClr val="E1165A"/>
            </a:solidFill>
            <a:ln>
              <a:noFill/>
            </a:ln>
            <a:effectLst>
              <a:outerShdw blurRad="57150" dist="19050" dir="5400000" algn="bl" rotWithShape="0">
                <a:srgbClr val="212121">
                  <a:alpha val="38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fr" sz="1200">
                  <a:solidFill>
                    <a:srgbClr val="FFFFFF"/>
                  </a:solidFill>
                  <a:latin typeface="Source Sans Pro"/>
                  <a:ea typeface="Source Sans Pro"/>
                  <a:cs typeface="Source Sans Pro"/>
                  <a:sym typeface="Source Sans Pro"/>
                </a:rPr>
                <a:t>05</a:t>
              </a:r>
              <a:endParaRPr sz="1200">
                <a:solidFill>
                  <a:srgbClr val="FFFFFF"/>
                </a:solidFill>
                <a:latin typeface="Source Sans Pro"/>
                <a:ea typeface="Source Sans Pro"/>
                <a:cs typeface="Source Sans Pro"/>
                <a:sym typeface="Source Sans Pro"/>
              </a:endParaRPr>
            </a:p>
          </p:txBody>
        </p:sp>
        <p:sp>
          <p:nvSpPr>
            <p:cNvPr id="179" name="Google Shape;179;p21"/>
            <p:cNvSpPr txBox="1"/>
            <p:nvPr/>
          </p:nvSpPr>
          <p:spPr>
            <a:xfrm rot="-2159593">
              <a:off x="3151495" y="1328517"/>
              <a:ext cx="1109770" cy="35769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fr" sz="800" b="1">
                  <a:solidFill>
                    <a:srgbClr val="C4134E"/>
                  </a:solidFill>
                  <a:latin typeface="Source Sans Pro"/>
                  <a:ea typeface="Source Sans Pro"/>
                  <a:cs typeface="Source Sans Pro"/>
                  <a:sym typeface="Source Sans Pro"/>
                </a:rPr>
                <a:t>Apprentissage</a:t>
              </a:r>
              <a:endParaRPr sz="800" b="1">
                <a:solidFill>
                  <a:srgbClr val="C4134E"/>
                </a:solidFill>
                <a:latin typeface="Source Sans Pro"/>
                <a:ea typeface="Source Sans Pro"/>
                <a:cs typeface="Source Sans Pro"/>
                <a:sym typeface="Source Sans Pro"/>
              </a:endParaRPr>
            </a:p>
          </p:txBody>
        </p:sp>
        <p:sp>
          <p:nvSpPr>
            <p:cNvPr id="180" name="Google Shape;180;p21"/>
            <p:cNvSpPr/>
            <p:nvPr/>
          </p:nvSpPr>
          <p:spPr>
            <a:xfrm rot="-2159137">
              <a:off x="3240473" y="1559002"/>
              <a:ext cx="1119673" cy="153273"/>
            </a:xfrm>
            <a:prstGeom prst="rightArrow">
              <a:avLst>
                <a:gd name="adj1" fmla="val 25514"/>
                <a:gd name="adj2" fmla="val 64322"/>
              </a:avLst>
            </a:prstGeom>
            <a:solidFill>
              <a:srgbClr val="E116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1215"/>
        <p:cNvGrpSpPr/>
        <p:nvPr/>
      </p:nvGrpSpPr>
      <p:grpSpPr>
        <a:xfrm>
          <a:off x="0" y="0"/>
          <a:ext cx="0" cy="0"/>
          <a:chOff x="0" y="0"/>
          <a:chExt cx="0" cy="0"/>
        </a:xfrm>
      </p:grpSpPr>
      <p:sp>
        <p:nvSpPr>
          <p:cNvPr id="1216" name="Google Shape;1216;p102"/>
          <p:cNvSpPr txBox="1">
            <a:spLocks noGrp="1"/>
          </p:cNvSpPr>
          <p:nvPr>
            <p:ph type="body" idx="2"/>
          </p:nvPr>
        </p:nvSpPr>
        <p:spPr>
          <a:xfrm>
            <a:off x="844425" y="1359600"/>
            <a:ext cx="3699600" cy="34941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300" b="1"/>
              <a:t>Comment l’utiliser ?</a:t>
            </a:r>
            <a:endParaRPr sz="1300" b="1"/>
          </a:p>
          <a:p>
            <a:pPr marL="0" lvl="0" indent="0" algn="l" rtl="0">
              <a:spcBef>
                <a:spcPts val="600"/>
              </a:spcBef>
              <a:spcAft>
                <a:spcPts val="0"/>
              </a:spcAft>
              <a:buNone/>
            </a:pPr>
            <a:r>
              <a:rPr lang="fr" sz="1300"/>
              <a:t>Pour l’établissement d’un BSG, deux approches sont utilisables :</a:t>
            </a:r>
            <a:endParaRPr sz="1300"/>
          </a:p>
          <a:p>
            <a:pPr marL="457200" lvl="0" indent="-311150" algn="l" rtl="0">
              <a:spcBef>
                <a:spcPts val="600"/>
              </a:spcBef>
              <a:spcAft>
                <a:spcPts val="0"/>
              </a:spcAft>
              <a:buSzPts val="1300"/>
              <a:buChar char="-"/>
            </a:pPr>
            <a:r>
              <a:rPr lang="fr" sz="1300" b="1"/>
              <a:t>Approche spécifique :</a:t>
            </a:r>
            <a:r>
              <a:rPr lang="fr" sz="1300"/>
              <a:t> Des activités spécifiques sont initiées et budgétisées pour lutter contre les inégalités et/ou les violences de genre</a:t>
            </a:r>
            <a:endParaRPr sz="1300"/>
          </a:p>
          <a:p>
            <a:pPr marL="457200" lvl="0" indent="-311150" algn="l" rtl="0">
              <a:spcBef>
                <a:spcPts val="600"/>
              </a:spcBef>
              <a:spcAft>
                <a:spcPts val="600"/>
              </a:spcAft>
              <a:buSzPts val="1300"/>
              <a:buChar char="-"/>
            </a:pPr>
            <a:r>
              <a:rPr lang="fr" sz="1300" b="1"/>
              <a:t>Approche transversale :</a:t>
            </a:r>
            <a:r>
              <a:rPr lang="fr" sz="1300"/>
              <a:t> Prise en considération transversale et systématique de la dimension ÉFH dans l’élaboration du budget</a:t>
            </a:r>
            <a:endParaRPr sz="1300"/>
          </a:p>
        </p:txBody>
      </p:sp>
      <p:sp>
        <p:nvSpPr>
          <p:cNvPr id="1217" name="Google Shape;1217;p102"/>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90</a:t>
            </a:fld>
            <a:endParaRPr/>
          </a:p>
        </p:txBody>
      </p:sp>
      <p:sp>
        <p:nvSpPr>
          <p:cNvPr id="1218" name="Google Shape;1218;p102"/>
          <p:cNvSpPr txBox="1">
            <a:spLocks noGrp="1"/>
          </p:cNvSpPr>
          <p:nvPr>
            <p:ph type="title"/>
          </p:nvPr>
        </p:nvSpPr>
        <p:spPr>
          <a:xfrm>
            <a:off x="844425" y="5600"/>
            <a:ext cx="52230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20"/>
            </a:pPr>
            <a:r>
              <a:rPr lang="fr"/>
              <a:t>Budgétisation sensible au genre (BSG)</a:t>
            </a:r>
            <a:endParaRPr/>
          </a:p>
        </p:txBody>
      </p:sp>
      <p:sp>
        <p:nvSpPr>
          <p:cNvPr id="1219" name="Google Shape;1219;p102"/>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90</a:t>
            </a:fld>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1223"/>
        <p:cNvGrpSpPr/>
        <p:nvPr/>
      </p:nvGrpSpPr>
      <p:grpSpPr>
        <a:xfrm>
          <a:off x="0" y="0"/>
          <a:ext cx="0" cy="0"/>
          <a:chOff x="0" y="0"/>
          <a:chExt cx="0" cy="0"/>
        </a:xfrm>
      </p:grpSpPr>
      <p:sp>
        <p:nvSpPr>
          <p:cNvPr id="1224" name="Google Shape;1224;p103"/>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91</a:t>
            </a:fld>
            <a:endParaRPr/>
          </a:p>
        </p:txBody>
      </p:sp>
      <p:sp>
        <p:nvSpPr>
          <p:cNvPr id="1225" name="Google Shape;1225;p103"/>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91</a:t>
            </a:fld>
            <a:endParaRPr/>
          </a:p>
        </p:txBody>
      </p:sp>
      <p:sp>
        <p:nvSpPr>
          <p:cNvPr id="1226" name="Google Shape;1226;p103"/>
          <p:cNvSpPr txBox="1">
            <a:spLocks noGrp="1"/>
          </p:cNvSpPr>
          <p:nvPr>
            <p:ph type="body" idx="2"/>
          </p:nvPr>
        </p:nvSpPr>
        <p:spPr>
          <a:xfrm>
            <a:off x="844425" y="1435800"/>
            <a:ext cx="3611100" cy="2883000"/>
          </a:xfrm>
          <a:prstGeom prst="rect">
            <a:avLst/>
          </a:prstGeom>
        </p:spPr>
        <p:txBody>
          <a:bodyPr spcFirstLastPara="1" wrap="square" lIns="91425" tIns="91425" rIns="91425" bIns="91425" anchor="t" anchorCtr="0">
            <a:noAutofit/>
          </a:bodyPr>
          <a:lstStyle/>
          <a:p>
            <a:pPr marL="0" lvl="0" indent="0" algn="l" rtl="0">
              <a:lnSpc>
                <a:spcPct val="100000"/>
              </a:lnSpc>
              <a:spcBef>
                <a:spcPts val="600"/>
              </a:spcBef>
              <a:spcAft>
                <a:spcPts val="0"/>
              </a:spcAft>
              <a:buNone/>
            </a:pPr>
            <a:r>
              <a:rPr lang="fr" sz="1200" b="1"/>
              <a:t>Exemples d’actions ÉFH transversales pour l’établissement du budget</a:t>
            </a:r>
            <a:endParaRPr sz="1200" b="1"/>
          </a:p>
          <a:p>
            <a:pPr marL="457200" marR="0" lvl="0" indent="-304800" algn="l" rtl="0">
              <a:lnSpc>
                <a:spcPct val="100000"/>
              </a:lnSpc>
              <a:spcBef>
                <a:spcPts val="600"/>
              </a:spcBef>
              <a:spcAft>
                <a:spcPts val="0"/>
              </a:spcAft>
              <a:buSzPts val="1200"/>
              <a:buChar char="-"/>
            </a:pPr>
            <a:r>
              <a:rPr lang="fr" sz="1200"/>
              <a:t>Budgétiser toutes les ressources matérielles, humaines et financières nécessaires pour répondre adéquatement aux besoins identifiés lors de l’analyse ÉFH.</a:t>
            </a:r>
            <a:endParaRPr sz="1200"/>
          </a:p>
          <a:p>
            <a:pPr marL="457200" marR="0" lvl="0" indent="-304800" algn="l" rtl="0">
              <a:lnSpc>
                <a:spcPct val="100000"/>
              </a:lnSpc>
              <a:spcBef>
                <a:spcPts val="0"/>
              </a:spcBef>
              <a:spcAft>
                <a:spcPts val="0"/>
              </a:spcAft>
              <a:buSzPts val="1200"/>
              <a:buChar char="-"/>
            </a:pPr>
            <a:r>
              <a:rPr lang="fr" sz="1200"/>
              <a:t>Assurer la parité en termes de salaire, recrutement et opportunités de formation.</a:t>
            </a:r>
            <a:endParaRPr sz="1200"/>
          </a:p>
          <a:p>
            <a:pPr marL="457200" marR="0" lvl="0" indent="-304800" algn="l" rtl="0">
              <a:lnSpc>
                <a:spcPct val="100000"/>
              </a:lnSpc>
              <a:spcBef>
                <a:spcPts val="0"/>
              </a:spcBef>
              <a:spcAft>
                <a:spcPts val="0"/>
              </a:spcAft>
              <a:buSzPts val="1200"/>
              <a:buChar char="-"/>
            </a:pPr>
            <a:r>
              <a:rPr lang="fr" sz="1200"/>
              <a:t>Intégrer des dépenses pour des activités de renforcement des capacités en intégration de l’ÉFH chez les partenaires du programme.</a:t>
            </a:r>
            <a:endParaRPr sz="1200"/>
          </a:p>
          <a:p>
            <a:pPr marL="457200" marR="0" lvl="0" indent="0" algn="l" rtl="0">
              <a:lnSpc>
                <a:spcPct val="100000"/>
              </a:lnSpc>
              <a:spcBef>
                <a:spcPts val="600"/>
              </a:spcBef>
              <a:spcAft>
                <a:spcPts val="0"/>
              </a:spcAft>
              <a:buNone/>
            </a:pPr>
            <a:endParaRPr sz="1200"/>
          </a:p>
          <a:p>
            <a:pPr marL="0" marR="0" lvl="0" indent="0" algn="l" rtl="0">
              <a:lnSpc>
                <a:spcPct val="100000"/>
              </a:lnSpc>
              <a:spcBef>
                <a:spcPts val="600"/>
              </a:spcBef>
              <a:spcAft>
                <a:spcPts val="600"/>
              </a:spcAft>
              <a:buNone/>
            </a:pPr>
            <a:r>
              <a:rPr lang="fr" sz="1200"/>
              <a:t>Source : AQOCI, 2020</a:t>
            </a:r>
            <a:endParaRPr sz="1200"/>
          </a:p>
        </p:txBody>
      </p:sp>
      <p:sp>
        <p:nvSpPr>
          <p:cNvPr id="1227" name="Google Shape;1227;p103"/>
          <p:cNvSpPr txBox="1">
            <a:spLocks noGrp="1"/>
          </p:cNvSpPr>
          <p:nvPr>
            <p:ph type="body" idx="2"/>
          </p:nvPr>
        </p:nvSpPr>
        <p:spPr>
          <a:xfrm>
            <a:off x="4543956" y="1435800"/>
            <a:ext cx="3868500"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fr" sz="1200" b="1"/>
              <a:t>Exemples d’actions ÉFH spécifiques pour l’établissement du budget</a:t>
            </a:r>
            <a:endParaRPr sz="1200"/>
          </a:p>
          <a:p>
            <a:pPr marL="457200" marR="0" lvl="0" indent="-304800" algn="l" rtl="0">
              <a:lnSpc>
                <a:spcPct val="100000"/>
              </a:lnSpc>
              <a:spcBef>
                <a:spcPts val="600"/>
              </a:spcBef>
              <a:spcAft>
                <a:spcPts val="0"/>
              </a:spcAft>
              <a:buSzPts val="1200"/>
              <a:buChar char="-"/>
            </a:pPr>
            <a:r>
              <a:rPr lang="fr" sz="1200"/>
              <a:t>Insérer des lignes budgétaires pour les activités de renforcement des capacités des femmes.</a:t>
            </a:r>
            <a:endParaRPr sz="1200"/>
          </a:p>
          <a:p>
            <a:pPr marL="457200" marR="0" lvl="0" indent="-304800" algn="l" rtl="0">
              <a:lnSpc>
                <a:spcPct val="100000"/>
              </a:lnSpc>
              <a:spcBef>
                <a:spcPts val="0"/>
              </a:spcBef>
              <a:spcAft>
                <a:spcPts val="0"/>
              </a:spcAft>
              <a:buSzPts val="1200"/>
              <a:buChar char="-"/>
            </a:pPr>
            <a:r>
              <a:rPr lang="fr" sz="1200"/>
              <a:t>Intégrer des lignes budgétaires pour des formations en ÉFH pour le personnel.</a:t>
            </a:r>
            <a:endParaRPr sz="1200"/>
          </a:p>
          <a:p>
            <a:pPr marL="457200" marR="0" lvl="0" indent="-304800" algn="l" rtl="0">
              <a:lnSpc>
                <a:spcPct val="100000"/>
              </a:lnSpc>
              <a:spcBef>
                <a:spcPts val="0"/>
              </a:spcBef>
              <a:spcAft>
                <a:spcPts val="0"/>
              </a:spcAft>
              <a:buSzPts val="1200"/>
              <a:buChar char="-"/>
            </a:pPr>
            <a:r>
              <a:rPr lang="fr" sz="1200"/>
              <a:t>Budgétiser l’embauche de ressources spécialisées en ÉFH.</a:t>
            </a:r>
            <a:endParaRPr sz="1200"/>
          </a:p>
          <a:p>
            <a:pPr marL="457200" marR="0" lvl="0" indent="-304800" algn="l" rtl="0">
              <a:lnSpc>
                <a:spcPct val="100000"/>
              </a:lnSpc>
              <a:spcBef>
                <a:spcPts val="0"/>
              </a:spcBef>
              <a:spcAft>
                <a:spcPts val="0"/>
              </a:spcAft>
              <a:buSzPts val="1200"/>
              <a:buChar char="-"/>
            </a:pPr>
            <a:r>
              <a:rPr lang="fr" sz="1200"/>
              <a:t>Intégrer des lignes budgétaires pour l’analyse de données et la recherche en ÉFH.</a:t>
            </a:r>
            <a:endParaRPr sz="1200"/>
          </a:p>
          <a:p>
            <a:pPr marL="457200" marR="0" lvl="0" indent="-304800" algn="l" rtl="0">
              <a:lnSpc>
                <a:spcPct val="100000"/>
              </a:lnSpc>
              <a:spcBef>
                <a:spcPts val="0"/>
              </a:spcBef>
              <a:spcAft>
                <a:spcPts val="0"/>
              </a:spcAft>
              <a:buSzPts val="1200"/>
              <a:buChar char="-"/>
            </a:pPr>
            <a:r>
              <a:rPr lang="fr" sz="1200"/>
              <a:t>Prévoir des fonds significatifs pour la capitalisation et la diffusion des expériences en ÉFH.</a:t>
            </a:r>
            <a:endParaRPr sz="1200"/>
          </a:p>
        </p:txBody>
      </p:sp>
      <p:sp>
        <p:nvSpPr>
          <p:cNvPr id="1228" name="Google Shape;1228;p103"/>
          <p:cNvSpPr txBox="1">
            <a:spLocks noGrp="1"/>
          </p:cNvSpPr>
          <p:nvPr>
            <p:ph type="title"/>
          </p:nvPr>
        </p:nvSpPr>
        <p:spPr>
          <a:xfrm>
            <a:off x="844425" y="5600"/>
            <a:ext cx="52230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20"/>
            </a:pPr>
            <a:r>
              <a:rPr lang="fr"/>
              <a:t>Budgétisation sensible au genre (BSG)</a:t>
            </a:r>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1232"/>
        <p:cNvGrpSpPr/>
        <p:nvPr/>
      </p:nvGrpSpPr>
      <p:grpSpPr>
        <a:xfrm>
          <a:off x="0" y="0"/>
          <a:ext cx="0" cy="0"/>
          <a:chOff x="0" y="0"/>
          <a:chExt cx="0" cy="0"/>
        </a:xfrm>
      </p:grpSpPr>
      <p:sp>
        <p:nvSpPr>
          <p:cNvPr id="1233" name="Google Shape;1233;p104"/>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21"/>
            </a:pPr>
            <a:r>
              <a:rPr lang="fr"/>
              <a:t>Marqueur genre</a:t>
            </a:r>
            <a:endParaRPr/>
          </a:p>
        </p:txBody>
      </p:sp>
      <p:sp>
        <p:nvSpPr>
          <p:cNvPr id="1234" name="Google Shape;1234;p104"/>
          <p:cNvSpPr txBox="1">
            <a:spLocks noGrp="1"/>
          </p:cNvSpPr>
          <p:nvPr>
            <p:ph type="body" idx="2"/>
          </p:nvPr>
        </p:nvSpPr>
        <p:spPr>
          <a:xfrm>
            <a:off x="844425" y="1207200"/>
            <a:ext cx="3794700" cy="1887600"/>
          </a:xfrm>
          <a:prstGeom prst="rect">
            <a:avLst/>
          </a:prstGeom>
        </p:spPr>
        <p:txBody>
          <a:bodyPr spcFirstLastPara="1" wrap="square" lIns="91425" tIns="91425" rIns="91425" bIns="91425" anchor="t" anchorCtr="0">
            <a:noAutofit/>
          </a:bodyPr>
          <a:lstStyle/>
          <a:p>
            <a:pPr marL="0" lvl="0" indent="0" algn="l" rtl="0">
              <a:lnSpc>
                <a:spcPct val="100000"/>
              </a:lnSpc>
              <a:spcBef>
                <a:spcPts val="600"/>
              </a:spcBef>
              <a:spcAft>
                <a:spcPts val="0"/>
              </a:spcAft>
              <a:buNone/>
            </a:pPr>
            <a:r>
              <a:rPr lang="fr" sz="1300" b="1"/>
              <a:t>En résumé</a:t>
            </a:r>
            <a:endParaRPr sz="1300" b="1"/>
          </a:p>
          <a:p>
            <a:pPr marL="0" lvl="0" indent="0" algn="l" rtl="0">
              <a:lnSpc>
                <a:spcPct val="100000"/>
              </a:lnSpc>
              <a:spcBef>
                <a:spcPts val="600"/>
              </a:spcBef>
              <a:spcAft>
                <a:spcPts val="0"/>
              </a:spcAft>
              <a:buNone/>
            </a:pPr>
            <a:r>
              <a:rPr lang="fr" sz="1300"/>
              <a:t>Le marqueur genre est un outil (d’évaluation et d’auto-évaluation) qui mesure le niveau d’intégration de l’égalité du genre dans un projet. Il permet de suivre, d’améliorer et de soutenir plus efficacement une programmation intégrée du genre. Il vise à aider les équipes à réfléchir et améliorer l’approche genre de leur travail. </a:t>
            </a:r>
            <a:endParaRPr sz="1300"/>
          </a:p>
          <a:p>
            <a:pPr marL="0" lvl="0" indent="0" algn="just" rtl="0">
              <a:lnSpc>
                <a:spcPct val="100000"/>
              </a:lnSpc>
              <a:spcBef>
                <a:spcPts val="600"/>
              </a:spcBef>
              <a:spcAft>
                <a:spcPts val="0"/>
              </a:spcAft>
              <a:buNone/>
            </a:pPr>
            <a:endParaRPr sz="1300"/>
          </a:p>
          <a:p>
            <a:pPr marL="0" lvl="0" indent="0" algn="l" rtl="0">
              <a:lnSpc>
                <a:spcPct val="100000"/>
              </a:lnSpc>
              <a:spcBef>
                <a:spcPts val="600"/>
              </a:spcBef>
              <a:spcAft>
                <a:spcPts val="0"/>
              </a:spcAft>
              <a:buNone/>
            </a:pPr>
            <a:endParaRPr sz="1300"/>
          </a:p>
        </p:txBody>
      </p:sp>
      <p:sp>
        <p:nvSpPr>
          <p:cNvPr id="1235" name="Google Shape;1235;p104"/>
          <p:cNvSpPr txBox="1">
            <a:spLocks noGrp="1"/>
          </p:cNvSpPr>
          <p:nvPr>
            <p:ph type="body" idx="2"/>
          </p:nvPr>
        </p:nvSpPr>
        <p:spPr>
          <a:xfrm>
            <a:off x="4866325" y="2388575"/>
            <a:ext cx="3868500" cy="2464800"/>
          </a:xfrm>
          <a:prstGeom prst="rect">
            <a:avLst/>
          </a:prstGeom>
        </p:spPr>
        <p:txBody>
          <a:bodyPr spcFirstLastPara="1" wrap="square" lIns="91425" tIns="91425" rIns="91425" bIns="91425" anchor="t" anchorCtr="0">
            <a:noAutofit/>
          </a:bodyPr>
          <a:lstStyle/>
          <a:p>
            <a:pPr marL="0" lvl="0" indent="0" algn="l" rtl="0">
              <a:lnSpc>
                <a:spcPct val="100000"/>
              </a:lnSpc>
              <a:spcBef>
                <a:spcPts val="600"/>
              </a:spcBef>
              <a:spcAft>
                <a:spcPts val="0"/>
              </a:spcAft>
              <a:buNone/>
            </a:pPr>
            <a:r>
              <a:rPr lang="fr" sz="1300" b="1"/>
              <a:t>Pourquoi l’utiliser ?</a:t>
            </a:r>
            <a:endParaRPr sz="1300"/>
          </a:p>
          <a:p>
            <a:pPr marL="0" lvl="0" indent="0" algn="l" rtl="0">
              <a:lnSpc>
                <a:spcPct val="100000"/>
              </a:lnSpc>
              <a:spcBef>
                <a:spcPts val="600"/>
              </a:spcBef>
              <a:spcAft>
                <a:spcPts val="0"/>
              </a:spcAft>
              <a:buNone/>
            </a:pPr>
            <a:r>
              <a:rPr lang="fr" sz="1300"/>
              <a:t>Le marqueur genre permet l’alignement des projets aux recommandations des institutions de financement comme les banques de développement. C’est le seul outil dont disposent tous les membres du Comité d’Aide au Développement (CAD) pour observer en permanence l’évolution de l’aide bilatérale au titre des engagements relatifs à l’égalité des sexes qui sont inscrits dans les Objectifs de Développement Durable (ODD). </a:t>
            </a:r>
            <a:endParaRPr sz="1300"/>
          </a:p>
          <a:p>
            <a:pPr marL="0" lvl="0" indent="0" algn="l" rtl="0">
              <a:lnSpc>
                <a:spcPct val="100000"/>
              </a:lnSpc>
              <a:spcBef>
                <a:spcPts val="600"/>
              </a:spcBef>
              <a:spcAft>
                <a:spcPts val="0"/>
              </a:spcAft>
              <a:buNone/>
            </a:pPr>
            <a:endParaRPr sz="1300"/>
          </a:p>
          <a:p>
            <a:pPr marL="0" lvl="0" indent="0" algn="l" rtl="0">
              <a:lnSpc>
                <a:spcPct val="100000"/>
              </a:lnSpc>
              <a:spcBef>
                <a:spcPts val="600"/>
              </a:spcBef>
              <a:spcAft>
                <a:spcPts val="0"/>
              </a:spcAft>
              <a:buNone/>
            </a:pPr>
            <a:endParaRPr sz="1300"/>
          </a:p>
        </p:txBody>
      </p:sp>
      <p:sp>
        <p:nvSpPr>
          <p:cNvPr id="1236" name="Google Shape;1236;p104"/>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92</a:t>
            </a:fld>
            <a:endParaRPr/>
          </a:p>
        </p:txBody>
      </p:sp>
      <p:sp>
        <p:nvSpPr>
          <p:cNvPr id="1237" name="Google Shape;1237;p104"/>
          <p:cNvSpPr txBox="1">
            <a:spLocks noGrp="1"/>
          </p:cNvSpPr>
          <p:nvPr>
            <p:ph type="body" idx="2"/>
          </p:nvPr>
        </p:nvSpPr>
        <p:spPr>
          <a:xfrm>
            <a:off x="844425" y="3106500"/>
            <a:ext cx="3629100" cy="1746900"/>
          </a:xfrm>
          <a:prstGeom prst="rect">
            <a:avLst/>
          </a:prstGeom>
        </p:spPr>
        <p:txBody>
          <a:bodyPr spcFirstLastPara="1" wrap="square" lIns="91425" tIns="91425" rIns="91425" bIns="91425" anchor="t" anchorCtr="0">
            <a:noAutofit/>
          </a:bodyPr>
          <a:lstStyle/>
          <a:p>
            <a:pPr marL="0" lvl="0" indent="0" algn="l" rtl="0">
              <a:lnSpc>
                <a:spcPct val="100000"/>
              </a:lnSpc>
              <a:spcBef>
                <a:spcPts val="600"/>
              </a:spcBef>
              <a:spcAft>
                <a:spcPts val="0"/>
              </a:spcAft>
              <a:buNone/>
            </a:pPr>
            <a:r>
              <a:rPr lang="fr" sz="1300" b="1"/>
              <a:t>Avantages &amp; précautions à prendre</a:t>
            </a:r>
            <a:endParaRPr sz="1300"/>
          </a:p>
          <a:p>
            <a:pPr marL="0" lvl="0" indent="0" algn="l" rtl="0">
              <a:lnSpc>
                <a:spcPct val="100000"/>
              </a:lnSpc>
              <a:spcBef>
                <a:spcPts val="600"/>
              </a:spcBef>
              <a:spcAft>
                <a:spcPts val="0"/>
              </a:spcAft>
              <a:buNone/>
            </a:pPr>
            <a:r>
              <a:rPr lang="fr" sz="1300"/>
              <a:t>Le marqueur genre est utilisé par les équipes de conception de projet pour évaluer une proposition avant de la soumettre aux partenaires financiers.</a:t>
            </a:r>
            <a:endParaRPr sz="1300"/>
          </a:p>
          <a:p>
            <a:pPr marL="0" lvl="0" indent="0" algn="l" rtl="0">
              <a:lnSpc>
                <a:spcPct val="100000"/>
              </a:lnSpc>
              <a:spcBef>
                <a:spcPts val="600"/>
              </a:spcBef>
              <a:spcAft>
                <a:spcPts val="0"/>
              </a:spcAft>
              <a:buNone/>
            </a:pPr>
            <a:r>
              <a:rPr lang="fr" sz="1300"/>
              <a:t>C’est un outil dont le contenu peut varier d’un donateur ou financeur à un autre. </a:t>
            </a:r>
            <a:endParaRPr sz="1300"/>
          </a:p>
          <a:p>
            <a:pPr marL="0" lvl="0" indent="0" algn="l" rtl="0">
              <a:lnSpc>
                <a:spcPct val="100000"/>
              </a:lnSpc>
              <a:spcBef>
                <a:spcPts val="600"/>
              </a:spcBef>
              <a:spcAft>
                <a:spcPts val="0"/>
              </a:spcAft>
              <a:buNone/>
            </a:pPr>
            <a:r>
              <a:rPr lang="fr" sz="1300"/>
              <a:t> </a:t>
            </a:r>
            <a:endParaRPr sz="1300"/>
          </a:p>
          <a:p>
            <a:pPr marL="0" lvl="0" indent="0" algn="l" rtl="0">
              <a:lnSpc>
                <a:spcPct val="100000"/>
              </a:lnSpc>
              <a:spcBef>
                <a:spcPts val="600"/>
              </a:spcBef>
              <a:spcAft>
                <a:spcPts val="0"/>
              </a:spcAft>
              <a:buClr>
                <a:schemeClr val="dk1"/>
              </a:buClr>
              <a:buSzPts val="1100"/>
              <a:buFont typeface="Arial"/>
              <a:buNone/>
            </a:pPr>
            <a:endParaRPr sz="1300"/>
          </a:p>
          <a:p>
            <a:pPr marL="0" lvl="0" indent="0" algn="l" rtl="0">
              <a:lnSpc>
                <a:spcPct val="100000"/>
              </a:lnSpc>
              <a:spcBef>
                <a:spcPts val="600"/>
              </a:spcBef>
              <a:spcAft>
                <a:spcPts val="0"/>
              </a:spcAft>
              <a:buNone/>
            </a:pPr>
            <a:endParaRPr sz="1300"/>
          </a:p>
        </p:txBody>
      </p:sp>
      <p:sp>
        <p:nvSpPr>
          <p:cNvPr id="1238" name="Google Shape;1238;p104"/>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92</a:t>
            </a:fld>
            <a:endParaRPr/>
          </a:p>
        </p:txBody>
      </p:sp>
      <p:pic>
        <p:nvPicPr>
          <p:cNvPr id="1239" name="Google Shape;1239;p104"/>
          <p:cNvPicPr preferRelativeResize="0"/>
          <p:nvPr/>
        </p:nvPicPr>
        <p:blipFill>
          <a:blip r:embed="rId3">
            <a:alphaModFix/>
          </a:blip>
          <a:stretch>
            <a:fillRect/>
          </a:stretch>
        </p:blipFill>
        <p:spPr>
          <a:xfrm>
            <a:off x="5588925" y="76200"/>
            <a:ext cx="2448000" cy="2448000"/>
          </a:xfrm>
          <a:prstGeom prst="rect">
            <a:avLst/>
          </a:prstGeom>
          <a:noFill/>
          <a:ln>
            <a:noFill/>
          </a:ln>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1243"/>
        <p:cNvGrpSpPr/>
        <p:nvPr/>
      </p:nvGrpSpPr>
      <p:grpSpPr>
        <a:xfrm>
          <a:off x="0" y="0"/>
          <a:ext cx="0" cy="0"/>
          <a:chOff x="0" y="0"/>
          <a:chExt cx="0" cy="0"/>
        </a:xfrm>
      </p:grpSpPr>
      <p:sp>
        <p:nvSpPr>
          <p:cNvPr id="1244" name="Google Shape;1244;p105"/>
          <p:cNvSpPr txBox="1">
            <a:spLocks noGrp="1"/>
          </p:cNvSpPr>
          <p:nvPr>
            <p:ph type="body" idx="2"/>
          </p:nvPr>
        </p:nvSpPr>
        <p:spPr>
          <a:xfrm>
            <a:off x="774500" y="946725"/>
            <a:ext cx="4592100" cy="3397800"/>
          </a:xfrm>
          <a:prstGeom prst="rect">
            <a:avLst/>
          </a:prstGeom>
        </p:spPr>
        <p:txBody>
          <a:bodyPr spcFirstLastPara="1" wrap="square" lIns="91425" tIns="91425" rIns="91425" bIns="91425" anchor="t" anchorCtr="0">
            <a:noAutofit/>
          </a:bodyPr>
          <a:lstStyle/>
          <a:p>
            <a:pPr marL="0" lvl="0" indent="0" algn="l" rtl="0">
              <a:lnSpc>
                <a:spcPct val="100000"/>
              </a:lnSpc>
              <a:spcBef>
                <a:spcPts val="600"/>
              </a:spcBef>
              <a:spcAft>
                <a:spcPts val="0"/>
              </a:spcAft>
              <a:buNone/>
            </a:pPr>
            <a:r>
              <a:rPr lang="fr" sz="1300" b="1"/>
              <a:t>Comment l’utiliser ? </a:t>
            </a:r>
            <a:endParaRPr sz="1300"/>
          </a:p>
          <a:p>
            <a:pPr marL="0" lvl="0" indent="0" algn="l" rtl="0">
              <a:lnSpc>
                <a:spcPct val="100000"/>
              </a:lnSpc>
              <a:spcBef>
                <a:spcPts val="1200"/>
              </a:spcBef>
              <a:spcAft>
                <a:spcPts val="0"/>
              </a:spcAft>
              <a:buNone/>
            </a:pPr>
            <a:r>
              <a:rPr lang="fr" sz="1300"/>
              <a:t>Il est ici présenté la démarche d’utilisation du marqueur genre développé par Care. L’utilisation du marqueur genre se fait en 4 étapes de manière participative par l’équipe du projet :</a:t>
            </a:r>
            <a:endParaRPr sz="1300"/>
          </a:p>
          <a:p>
            <a:pPr marL="457200" lvl="0" indent="-311150" algn="l" rtl="0">
              <a:lnSpc>
                <a:spcPct val="100000"/>
              </a:lnSpc>
              <a:spcBef>
                <a:spcPts val="1200"/>
              </a:spcBef>
              <a:spcAft>
                <a:spcPts val="0"/>
              </a:spcAft>
              <a:buSzPts val="1300"/>
              <a:buAutoNum type="arabicPeriod"/>
            </a:pPr>
            <a:r>
              <a:rPr lang="fr" sz="1300"/>
              <a:t>Évaluation du lien entre les rôles et les relations de genre et le projet basée sur la question : le projet travaille-t-il avec les rôles et les relations de genre ou les remet-il en question ?</a:t>
            </a:r>
            <a:endParaRPr sz="1300"/>
          </a:p>
          <a:p>
            <a:pPr marL="457200" lvl="0" indent="-311150" algn="l" rtl="0">
              <a:lnSpc>
                <a:spcPct val="100000"/>
              </a:lnSpc>
              <a:spcBef>
                <a:spcPts val="600"/>
              </a:spcBef>
              <a:spcAft>
                <a:spcPts val="0"/>
              </a:spcAft>
              <a:buSzPts val="1300"/>
              <a:buAutoNum type="arabicPeriod"/>
            </a:pPr>
            <a:r>
              <a:rPr lang="fr" sz="1300"/>
              <a:t>La réponse à la première étape permet de remplir le formulaire de vérification correspondant. Les différentes cases cochées doivent ensuite faire l’objet d’une explication . </a:t>
            </a:r>
            <a:endParaRPr sz="1300"/>
          </a:p>
          <a:p>
            <a:pPr marL="0" lvl="0" indent="0" algn="l" rtl="0">
              <a:lnSpc>
                <a:spcPct val="100000"/>
              </a:lnSpc>
              <a:spcBef>
                <a:spcPts val="600"/>
              </a:spcBef>
              <a:spcAft>
                <a:spcPts val="0"/>
              </a:spcAft>
              <a:buNone/>
            </a:pPr>
            <a:endParaRPr sz="1300"/>
          </a:p>
        </p:txBody>
      </p:sp>
      <p:sp>
        <p:nvSpPr>
          <p:cNvPr id="1245" name="Google Shape;1245;p105"/>
          <p:cNvSpPr txBox="1">
            <a:spLocks noGrp="1"/>
          </p:cNvSpPr>
          <p:nvPr>
            <p:ph type="body" idx="2"/>
          </p:nvPr>
        </p:nvSpPr>
        <p:spPr>
          <a:xfrm>
            <a:off x="5716600" y="1140000"/>
            <a:ext cx="3122400" cy="3295800"/>
          </a:xfrm>
          <a:prstGeom prst="rect">
            <a:avLst/>
          </a:prstGeom>
        </p:spPr>
        <p:txBody>
          <a:bodyPr spcFirstLastPara="1" wrap="square" lIns="91425" tIns="91425" rIns="91425" bIns="91425" anchor="t" anchorCtr="0">
            <a:noAutofit/>
          </a:bodyPr>
          <a:lstStyle/>
          <a:p>
            <a:pPr marL="457200" lvl="0" indent="-311150" algn="l" rtl="0">
              <a:lnSpc>
                <a:spcPct val="100000"/>
              </a:lnSpc>
              <a:spcBef>
                <a:spcPts val="600"/>
              </a:spcBef>
              <a:spcAft>
                <a:spcPts val="0"/>
              </a:spcAft>
              <a:buSzPts val="1300"/>
              <a:buAutoNum type="arabicPeriod" startAt="3"/>
            </a:pPr>
            <a:r>
              <a:rPr lang="fr" sz="1300"/>
              <a:t>Le nombre de cases cochées est ensuite compté et le guide de notation permet de calculer le score du projet et de le positionner sur le continuum de genre.</a:t>
            </a:r>
            <a:endParaRPr sz="1300"/>
          </a:p>
          <a:p>
            <a:pPr marL="457200" lvl="0" indent="-311150" algn="l" rtl="0">
              <a:lnSpc>
                <a:spcPct val="100000"/>
              </a:lnSpc>
              <a:spcBef>
                <a:spcPts val="600"/>
              </a:spcBef>
              <a:spcAft>
                <a:spcPts val="0"/>
              </a:spcAft>
              <a:buSzPts val="1300"/>
              <a:buAutoNum type="arabicPeriod" startAt="3"/>
            </a:pPr>
            <a:r>
              <a:rPr lang="fr" sz="1300"/>
              <a:t>Il est enfin utile de retourner aux notes obtenues à la deuxième étape du remplissage du formulaire de vérification pour ajouter des commentaires ou des informations supplémentaires afin de justifier les cases cochées. </a:t>
            </a:r>
            <a:endParaRPr sz="1300"/>
          </a:p>
          <a:p>
            <a:pPr marL="0" lvl="0" indent="0" algn="l" rtl="0">
              <a:lnSpc>
                <a:spcPct val="100000"/>
              </a:lnSpc>
              <a:spcBef>
                <a:spcPts val="600"/>
              </a:spcBef>
              <a:spcAft>
                <a:spcPts val="0"/>
              </a:spcAft>
              <a:buClr>
                <a:schemeClr val="dk1"/>
              </a:buClr>
              <a:buSzPts val="1100"/>
              <a:buFont typeface="Arial"/>
              <a:buNone/>
            </a:pPr>
            <a:endParaRPr sz="1300"/>
          </a:p>
        </p:txBody>
      </p:sp>
      <p:sp>
        <p:nvSpPr>
          <p:cNvPr id="1246" name="Google Shape;1246;p105"/>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93</a:t>
            </a:fld>
            <a:endParaRPr/>
          </a:p>
        </p:txBody>
      </p:sp>
      <p:sp>
        <p:nvSpPr>
          <p:cNvPr id="1247" name="Google Shape;1247;p105"/>
          <p:cNvSpPr txBox="1">
            <a:spLocks noGrp="1"/>
          </p:cNvSpPr>
          <p:nvPr>
            <p:ph type="body" idx="2"/>
          </p:nvPr>
        </p:nvSpPr>
        <p:spPr>
          <a:xfrm>
            <a:off x="844425" y="3922825"/>
            <a:ext cx="7568100" cy="504900"/>
          </a:xfrm>
          <a:prstGeom prst="rect">
            <a:avLst/>
          </a:prstGeom>
        </p:spPr>
        <p:txBody>
          <a:bodyPr spcFirstLastPara="1" wrap="square" lIns="91425" tIns="91425" rIns="91425" bIns="91425" anchor="t" anchorCtr="0">
            <a:noAutofit/>
          </a:bodyPr>
          <a:lstStyle/>
          <a:p>
            <a:pPr marL="0" lvl="0" indent="0" algn="l" rtl="0">
              <a:spcBef>
                <a:spcPts val="1000"/>
              </a:spcBef>
              <a:spcAft>
                <a:spcPts val="0"/>
              </a:spcAft>
              <a:buNone/>
            </a:pPr>
            <a:r>
              <a:rPr lang="fr" sz="1200" b="1">
                <a:solidFill>
                  <a:schemeClr val="dk2"/>
                </a:solidFill>
              </a:rPr>
              <a:t>Pour aller aller loin</a:t>
            </a:r>
            <a:endParaRPr sz="1200" b="1">
              <a:solidFill>
                <a:schemeClr val="dk2"/>
              </a:solidFill>
            </a:endParaRPr>
          </a:p>
          <a:p>
            <a:pPr marL="0" lvl="0" indent="0" algn="l" rtl="0">
              <a:spcBef>
                <a:spcPts val="1000"/>
              </a:spcBef>
              <a:spcAft>
                <a:spcPts val="0"/>
              </a:spcAft>
              <a:buNone/>
            </a:pPr>
            <a:r>
              <a:rPr lang="fr" sz="1200" i="1" u="sng">
                <a:solidFill>
                  <a:schemeClr val="hlink"/>
                </a:solidFill>
                <a:hlinkClick r:id="rId3"/>
              </a:rPr>
              <a:t>http://gender.careinternationalwikis.org/_media/note_explicative_care_le_marqueur_genre.pdf</a:t>
            </a:r>
            <a:r>
              <a:rPr lang="fr" sz="1200" i="1">
                <a:solidFill>
                  <a:schemeClr val="dk2"/>
                </a:solidFill>
              </a:rPr>
              <a:t> </a:t>
            </a:r>
            <a:endParaRPr sz="1200" i="1">
              <a:solidFill>
                <a:schemeClr val="dk2"/>
              </a:solidFill>
            </a:endParaRPr>
          </a:p>
          <a:p>
            <a:pPr marL="0" lvl="0" indent="0" algn="l" rtl="0">
              <a:spcBef>
                <a:spcPts val="0"/>
              </a:spcBef>
              <a:spcAft>
                <a:spcPts val="0"/>
              </a:spcAft>
              <a:buNone/>
            </a:pPr>
            <a:r>
              <a:rPr lang="fr" sz="1200" i="1" u="sng">
                <a:solidFill>
                  <a:schemeClr val="hlink"/>
                </a:solidFill>
                <a:hlinkClick r:id="rId4"/>
              </a:rPr>
              <a:t>http://gender.careinternationalwikis.org/_media/enquete_care_le_marqueur_genre.pdf</a:t>
            </a:r>
            <a:r>
              <a:rPr lang="fr" sz="1200" i="1">
                <a:solidFill>
                  <a:schemeClr val="dk2"/>
                </a:solidFill>
              </a:rPr>
              <a:t> </a:t>
            </a:r>
            <a:endParaRPr sz="1200" i="1">
              <a:solidFill>
                <a:schemeClr val="dk2"/>
              </a:solidFill>
            </a:endParaRPr>
          </a:p>
        </p:txBody>
      </p:sp>
      <p:sp>
        <p:nvSpPr>
          <p:cNvPr id="1248" name="Google Shape;1248;p105"/>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93</a:t>
            </a:fld>
            <a:endParaRPr/>
          </a:p>
        </p:txBody>
      </p:sp>
      <p:sp>
        <p:nvSpPr>
          <p:cNvPr id="1249" name="Google Shape;1249;p105"/>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21"/>
            </a:pPr>
            <a:r>
              <a:rPr lang="fr"/>
              <a:t>Marqueur genre</a:t>
            </a:r>
            <a:endParaRPr/>
          </a:p>
          <a:p>
            <a:pPr marL="457200" lvl="0" indent="0" algn="l" rtl="0">
              <a:spcBef>
                <a:spcPts val="0"/>
              </a:spcBef>
              <a:spcAft>
                <a:spcPts val="0"/>
              </a:spcAft>
              <a:buNone/>
            </a:pPr>
            <a:endParaRPr sz="1700"/>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1253"/>
        <p:cNvGrpSpPr/>
        <p:nvPr/>
      </p:nvGrpSpPr>
      <p:grpSpPr>
        <a:xfrm>
          <a:off x="0" y="0"/>
          <a:ext cx="0" cy="0"/>
          <a:chOff x="0" y="0"/>
          <a:chExt cx="0" cy="0"/>
        </a:xfrm>
      </p:grpSpPr>
      <p:sp>
        <p:nvSpPr>
          <p:cNvPr id="1254" name="Google Shape;1254;p106"/>
          <p:cNvSpPr txBox="1">
            <a:spLocks noGrp="1"/>
          </p:cNvSpPr>
          <p:nvPr>
            <p:ph type="body" idx="2"/>
          </p:nvPr>
        </p:nvSpPr>
        <p:spPr>
          <a:xfrm>
            <a:off x="844425" y="1001075"/>
            <a:ext cx="3858000" cy="3411000"/>
          </a:xfrm>
          <a:prstGeom prst="rect">
            <a:avLst/>
          </a:prstGeom>
        </p:spPr>
        <p:txBody>
          <a:bodyPr spcFirstLastPara="1" wrap="square" lIns="91425" tIns="91425" rIns="90000" bIns="91425" anchor="t" anchorCtr="0">
            <a:noAutofit/>
          </a:bodyPr>
          <a:lstStyle/>
          <a:p>
            <a:pPr marL="0" lvl="0" indent="0" algn="just" rtl="0">
              <a:spcBef>
                <a:spcPts val="600"/>
              </a:spcBef>
              <a:spcAft>
                <a:spcPts val="0"/>
              </a:spcAft>
              <a:buNone/>
            </a:pPr>
            <a:r>
              <a:rPr lang="fr" sz="1300" b="1"/>
              <a:t>Illustration</a:t>
            </a:r>
            <a:endParaRPr sz="1300"/>
          </a:p>
          <a:p>
            <a:pPr marL="0" lvl="0" indent="0" algn="just" rtl="0">
              <a:lnSpc>
                <a:spcPct val="115000"/>
              </a:lnSpc>
              <a:spcBef>
                <a:spcPts val="1200"/>
              </a:spcBef>
              <a:spcAft>
                <a:spcPts val="0"/>
              </a:spcAft>
              <a:buNone/>
            </a:pPr>
            <a:endParaRPr sz="800"/>
          </a:p>
          <a:p>
            <a:pPr marL="0" lvl="0" indent="0" algn="just" rtl="0">
              <a:lnSpc>
                <a:spcPct val="115000"/>
              </a:lnSpc>
              <a:spcBef>
                <a:spcPts val="1200"/>
              </a:spcBef>
              <a:spcAft>
                <a:spcPts val="1200"/>
              </a:spcAft>
              <a:buNone/>
            </a:pPr>
            <a:endParaRPr sz="800"/>
          </a:p>
        </p:txBody>
      </p:sp>
      <p:sp>
        <p:nvSpPr>
          <p:cNvPr id="1255" name="Google Shape;1255;p106"/>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94</a:t>
            </a:fld>
            <a:endParaRPr/>
          </a:p>
        </p:txBody>
      </p:sp>
      <p:sp>
        <p:nvSpPr>
          <p:cNvPr id="1256" name="Google Shape;1256;p106"/>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94</a:t>
            </a:fld>
            <a:endParaRPr/>
          </a:p>
        </p:txBody>
      </p:sp>
      <p:pic>
        <p:nvPicPr>
          <p:cNvPr id="1257" name="Google Shape;1257;p106"/>
          <p:cNvPicPr preferRelativeResize="0"/>
          <p:nvPr/>
        </p:nvPicPr>
        <p:blipFill>
          <a:blip r:embed="rId3">
            <a:alphaModFix/>
          </a:blip>
          <a:stretch>
            <a:fillRect/>
          </a:stretch>
        </p:blipFill>
        <p:spPr>
          <a:xfrm>
            <a:off x="844425" y="1455600"/>
            <a:ext cx="4136775" cy="3346089"/>
          </a:xfrm>
          <a:prstGeom prst="rect">
            <a:avLst/>
          </a:prstGeom>
          <a:noFill/>
          <a:ln>
            <a:noFill/>
          </a:ln>
        </p:spPr>
      </p:pic>
      <p:pic>
        <p:nvPicPr>
          <p:cNvPr id="1258" name="Google Shape;1258;p106"/>
          <p:cNvPicPr preferRelativeResize="0"/>
          <p:nvPr/>
        </p:nvPicPr>
        <p:blipFill>
          <a:blip r:embed="rId4">
            <a:alphaModFix/>
          </a:blip>
          <a:stretch>
            <a:fillRect/>
          </a:stretch>
        </p:blipFill>
        <p:spPr>
          <a:xfrm>
            <a:off x="5047625" y="1895175"/>
            <a:ext cx="3858000" cy="2466946"/>
          </a:xfrm>
          <a:prstGeom prst="rect">
            <a:avLst/>
          </a:prstGeom>
          <a:noFill/>
          <a:ln>
            <a:noFill/>
          </a:ln>
        </p:spPr>
      </p:pic>
      <p:sp>
        <p:nvSpPr>
          <p:cNvPr id="1259" name="Google Shape;1259;p106"/>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21"/>
            </a:pPr>
            <a:r>
              <a:rPr lang="fr"/>
              <a:t>Marqueur genre</a:t>
            </a:r>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1263"/>
        <p:cNvGrpSpPr/>
        <p:nvPr/>
      </p:nvGrpSpPr>
      <p:grpSpPr>
        <a:xfrm>
          <a:off x="0" y="0"/>
          <a:ext cx="0" cy="0"/>
          <a:chOff x="0" y="0"/>
          <a:chExt cx="0" cy="0"/>
        </a:xfrm>
      </p:grpSpPr>
      <p:sp>
        <p:nvSpPr>
          <p:cNvPr id="1264" name="Google Shape;1264;p107"/>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22"/>
            </a:pPr>
            <a:r>
              <a:rPr lang="fr"/>
              <a:t>Analyse des risques</a:t>
            </a:r>
            <a:endParaRPr/>
          </a:p>
        </p:txBody>
      </p:sp>
      <p:sp>
        <p:nvSpPr>
          <p:cNvPr id="1265" name="Google Shape;1265;p107"/>
          <p:cNvSpPr txBox="1">
            <a:spLocks noGrp="1"/>
          </p:cNvSpPr>
          <p:nvPr>
            <p:ph type="body" idx="2"/>
          </p:nvPr>
        </p:nvSpPr>
        <p:spPr>
          <a:xfrm>
            <a:off x="844425" y="1020925"/>
            <a:ext cx="3794700" cy="1887600"/>
          </a:xfrm>
          <a:prstGeom prst="rect">
            <a:avLst/>
          </a:prstGeom>
        </p:spPr>
        <p:txBody>
          <a:bodyPr spcFirstLastPara="1" wrap="square" lIns="91425" tIns="91425" rIns="91425" bIns="91425" anchor="t" anchorCtr="0">
            <a:noAutofit/>
          </a:bodyPr>
          <a:lstStyle/>
          <a:p>
            <a:pPr marL="0" lvl="0" indent="0" algn="l" rtl="0">
              <a:lnSpc>
                <a:spcPct val="100000"/>
              </a:lnSpc>
              <a:spcBef>
                <a:spcPts val="600"/>
              </a:spcBef>
              <a:spcAft>
                <a:spcPts val="0"/>
              </a:spcAft>
              <a:buNone/>
            </a:pPr>
            <a:r>
              <a:rPr lang="fr" sz="1300" b="1"/>
              <a:t>En résumé</a:t>
            </a:r>
            <a:endParaRPr sz="1300" b="1"/>
          </a:p>
          <a:p>
            <a:pPr marL="0" lvl="0" indent="0" algn="l" rtl="0">
              <a:lnSpc>
                <a:spcPct val="100000"/>
              </a:lnSpc>
              <a:spcBef>
                <a:spcPts val="600"/>
              </a:spcBef>
              <a:spcAft>
                <a:spcPts val="0"/>
              </a:spcAft>
              <a:buNone/>
            </a:pPr>
            <a:r>
              <a:rPr lang="fr" sz="1300"/>
              <a:t>L’analyse des risques vise à améliorer la résilience du projet et d’en garantir une continuité d’activités. Ainsi il consisté à (i) identifier les sources de risques, (ii) déterminer la probabilité de survenue de ces risques, (iii) déterminer le niveau de gravité de ces risques et (iv) proposer des mesures de mitigation pour atténuer l’impact des risques sur le projet.</a:t>
            </a:r>
            <a:endParaRPr sz="1300"/>
          </a:p>
          <a:p>
            <a:pPr marL="0" lvl="0" indent="0" algn="l" rtl="0">
              <a:lnSpc>
                <a:spcPct val="100000"/>
              </a:lnSpc>
              <a:spcBef>
                <a:spcPts val="600"/>
              </a:spcBef>
              <a:spcAft>
                <a:spcPts val="0"/>
              </a:spcAft>
              <a:buNone/>
            </a:pPr>
            <a:endParaRPr sz="1300"/>
          </a:p>
          <a:p>
            <a:pPr marL="0" lvl="0" indent="0" algn="l" rtl="0">
              <a:lnSpc>
                <a:spcPct val="100000"/>
              </a:lnSpc>
              <a:spcBef>
                <a:spcPts val="600"/>
              </a:spcBef>
              <a:spcAft>
                <a:spcPts val="600"/>
              </a:spcAft>
              <a:buNone/>
            </a:pPr>
            <a:endParaRPr sz="1300"/>
          </a:p>
        </p:txBody>
      </p:sp>
      <p:sp>
        <p:nvSpPr>
          <p:cNvPr id="1266" name="Google Shape;1266;p107"/>
          <p:cNvSpPr txBox="1">
            <a:spLocks noGrp="1"/>
          </p:cNvSpPr>
          <p:nvPr>
            <p:ph type="body" idx="2"/>
          </p:nvPr>
        </p:nvSpPr>
        <p:spPr>
          <a:xfrm>
            <a:off x="4866325" y="2388575"/>
            <a:ext cx="3868500" cy="2464800"/>
          </a:xfrm>
          <a:prstGeom prst="rect">
            <a:avLst/>
          </a:prstGeom>
        </p:spPr>
        <p:txBody>
          <a:bodyPr spcFirstLastPara="1" wrap="square" lIns="91425" tIns="91425" rIns="91425" bIns="91425" anchor="t" anchorCtr="0">
            <a:noAutofit/>
          </a:bodyPr>
          <a:lstStyle/>
          <a:p>
            <a:pPr marL="0" lvl="0" indent="0" algn="l" rtl="0">
              <a:lnSpc>
                <a:spcPct val="100000"/>
              </a:lnSpc>
              <a:spcBef>
                <a:spcPts val="600"/>
              </a:spcBef>
              <a:spcAft>
                <a:spcPts val="0"/>
              </a:spcAft>
              <a:buNone/>
            </a:pPr>
            <a:r>
              <a:rPr lang="fr" sz="1300" b="1"/>
              <a:t>Pourquoi l’utiliser ?</a:t>
            </a:r>
            <a:endParaRPr sz="1300"/>
          </a:p>
          <a:p>
            <a:pPr marL="0" lvl="0" indent="0" algn="l" rtl="0">
              <a:lnSpc>
                <a:spcPct val="100000"/>
              </a:lnSpc>
              <a:spcBef>
                <a:spcPts val="600"/>
              </a:spcBef>
              <a:spcAft>
                <a:spcPts val="0"/>
              </a:spcAft>
              <a:buNone/>
            </a:pPr>
            <a:r>
              <a:rPr lang="fr" sz="1300"/>
              <a:t>Prendre en compte les résistances et les obstacles potentiels, tant au niveau des politiques, des lois nationales, des traditions culturelles, ainsi que des capacités des organisations partenaires, permet de développer des stratégies mieux adaptées au contexte local.</a:t>
            </a:r>
            <a:endParaRPr sz="1300"/>
          </a:p>
          <a:p>
            <a:pPr marL="0" lvl="0" indent="0" algn="l" rtl="0">
              <a:lnSpc>
                <a:spcPct val="100000"/>
              </a:lnSpc>
              <a:spcBef>
                <a:spcPts val="600"/>
              </a:spcBef>
              <a:spcAft>
                <a:spcPts val="0"/>
              </a:spcAft>
              <a:buNone/>
            </a:pPr>
            <a:r>
              <a:rPr lang="fr" sz="1300"/>
              <a:t>Diverses techniques peuvent être utilisées et constituent des moyens  efficaces de communication avec les équipes impliquées dans le projet.</a:t>
            </a:r>
            <a:endParaRPr sz="1300"/>
          </a:p>
          <a:p>
            <a:pPr marL="0" lvl="0" indent="0" algn="l" rtl="0">
              <a:lnSpc>
                <a:spcPct val="100000"/>
              </a:lnSpc>
              <a:spcBef>
                <a:spcPts val="600"/>
              </a:spcBef>
              <a:spcAft>
                <a:spcPts val="0"/>
              </a:spcAft>
              <a:buNone/>
            </a:pPr>
            <a:endParaRPr sz="1300"/>
          </a:p>
          <a:p>
            <a:pPr marL="0" lvl="0" indent="0" algn="l" rtl="0">
              <a:lnSpc>
                <a:spcPct val="100000"/>
              </a:lnSpc>
              <a:spcBef>
                <a:spcPts val="600"/>
              </a:spcBef>
              <a:spcAft>
                <a:spcPts val="600"/>
              </a:spcAft>
              <a:buNone/>
            </a:pPr>
            <a:endParaRPr sz="1300"/>
          </a:p>
        </p:txBody>
      </p:sp>
      <p:sp>
        <p:nvSpPr>
          <p:cNvPr id="1267" name="Google Shape;1267;p107"/>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95</a:t>
            </a:fld>
            <a:endParaRPr/>
          </a:p>
        </p:txBody>
      </p:sp>
      <p:sp>
        <p:nvSpPr>
          <p:cNvPr id="1268" name="Google Shape;1268;p107"/>
          <p:cNvSpPr txBox="1">
            <a:spLocks noGrp="1"/>
          </p:cNvSpPr>
          <p:nvPr>
            <p:ph type="body" idx="2"/>
          </p:nvPr>
        </p:nvSpPr>
        <p:spPr>
          <a:xfrm>
            <a:off x="844425" y="2872075"/>
            <a:ext cx="3926700" cy="1981200"/>
          </a:xfrm>
          <a:prstGeom prst="rect">
            <a:avLst/>
          </a:prstGeom>
        </p:spPr>
        <p:txBody>
          <a:bodyPr spcFirstLastPara="1" wrap="square" lIns="91425" tIns="91425" rIns="91425" bIns="91425" anchor="t" anchorCtr="0">
            <a:noAutofit/>
          </a:bodyPr>
          <a:lstStyle/>
          <a:p>
            <a:pPr marL="0" lvl="0" indent="0" algn="l" rtl="0">
              <a:lnSpc>
                <a:spcPct val="100000"/>
              </a:lnSpc>
              <a:spcBef>
                <a:spcPts val="600"/>
              </a:spcBef>
              <a:spcAft>
                <a:spcPts val="0"/>
              </a:spcAft>
              <a:buNone/>
            </a:pPr>
            <a:r>
              <a:rPr lang="fr" sz="1300" b="1"/>
              <a:t>Avantages &amp; précautions à prendre</a:t>
            </a:r>
            <a:endParaRPr sz="1300"/>
          </a:p>
          <a:p>
            <a:pPr marL="0" lvl="0" indent="0" algn="l" rtl="0">
              <a:spcBef>
                <a:spcPts val="600"/>
              </a:spcBef>
              <a:spcAft>
                <a:spcPts val="0"/>
              </a:spcAft>
              <a:buNone/>
            </a:pPr>
            <a:r>
              <a:rPr lang="fr" sz="1300"/>
              <a:t>Il est très important de tenir compte des risques notamment en matière d’égalité entre les femmes et les hommes avant la mise en œuvre d’un programme. </a:t>
            </a:r>
            <a:endParaRPr sz="1300"/>
          </a:p>
          <a:p>
            <a:pPr marL="0" lvl="0" indent="0" algn="l" rtl="0">
              <a:lnSpc>
                <a:spcPct val="100000"/>
              </a:lnSpc>
              <a:spcBef>
                <a:spcPts val="600"/>
              </a:spcBef>
              <a:spcAft>
                <a:spcPts val="600"/>
              </a:spcAft>
              <a:buNone/>
            </a:pPr>
            <a:r>
              <a:rPr lang="fr" sz="1300"/>
              <a:t>Ceci permet ainsi de mettre en place dès le départ des stratégies de mitigation.</a:t>
            </a:r>
            <a:endParaRPr sz="1300"/>
          </a:p>
        </p:txBody>
      </p:sp>
      <p:sp>
        <p:nvSpPr>
          <p:cNvPr id="1269" name="Google Shape;1269;p107"/>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95</a:t>
            </a:fld>
            <a:endParaRPr/>
          </a:p>
        </p:txBody>
      </p:sp>
      <p:pic>
        <p:nvPicPr>
          <p:cNvPr id="1270" name="Google Shape;1270;p107"/>
          <p:cNvPicPr preferRelativeResize="0"/>
          <p:nvPr/>
        </p:nvPicPr>
        <p:blipFill>
          <a:blip r:embed="rId3">
            <a:alphaModFix/>
          </a:blip>
          <a:stretch>
            <a:fillRect/>
          </a:stretch>
        </p:blipFill>
        <p:spPr>
          <a:xfrm>
            <a:off x="5588925" y="152400"/>
            <a:ext cx="2552400" cy="2552400"/>
          </a:xfrm>
          <a:prstGeom prst="rect">
            <a:avLst/>
          </a:prstGeom>
          <a:noFill/>
          <a:ln>
            <a:noFill/>
          </a:ln>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Shape 1274"/>
        <p:cNvGrpSpPr/>
        <p:nvPr/>
      </p:nvGrpSpPr>
      <p:grpSpPr>
        <a:xfrm>
          <a:off x="0" y="0"/>
          <a:ext cx="0" cy="0"/>
          <a:chOff x="0" y="0"/>
          <a:chExt cx="0" cy="0"/>
        </a:xfrm>
      </p:grpSpPr>
      <p:sp>
        <p:nvSpPr>
          <p:cNvPr id="1275" name="Google Shape;1275;p108"/>
          <p:cNvSpPr txBox="1">
            <a:spLocks noGrp="1"/>
          </p:cNvSpPr>
          <p:nvPr>
            <p:ph type="body" idx="2"/>
          </p:nvPr>
        </p:nvSpPr>
        <p:spPr>
          <a:xfrm>
            <a:off x="746763" y="1145600"/>
            <a:ext cx="4037100" cy="3496800"/>
          </a:xfrm>
          <a:prstGeom prst="rect">
            <a:avLst/>
          </a:prstGeom>
        </p:spPr>
        <p:txBody>
          <a:bodyPr spcFirstLastPara="1" wrap="square" lIns="91425" tIns="91425" rIns="91425" bIns="91425" anchor="t" anchorCtr="0">
            <a:noAutofit/>
          </a:bodyPr>
          <a:lstStyle/>
          <a:p>
            <a:pPr marL="0" lvl="0" indent="0" algn="l" rtl="0">
              <a:lnSpc>
                <a:spcPct val="100000"/>
              </a:lnSpc>
              <a:spcBef>
                <a:spcPts val="600"/>
              </a:spcBef>
              <a:spcAft>
                <a:spcPts val="0"/>
              </a:spcAft>
              <a:buNone/>
            </a:pPr>
            <a:r>
              <a:rPr lang="fr" sz="1300" b="1"/>
              <a:t>Comment l’utiliser ? </a:t>
            </a:r>
            <a:endParaRPr sz="1300"/>
          </a:p>
          <a:p>
            <a:pPr marL="0" lvl="0" indent="0" algn="l" rtl="0">
              <a:lnSpc>
                <a:spcPct val="100000"/>
              </a:lnSpc>
              <a:spcBef>
                <a:spcPts val="600"/>
              </a:spcBef>
              <a:spcAft>
                <a:spcPts val="0"/>
              </a:spcAft>
              <a:buNone/>
            </a:pPr>
            <a:r>
              <a:rPr lang="fr" sz="1300"/>
              <a:t>Pour réaliser cette analyse, il est important d’impliquer un maximum de parties prenantes. Ainsi, on distingue</a:t>
            </a:r>
            <a:r>
              <a:rPr lang="fr" sz="1300" b="1"/>
              <a:t> </a:t>
            </a:r>
            <a:r>
              <a:rPr lang="fr" sz="1300"/>
              <a:t>cinq étapes (05) à savoir :</a:t>
            </a:r>
            <a:endParaRPr sz="1300"/>
          </a:p>
          <a:p>
            <a:pPr marL="457200" lvl="0" indent="-311150" algn="l" rtl="0">
              <a:lnSpc>
                <a:spcPct val="100000"/>
              </a:lnSpc>
              <a:spcBef>
                <a:spcPts val="600"/>
              </a:spcBef>
              <a:spcAft>
                <a:spcPts val="0"/>
              </a:spcAft>
              <a:buSzPts val="1300"/>
              <a:buAutoNum type="arabicPeriod"/>
            </a:pPr>
            <a:r>
              <a:rPr lang="fr" sz="1300"/>
              <a:t>Établir un inventaire des risques. Il s’agit de ratisser large et de considérer toutes les formes de risques (humains, financiers, techniques, organisationnels, sociaux, environnementaux, etc.)</a:t>
            </a:r>
            <a:endParaRPr sz="1300"/>
          </a:p>
          <a:p>
            <a:pPr marL="457200" lvl="0" indent="-311150" algn="l" rtl="0">
              <a:lnSpc>
                <a:spcPct val="100000"/>
              </a:lnSpc>
              <a:spcBef>
                <a:spcPts val="600"/>
              </a:spcBef>
              <a:spcAft>
                <a:spcPts val="1000"/>
              </a:spcAft>
              <a:buSzPts val="1300"/>
              <a:buAutoNum type="arabicPeriod"/>
            </a:pPr>
            <a:r>
              <a:rPr lang="fr" sz="1300"/>
              <a:t>Valoriser les risques. Il s’agit d’effectuer un classement rationnel des risques en fonction de leur probabilité de survenance et de leur gravité. C’est l’évaluation de la criticité des risques.  </a:t>
            </a:r>
            <a:endParaRPr sz="1300"/>
          </a:p>
        </p:txBody>
      </p:sp>
      <p:sp>
        <p:nvSpPr>
          <p:cNvPr id="1276" name="Google Shape;1276;p108"/>
          <p:cNvSpPr txBox="1">
            <a:spLocks noGrp="1"/>
          </p:cNvSpPr>
          <p:nvPr>
            <p:ph type="body" idx="2"/>
          </p:nvPr>
        </p:nvSpPr>
        <p:spPr>
          <a:xfrm>
            <a:off x="4861125" y="1145600"/>
            <a:ext cx="3868500" cy="3268500"/>
          </a:xfrm>
          <a:prstGeom prst="rect">
            <a:avLst/>
          </a:prstGeom>
        </p:spPr>
        <p:txBody>
          <a:bodyPr spcFirstLastPara="1" wrap="square" lIns="91425" tIns="91425" rIns="91425" bIns="91425" anchor="t" anchorCtr="0">
            <a:noAutofit/>
          </a:bodyPr>
          <a:lstStyle/>
          <a:p>
            <a:pPr marL="457200" lvl="0" indent="-311150" algn="l" rtl="0">
              <a:lnSpc>
                <a:spcPct val="100000"/>
              </a:lnSpc>
              <a:spcBef>
                <a:spcPts val="600"/>
              </a:spcBef>
              <a:spcAft>
                <a:spcPts val="0"/>
              </a:spcAft>
              <a:buSzPts val="1300"/>
              <a:buAutoNum type="arabicPeriod" startAt="3"/>
            </a:pPr>
            <a:r>
              <a:rPr lang="fr" sz="1300"/>
              <a:t>Définir les mesures de mitigation. Pour chacun des risques, on se posera trois (03) questions successives: </a:t>
            </a:r>
            <a:endParaRPr sz="1300"/>
          </a:p>
          <a:p>
            <a:pPr marL="914400" lvl="1" indent="-298450" algn="l" rtl="0">
              <a:lnSpc>
                <a:spcPct val="100000"/>
              </a:lnSpc>
              <a:spcBef>
                <a:spcPts val="0"/>
              </a:spcBef>
              <a:spcAft>
                <a:spcPts val="0"/>
              </a:spcAft>
              <a:buSzPts val="1100"/>
              <a:buAutoNum type="alphaLcPeriod"/>
            </a:pPr>
            <a:r>
              <a:rPr lang="fr" sz="1100"/>
              <a:t>Peut-on l’éliminer ?</a:t>
            </a:r>
            <a:endParaRPr sz="1100"/>
          </a:p>
          <a:p>
            <a:pPr marL="914400" lvl="1" indent="-298450" algn="l" rtl="0">
              <a:lnSpc>
                <a:spcPct val="100000"/>
              </a:lnSpc>
              <a:spcBef>
                <a:spcPts val="0"/>
              </a:spcBef>
              <a:spcAft>
                <a:spcPts val="0"/>
              </a:spcAft>
              <a:buSzPts val="1100"/>
              <a:buAutoNum type="alphaLcPeriod"/>
            </a:pPr>
            <a:r>
              <a:rPr lang="fr" sz="1100"/>
              <a:t>Peut-on en limiter les effets ? </a:t>
            </a:r>
            <a:endParaRPr sz="1100"/>
          </a:p>
          <a:p>
            <a:pPr marL="914400" lvl="1" indent="-298450" algn="l" rtl="0">
              <a:lnSpc>
                <a:spcPct val="100000"/>
              </a:lnSpc>
              <a:spcBef>
                <a:spcPts val="0"/>
              </a:spcBef>
              <a:spcAft>
                <a:spcPts val="0"/>
              </a:spcAft>
              <a:buSzPts val="1100"/>
              <a:buAutoNum type="alphaLcPeriod"/>
            </a:pPr>
            <a:r>
              <a:rPr lang="fr" sz="1100"/>
              <a:t>Doit-on modifier le déroulement du projet ? </a:t>
            </a:r>
            <a:endParaRPr sz="1100"/>
          </a:p>
          <a:p>
            <a:pPr marL="457200" lvl="0" indent="-311150" algn="l" rtl="0">
              <a:lnSpc>
                <a:spcPct val="100000"/>
              </a:lnSpc>
              <a:spcBef>
                <a:spcPts val="600"/>
              </a:spcBef>
              <a:spcAft>
                <a:spcPts val="0"/>
              </a:spcAft>
              <a:buSzPts val="1300"/>
              <a:buAutoNum type="arabicPeriod" startAt="3"/>
            </a:pPr>
            <a:r>
              <a:rPr lang="fr" sz="1300"/>
              <a:t>Identifier les points critiques. Il s’agit des lieux et/ou des phases du projet où la criticité est plus importante et dont il faut redoubler plus de vigilance dans la mise en œuvre du projet. </a:t>
            </a:r>
            <a:endParaRPr sz="1300"/>
          </a:p>
          <a:p>
            <a:pPr marL="457200" lvl="0" indent="-311150" algn="l" rtl="0">
              <a:lnSpc>
                <a:spcPct val="100000"/>
              </a:lnSpc>
              <a:spcBef>
                <a:spcPts val="600"/>
              </a:spcBef>
              <a:spcAft>
                <a:spcPts val="0"/>
              </a:spcAft>
              <a:buSzPts val="1300"/>
              <a:buAutoNum type="arabicPeriod" startAt="3"/>
            </a:pPr>
            <a:r>
              <a:rPr lang="fr" sz="1300"/>
              <a:t>Réviser la table des risques. La matrice des risques est une matrice dynamique qu’il faut régulièrement réviser. </a:t>
            </a:r>
            <a:endParaRPr sz="1300"/>
          </a:p>
          <a:p>
            <a:pPr marL="0" lvl="0" indent="0" algn="l" rtl="0">
              <a:lnSpc>
                <a:spcPct val="100000"/>
              </a:lnSpc>
              <a:spcBef>
                <a:spcPts val="600"/>
              </a:spcBef>
              <a:spcAft>
                <a:spcPts val="0"/>
              </a:spcAft>
              <a:buNone/>
            </a:pPr>
            <a:endParaRPr sz="1300"/>
          </a:p>
          <a:p>
            <a:pPr marL="0" lvl="0" indent="0" algn="l" rtl="0">
              <a:lnSpc>
                <a:spcPct val="100000"/>
              </a:lnSpc>
              <a:spcBef>
                <a:spcPts val="600"/>
              </a:spcBef>
              <a:spcAft>
                <a:spcPts val="0"/>
              </a:spcAft>
              <a:buClr>
                <a:schemeClr val="dk1"/>
              </a:buClr>
              <a:buSzPts val="1100"/>
              <a:buFont typeface="Arial"/>
              <a:buNone/>
            </a:pPr>
            <a:endParaRPr sz="1300"/>
          </a:p>
        </p:txBody>
      </p:sp>
      <p:sp>
        <p:nvSpPr>
          <p:cNvPr id="1277" name="Google Shape;1277;p108"/>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96</a:t>
            </a:fld>
            <a:endParaRPr/>
          </a:p>
        </p:txBody>
      </p:sp>
      <p:sp>
        <p:nvSpPr>
          <p:cNvPr id="1278" name="Google Shape;1278;p108"/>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96</a:t>
            </a:fld>
            <a:endParaRPr/>
          </a:p>
        </p:txBody>
      </p:sp>
      <p:sp>
        <p:nvSpPr>
          <p:cNvPr id="1279" name="Google Shape;1279;p108"/>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22"/>
            </a:pPr>
            <a:r>
              <a:rPr lang="fr"/>
              <a:t>Analyse des risques</a:t>
            </a:r>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1283"/>
        <p:cNvGrpSpPr/>
        <p:nvPr/>
      </p:nvGrpSpPr>
      <p:grpSpPr>
        <a:xfrm>
          <a:off x="0" y="0"/>
          <a:ext cx="0" cy="0"/>
          <a:chOff x="0" y="0"/>
          <a:chExt cx="0" cy="0"/>
        </a:xfrm>
      </p:grpSpPr>
      <p:sp>
        <p:nvSpPr>
          <p:cNvPr id="1284" name="Google Shape;1284;p109"/>
          <p:cNvSpPr txBox="1">
            <a:spLocks noGrp="1"/>
          </p:cNvSpPr>
          <p:nvPr>
            <p:ph type="body" idx="2"/>
          </p:nvPr>
        </p:nvSpPr>
        <p:spPr>
          <a:xfrm>
            <a:off x="844425" y="1207200"/>
            <a:ext cx="4005300" cy="398700"/>
          </a:xfrm>
          <a:prstGeom prst="rect">
            <a:avLst/>
          </a:prstGeom>
        </p:spPr>
        <p:txBody>
          <a:bodyPr spcFirstLastPara="1" wrap="square" lIns="91425" tIns="91425" rIns="90000" bIns="91425" anchor="t" anchorCtr="0">
            <a:noAutofit/>
          </a:bodyPr>
          <a:lstStyle/>
          <a:p>
            <a:pPr marL="0" lvl="0" indent="0" algn="l" rtl="0">
              <a:spcBef>
                <a:spcPts val="600"/>
              </a:spcBef>
              <a:spcAft>
                <a:spcPts val="0"/>
              </a:spcAft>
              <a:buNone/>
            </a:pPr>
            <a:r>
              <a:rPr lang="fr" sz="1300" b="1"/>
              <a:t>Illustration d’une matrice d’analyse des risques</a:t>
            </a:r>
            <a:endParaRPr sz="1300"/>
          </a:p>
        </p:txBody>
      </p:sp>
      <p:sp>
        <p:nvSpPr>
          <p:cNvPr id="1285" name="Google Shape;1285;p109"/>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97</a:t>
            </a:fld>
            <a:endParaRPr/>
          </a:p>
        </p:txBody>
      </p:sp>
      <p:sp>
        <p:nvSpPr>
          <p:cNvPr id="1286" name="Google Shape;1286;p109"/>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97</a:t>
            </a:fld>
            <a:endParaRPr/>
          </a:p>
        </p:txBody>
      </p:sp>
      <p:graphicFrame>
        <p:nvGraphicFramePr>
          <p:cNvPr id="1287" name="Google Shape;1287;p109"/>
          <p:cNvGraphicFramePr/>
          <p:nvPr/>
        </p:nvGraphicFramePr>
        <p:xfrm>
          <a:off x="844425" y="1763500"/>
          <a:ext cx="3000000" cy="3000000"/>
        </p:xfrm>
        <a:graphic>
          <a:graphicData uri="http://schemas.openxmlformats.org/drawingml/2006/table">
            <a:tbl>
              <a:tblPr bandRow="1">
                <a:noFill/>
                <a:tableStyleId>{98F9A230-181F-4309-9786-B99A95243640}</a:tableStyleId>
              </a:tblPr>
              <a:tblGrid>
                <a:gridCol w="401600">
                  <a:extLst>
                    <a:ext uri="{9D8B030D-6E8A-4147-A177-3AD203B41FA5}">
                      <a16:colId xmlns:a16="http://schemas.microsoft.com/office/drawing/2014/main" val="20000"/>
                    </a:ext>
                  </a:extLst>
                </a:gridCol>
                <a:gridCol w="3297625">
                  <a:extLst>
                    <a:ext uri="{9D8B030D-6E8A-4147-A177-3AD203B41FA5}">
                      <a16:colId xmlns:a16="http://schemas.microsoft.com/office/drawing/2014/main" val="20001"/>
                    </a:ext>
                  </a:extLst>
                </a:gridCol>
                <a:gridCol w="892875">
                  <a:extLst>
                    <a:ext uri="{9D8B030D-6E8A-4147-A177-3AD203B41FA5}">
                      <a16:colId xmlns:a16="http://schemas.microsoft.com/office/drawing/2014/main" val="20002"/>
                    </a:ext>
                  </a:extLst>
                </a:gridCol>
                <a:gridCol w="723175">
                  <a:extLst>
                    <a:ext uri="{9D8B030D-6E8A-4147-A177-3AD203B41FA5}">
                      <a16:colId xmlns:a16="http://schemas.microsoft.com/office/drawing/2014/main" val="20003"/>
                    </a:ext>
                  </a:extLst>
                </a:gridCol>
                <a:gridCol w="956100">
                  <a:extLst>
                    <a:ext uri="{9D8B030D-6E8A-4147-A177-3AD203B41FA5}">
                      <a16:colId xmlns:a16="http://schemas.microsoft.com/office/drawing/2014/main" val="20004"/>
                    </a:ext>
                  </a:extLst>
                </a:gridCol>
                <a:gridCol w="1599875">
                  <a:extLst>
                    <a:ext uri="{9D8B030D-6E8A-4147-A177-3AD203B41FA5}">
                      <a16:colId xmlns:a16="http://schemas.microsoft.com/office/drawing/2014/main" val="20005"/>
                    </a:ext>
                  </a:extLst>
                </a:gridCol>
              </a:tblGrid>
              <a:tr h="354950">
                <a:tc>
                  <a:txBody>
                    <a:bodyPr/>
                    <a:lstStyle/>
                    <a:p>
                      <a:pPr marL="0" lvl="0" indent="0" algn="ctr" rtl="0">
                        <a:lnSpc>
                          <a:spcPct val="100000"/>
                        </a:lnSpc>
                        <a:spcBef>
                          <a:spcPts val="0"/>
                        </a:spcBef>
                        <a:spcAft>
                          <a:spcPts val="0"/>
                        </a:spcAft>
                        <a:buNone/>
                      </a:pPr>
                      <a:r>
                        <a:rPr lang="fr" sz="1000" b="1">
                          <a:solidFill>
                            <a:schemeClr val="dk1"/>
                          </a:solidFill>
                          <a:latin typeface="Source Sans Pro"/>
                          <a:ea typeface="Source Sans Pro"/>
                          <a:cs typeface="Source Sans Pro"/>
                          <a:sym typeface="Source Sans Pro"/>
                        </a:rPr>
                        <a:t>N°</a:t>
                      </a:r>
                      <a:endParaRPr sz="1000" b="1">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ctr" rtl="0">
                        <a:lnSpc>
                          <a:spcPct val="100000"/>
                        </a:lnSpc>
                        <a:spcBef>
                          <a:spcPts val="0"/>
                        </a:spcBef>
                        <a:spcAft>
                          <a:spcPts val="0"/>
                        </a:spcAft>
                        <a:buNone/>
                      </a:pPr>
                      <a:r>
                        <a:rPr lang="fr" sz="1000" b="1" cap="small">
                          <a:solidFill>
                            <a:schemeClr val="dk1"/>
                          </a:solidFill>
                          <a:latin typeface="Source Sans Pro"/>
                          <a:ea typeface="Source Sans Pro"/>
                          <a:cs typeface="Source Sans Pro"/>
                          <a:sym typeface="Source Sans Pro"/>
                        </a:rPr>
                        <a:t>Risques</a:t>
                      </a:r>
                      <a:endParaRPr sz="1000" b="1" cap="small">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ctr" rtl="0">
                        <a:lnSpc>
                          <a:spcPct val="100000"/>
                        </a:lnSpc>
                        <a:spcBef>
                          <a:spcPts val="0"/>
                        </a:spcBef>
                        <a:spcAft>
                          <a:spcPts val="0"/>
                        </a:spcAft>
                        <a:buNone/>
                      </a:pPr>
                      <a:r>
                        <a:rPr lang="fr" sz="1000" b="1" cap="small">
                          <a:solidFill>
                            <a:schemeClr val="dk1"/>
                          </a:solidFill>
                          <a:latin typeface="Source Sans Pro"/>
                          <a:ea typeface="Source Sans Pro"/>
                          <a:cs typeface="Source Sans Pro"/>
                          <a:sym typeface="Source Sans Pro"/>
                        </a:rPr>
                        <a:t>Probabilité de survenu</a:t>
                      </a:r>
                      <a:endParaRPr sz="1000" b="1" cap="small">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ctr" rtl="0">
                        <a:lnSpc>
                          <a:spcPct val="100000"/>
                        </a:lnSpc>
                        <a:spcBef>
                          <a:spcPts val="0"/>
                        </a:spcBef>
                        <a:spcAft>
                          <a:spcPts val="0"/>
                        </a:spcAft>
                        <a:buNone/>
                      </a:pPr>
                      <a:r>
                        <a:rPr lang="fr" sz="1000" b="1" cap="small">
                          <a:solidFill>
                            <a:schemeClr val="dk1"/>
                          </a:solidFill>
                          <a:latin typeface="Source Sans Pro"/>
                          <a:ea typeface="Source Sans Pro"/>
                          <a:cs typeface="Source Sans Pro"/>
                          <a:sym typeface="Source Sans Pro"/>
                        </a:rPr>
                        <a:t>Gravité</a:t>
                      </a:r>
                      <a:endParaRPr sz="1000" b="1" cap="small">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ctr" rtl="0">
                        <a:lnSpc>
                          <a:spcPct val="100000"/>
                        </a:lnSpc>
                        <a:spcBef>
                          <a:spcPts val="0"/>
                        </a:spcBef>
                        <a:spcAft>
                          <a:spcPts val="0"/>
                        </a:spcAft>
                        <a:buNone/>
                      </a:pPr>
                      <a:r>
                        <a:rPr lang="fr" sz="1000" b="1" cap="small">
                          <a:solidFill>
                            <a:schemeClr val="dk1"/>
                          </a:solidFill>
                          <a:latin typeface="Source Sans Pro"/>
                          <a:ea typeface="Source Sans Pro"/>
                          <a:cs typeface="Source Sans Pro"/>
                          <a:sym typeface="Source Sans Pro"/>
                        </a:rPr>
                        <a:t>Manifestations</a:t>
                      </a:r>
                      <a:endParaRPr sz="1000" b="1" cap="small">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ctr" rtl="0">
                        <a:lnSpc>
                          <a:spcPct val="100000"/>
                        </a:lnSpc>
                        <a:spcBef>
                          <a:spcPts val="0"/>
                        </a:spcBef>
                        <a:spcAft>
                          <a:spcPts val="0"/>
                        </a:spcAft>
                        <a:buNone/>
                      </a:pPr>
                      <a:r>
                        <a:rPr lang="fr" sz="1000" b="1" cap="small">
                          <a:solidFill>
                            <a:schemeClr val="dk1"/>
                          </a:solidFill>
                          <a:latin typeface="Source Sans Pro"/>
                          <a:ea typeface="Source Sans Pro"/>
                          <a:cs typeface="Source Sans Pro"/>
                          <a:sym typeface="Source Sans Pro"/>
                        </a:rPr>
                        <a:t>Mitigation</a:t>
                      </a:r>
                      <a:endParaRPr sz="1000" b="1" cap="small">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extLst>
                  <a:ext uri="{0D108BD9-81ED-4DB2-BD59-A6C34878D82A}">
                    <a16:rowId xmlns:a16="http://schemas.microsoft.com/office/drawing/2014/main" val="10000"/>
                  </a:ext>
                </a:extLst>
              </a:tr>
              <a:tr h="224050">
                <a:tc>
                  <a:txBody>
                    <a:bodyPr/>
                    <a:lstStyle/>
                    <a:p>
                      <a:pPr marL="0" lvl="0" indent="0" algn="ctr" rtl="0">
                        <a:lnSpc>
                          <a:spcPct val="100000"/>
                        </a:lnSpc>
                        <a:spcBef>
                          <a:spcPts val="0"/>
                        </a:spcBef>
                        <a:spcAft>
                          <a:spcPts val="0"/>
                        </a:spcAft>
                        <a:buNone/>
                      </a:pPr>
                      <a:r>
                        <a:rPr lang="fr" sz="1000">
                          <a:solidFill>
                            <a:schemeClr val="dk1"/>
                          </a:solidFill>
                          <a:latin typeface="Source Sans Pro"/>
                          <a:ea typeface="Source Sans Pro"/>
                          <a:cs typeface="Source Sans Pro"/>
                          <a:sym typeface="Source Sans Pro"/>
                        </a:rPr>
                        <a:t>1</a:t>
                      </a: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fr" sz="1000">
                          <a:solidFill>
                            <a:schemeClr val="dk1"/>
                          </a:solidFill>
                          <a:latin typeface="Source Sans Pro"/>
                          <a:ea typeface="Source Sans Pro"/>
                          <a:cs typeface="Source Sans Pro"/>
                          <a:sym typeface="Source Sans Pro"/>
                        </a:rPr>
                        <a:t>Les risques socioculturels </a:t>
                      </a: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just" rtl="0">
                        <a:lnSpc>
                          <a:spcPct val="100000"/>
                        </a:lnSpc>
                        <a:spcBef>
                          <a:spcPts val="0"/>
                        </a:spcBef>
                        <a:spcAft>
                          <a:spcPts val="0"/>
                        </a:spcAft>
                        <a:buNone/>
                      </a:pP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just" rtl="0">
                        <a:lnSpc>
                          <a:spcPct val="100000"/>
                        </a:lnSpc>
                        <a:spcBef>
                          <a:spcPts val="0"/>
                        </a:spcBef>
                        <a:spcAft>
                          <a:spcPts val="0"/>
                        </a:spcAft>
                        <a:buNone/>
                      </a:pP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just" rtl="0">
                        <a:lnSpc>
                          <a:spcPct val="100000"/>
                        </a:lnSpc>
                        <a:spcBef>
                          <a:spcPts val="300"/>
                        </a:spcBef>
                        <a:spcAft>
                          <a:spcPts val="0"/>
                        </a:spcAft>
                        <a:buNone/>
                      </a:pP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111760" lvl="0" indent="-111760" algn="just" rtl="0">
                        <a:lnSpc>
                          <a:spcPct val="100000"/>
                        </a:lnSpc>
                        <a:spcBef>
                          <a:spcPts val="0"/>
                        </a:spcBef>
                        <a:spcAft>
                          <a:spcPts val="0"/>
                        </a:spcAft>
                        <a:buClr>
                          <a:srgbClr val="FFFFFF"/>
                        </a:buClr>
                        <a:buSzPts val="2000"/>
                        <a:buFont typeface="Nunito"/>
                        <a:buNone/>
                      </a:pP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extLst>
                  <a:ext uri="{0D108BD9-81ED-4DB2-BD59-A6C34878D82A}">
                    <a16:rowId xmlns:a16="http://schemas.microsoft.com/office/drawing/2014/main" val="10001"/>
                  </a:ext>
                </a:extLst>
              </a:tr>
              <a:tr h="362100">
                <a:tc>
                  <a:txBody>
                    <a:bodyPr/>
                    <a:lstStyle/>
                    <a:p>
                      <a:pPr marL="0" lvl="0" indent="0" algn="ctr" rtl="0">
                        <a:lnSpc>
                          <a:spcPct val="100000"/>
                        </a:lnSpc>
                        <a:spcBef>
                          <a:spcPts val="0"/>
                        </a:spcBef>
                        <a:spcAft>
                          <a:spcPts val="0"/>
                        </a:spcAft>
                        <a:buNone/>
                      </a:pPr>
                      <a:r>
                        <a:rPr lang="fr" sz="1000">
                          <a:solidFill>
                            <a:schemeClr val="dk1"/>
                          </a:solidFill>
                          <a:latin typeface="Source Sans Pro"/>
                          <a:ea typeface="Source Sans Pro"/>
                          <a:cs typeface="Source Sans Pro"/>
                          <a:sym typeface="Source Sans Pro"/>
                        </a:rPr>
                        <a:t>2</a:t>
                      </a: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fr" sz="1000">
                          <a:solidFill>
                            <a:schemeClr val="dk1"/>
                          </a:solidFill>
                          <a:latin typeface="Source Sans Pro"/>
                          <a:ea typeface="Source Sans Pro"/>
                          <a:cs typeface="Source Sans Pro"/>
                          <a:sym typeface="Source Sans Pro"/>
                        </a:rPr>
                        <a:t>Mauvaise gouvernance et non-respect des engagements internationaux par le gouvernement </a:t>
                      </a: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just" rtl="0">
                        <a:lnSpc>
                          <a:spcPct val="100000"/>
                        </a:lnSpc>
                        <a:spcBef>
                          <a:spcPts val="0"/>
                        </a:spcBef>
                        <a:spcAft>
                          <a:spcPts val="0"/>
                        </a:spcAft>
                        <a:buNone/>
                      </a:pP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just" rtl="0">
                        <a:lnSpc>
                          <a:spcPct val="100000"/>
                        </a:lnSpc>
                        <a:spcBef>
                          <a:spcPts val="0"/>
                        </a:spcBef>
                        <a:spcAft>
                          <a:spcPts val="0"/>
                        </a:spcAft>
                        <a:buNone/>
                      </a:pP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just" rtl="0">
                        <a:lnSpc>
                          <a:spcPct val="100000"/>
                        </a:lnSpc>
                        <a:spcBef>
                          <a:spcPts val="300"/>
                        </a:spcBef>
                        <a:spcAft>
                          <a:spcPts val="0"/>
                        </a:spcAft>
                        <a:buNone/>
                      </a:pP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just" rtl="0">
                        <a:lnSpc>
                          <a:spcPct val="100000"/>
                        </a:lnSpc>
                        <a:spcBef>
                          <a:spcPts val="0"/>
                        </a:spcBef>
                        <a:spcAft>
                          <a:spcPts val="0"/>
                        </a:spcAft>
                        <a:buNone/>
                      </a:pP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extLst>
                  <a:ext uri="{0D108BD9-81ED-4DB2-BD59-A6C34878D82A}">
                    <a16:rowId xmlns:a16="http://schemas.microsoft.com/office/drawing/2014/main" val="10002"/>
                  </a:ext>
                </a:extLst>
              </a:tr>
              <a:tr h="403375">
                <a:tc>
                  <a:txBody>
                    <a:bodyPr/>
                    <a:lstStyle/>
                    <a:p>
                      <a:pPr marL="0" lvl="0" indent="0" algn="ctr" rtl="0">
                        <a:lnSpc>
                          <a:spcPct val="100000"/>
                        </a:lnSpc>
                        <a:spcBef>
                          <a:spcPts val="0"/>
                        </a:spcBef>
                        <a:spcAft>
                          <a:spcPts val="0"/>
                        </a:spcAft>
                        <a:buNone/>
                      </a:pPr>
                      <a:r>
                        <a:rPr lang="fr" sz="1000">
                          <a:solidFill>
                            <a:schemeClr val="dk1"/>
                          </a:solidFill>
                          <a:latin typeface="Source Sans Pro"/>
                          <a:ea typeface="Source Sans Pro"/>
                          <a:cs typeface="Source Sans Pro"/>
                          <a:sym typeface="Source Sans Pro"/>
                        </a:rPr>
                        <a:t>3</a:t>
                      </a: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fr" sz="1000">
                          <a:solidFill>
                            <a:schemeClr val="dk1"/>
                          </a:solidFill>
                          <a:latin typeface="Source Sans Pro"/>
                          <a:ea typeface="Source Sans Pro"/>
                          <a:cs typeface="Source Sans Pro"/>
                          <a:sym typeface="Source Sans Pro"/>
                        </a:rPr>
                        <a:t>Coordination inefficace, dysfonctionnement au sein du consortium et des sous bénéficiaires </a:t>
                      </a: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just" rtl="0">
                        <a:lnSpc>
                          <a:spcPct val="100000"/>
                        </a:lnSpc>
                        <a:spcBef>
                          <a:spcPts val="0"/>
                        </a:spcBef>
                        <a:spcAft>
                          <a:spcPts val="0"/>
                        </a:spcAft>
                        <a:buNone/>
                      </a:pP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just" rtl="0">
                        <a:lnSpc>
                          <a:spcPct val="100000"/>
                        </a:lnSpc>
                        <a:spcBef>
                          <a:spcPts val="0"/>
                        </a:spcBef>
                        <a:spcAft>
                          <a:spcPts val="0"/>
                        </a:spcAft>
                        <a:buNone/>
                      </a:pP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21590" lvl="0" indent="-90170" algn="just" rtl="0">
                        <a:lnSpc>
                          <a:spcPct val="100000"/>
                        </a:lnSpc>
                        <a:spcBef>
                          <a:spcPts val="0"/>
                        </a:spcBef>
                        <a:spcAft>
                          <a:spcPts val="0"/>
                        </a:spcAft>
                        <a:buClr>
                          <a:srgbClr val="FFFFFF"/>
                        </a:buClr>
                        <a:buSzPts val="2000"/>
                        <a:buFont typeface="Nunito"/>
                        <a:buNone/>
                      </a:pP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21590" lvl="0" indent="-90170" algn="just" rtl="0">
                        <a:lnSpc>
                          <a:spcPct val="100000"/>
                        </a:lnSpc>
                        <a:spcBef>
                          <a:spcPts val="0"/>
                        </a:spcBef>
                        <a:spcAft>
                          <a:spcPts val="0"/>
                        </a:spcAft>
                        <a:buClr>
                          <a:srgbClr val="FFFFFF"/>
                        </a:buClr>
                        <a:buSzPts val="2000"/>
                        <a:buFont typeface="Nunito"/>
                        <a:buNone/>
                      </a:pP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extLst>
                  <a:ext uri="{0D108BD9-81ED-4DB2-BD59-A6C34878D82A}">
                    <a16:rowId xmlns:a16="http://schemas.microsoft.com/office/drawing/2014/main" val="10003"/>
                  </a:ext>
                </a:extLst>
              </a:tr>
              <a:tr h="218425">
                <a:tc>
                  <a:txBody>
                    <a:bodyPr/>
                    <a:lstStyle/>
                    <a:p>
                      <a:pPr marL="0" lvl="0" indent="0" algn="ctr" rtl="0">
                        <a:lnSpc>
                          <a:spcPct val="100000"/>
                        </a:lnSpc>
                        <a:spcBef>
                          <a:spcPts val="0"/>
                        </a:spcBef>
                        <a:spcAft>
                          <a:spcPts val="0"/>
                        </a:spcAft>
                        <a:buNone/>
                      </a:pPr>
                      <a:r>
                        <a:rPr lang="fr" sz="1000">
                          <a:solidFill>
                            <a:schemeClr val="dk1"/>
                          </a:solidFill>
                          <a:latin typeface="Source Sans Pro"/>
                          <a:ea typeface="Source Sans Pro"/>
                          <a:cs typeface="Source Sans Pro"/>
                          <a:sym typeface="Source Sans Pro"/>
                        </a:rPr>
                        <a:t>4</a:t>
                      </a: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fr" sz="1000">
                          <a:solidFill>
                            <a:schemeClr val="dk1"/>
                          </a:solidFill>
                          <a:latin typeface="Source Sans Pro"/>
                          <a:ea typeface="Source Sans Pro"/>
                          <a:cs typeface="Source Sans Pro"/>
                          <a:sym typeface="Source Sans Pro"/>
                        </a:rPr>
                        <a:t>La suspension du financement par le bailleur </a:t>
                      </a: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just" rtl="0">
                        <a:lnSpc>
                          <a:spcPct val="100000"/>
                        </a:lnSpc>
                        <a:spcBef>
                          <a:spcPts val="0"/>
                        </a:spcBef>
                        <a:spcAft>
                          <a:spcPts val="0"/>
                        </a:spcAft>
                        <a:buNone/>
                      </a:pP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just" rtl="0">
                        <a:lnSpc>
                          <a:spcPct val="100000"/>
                        </a:lnSpc>
                        <a:spcBef>
                          <a:spcPts val="0"/>
                        </a:spcBef>
                        <a:spcAft>
                          <a:spcPts val="0"/>
                        </a:spcAft>
                        <a:buNone/>
                      </a:pP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just" rtl="0">
                        <a:lnSpc>
                          <a:spcPct val="100000"/>
                        </a:lnSpc>
                        <a:spcBef>
                          <a:spcPts val="300"/>
                        </a:spcBef>
                        <a:spcAft>
                          <a:spcPts val="0"/>
                        </a:spcAft>
                        <a:buNone/>
                      </a:pP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21590" lvl="0" indent="-90170" algn="just" rtl="0">
                        <a:lnSpc>
                          <a:spcPct val="100000"/>
                        </a:lnSpc>
                        <a:spcBef>
                          <a:spcPts val="0"/>
                        </a:spcBef>
                        <a:spcAft>
                          <a:spcPts val="0"/>
                        </a:spcAft>
                        <a:buClr>
                          <a:srgbClr val="FFFFFF"/>
                        </a:buClr>
                        <a:buSzPts val="2000"/>
                        <a:buFont typeface="Nunito"/>
                        <a:buNone/>
                      </a:pP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extLst>
                  <a:ext uri="{0D108BD9-81ED-4DB2-BD59-A6C34878D82A}">
                    <a16:rowId xmlns:a16="http://schemas.microsoft.com/office/drawing/2014/main" val="10004"/>
                  </a:ext>
                </a:extLst>
              </a:tr>
              <a:tr h="269025">
                <a:tc>
                  <a:txBody>
                    <a:bodyPr/>
                    <a:lstStyle/>
                    <a:p>
                      <a:pPr marL="0" lvl="0" indent="0" algn="ctr" rtl="0">
                        <a:lnSpc>
                          <a:spcPct val="100000"/>
                        </a:lnSpc>
                        <a:spcBef>
                          <a:spcPts val="0"/>
                        </a:spcBef>
                        <a:spcAft>
                          <a:spcPts val="0"/>
                        </a:spcAft>
                        <a:buNone/>
                      </a:pPr>
                      <a:r>
                        <a:rPr lang="fr" sz="1000">
                          <a:solidFill>
                            <a:schemeClr val="dk1"/>
                          </a:solidFill>
                          <a:latin typeface="Source Sans Pro"/>
                          <a:ea typeface="Source Sans Pro"/>
                          <a:cs typeface="Source Sans Pro"/>
                          <a:sym typeface="Source Sans Pro"/>
                        </a:rPr>
                        <a:t>5</a:t>
                      </a: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fr" sz="1000">
                          <a:solidFill>
                            <a:schemeClr val="dk1"/>
                          </a:solidFill>
                          <a:latin typeface="Source Sans Pro"/>
                          <a:ea typeface="Source Sans Pro"/>
                          <a:cs typeface="Source Sans Pro"/>
                          <a:sym typeface="Source Sans Pro"/>
                        </a:rPr>
                        <a:t>Risque environnemental, climatique et social</a:t>
                      </a: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just" rtl="0">
                        <a:lnSpc>
                          <a:spcPct val="100000"/>
                        </a:lnSpc>
                        <a:spcBef>
                          <a:spcPts val="0"/>
                        </a:spcBef>
                        <a:spcAft>
                          <a:spcPts val="0"/>
                        </a:spcAft>
                        <a:buNone/>
                      </a:pP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just" rtl="0">
                        <a:lnSpc>
                          <a:spcPct val="100000"/>
                        </a:lnSpc>
                        <a:spcBef>
                          <a:spcPts val="0"/>
                        </a:spcBef>
                        <a:spcAft>
                          <a:spcPts val="0"/>
                        </a:spcAft>
                        <a:buNone/>
                      </a:pP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21590" lvl="0" indent="-90170" algn="just" rtl="0">
                        <a:lnSpc>
                          <a:spcPct val="100000"/>
                        </a:lnSpc>
                        <a:spcBef>
                          <a:spcPts val="0"/>
                        </a:spcBef>
                        <a:spcAft>
                          <a:spcPts val="0"/>
                        </a:spcAft>
                        <a:buClr>
                          <a:srgbClr val="FFFFFF"/>
                        </a:buClr>
                        <a:buSzPts val="2000"/>
                        <a:buFont typeface="Nunito"/>
                        <a:buNone/>
                      </a:pP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21590" lvl="0" indent="-90170" algn="just" rtl="0">
                        <a:lnSpc>
                          <a:spcPct val="100000"/>
                        </a:lnSpc>
                        <a:spcBef>
                          <a:spcPts val="0"/>
                        </a:spcBef>
                        <a:spcAft>
                          <a:spcPts val="0"/>
                        </a:spcAft>
                        <a:buClr>
                          <a:srgbClr val="FFFFFF"/>
                        </a:buClr>
                        <a:buSzPts val="2000"/>
                        <a:buFont typeface="Nunito"/>
                        <a:buNone/>
                      </a:pP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extLst>
                  <a:ext uri="{0D108BD9-81ED-4DB2-BD59-A6C34878D82A}">
                    <a16:rowId xmlns:a16="http://schemas.microsoft.com/office/drawing/2014/main" val="10005"/>
                  </a:ext>
                </a:extLst>
              </a:tr>
              <a:tr h="240375">
                <a:tc>
                  <a:txBody>
                    <a:bodyPr/>
                    <a:lstStyle/>
                    <a:p>
                      <a:pPr marL="0" lvl="0" indent="0" algn="ctr" rtl="0">
                        <a:lnSpc>
                          <a:spcPct val="100000"/>
                        </a:lnSpc>
                        <a:spcBef>
                          <a:spcPts val="0"/>
                        </a:spcBef>
                        <a:spcAft>
                          <a:spcPts val="0"/>
                        </a:spcAft>
                        <a:buNone/>
                      </a:pPr>
                      <a:r>
                        <a:rPr lang="fr" sz="1000">
                          <a:solidFill>
                            <a:schemeClr val="dk1"/>
                          </a:solidFill>
                          <a:latin typeface="Source Sans Pro"/>
                          <a:ea typeface="Source Sans Pro"/>
                          <a:cs typeface="Source Sans Pro"/>
                          <a:sym typeface="Source Sans Pro"/>
                        </a:rPr>
                        <a:t>6</a:t>
                      </a: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fr" sz="1000">
                          <a:solidFill>
                            <a:schemeClr val="dk1"/>
                          </a:solidFill>
                          <a:latin typeface="Source Sans Pro"/>
                          <a:ea typeface="Source Sans Pro"/>
                          <a:cs typeface="Source Sans Pro"/>
                          <a:sym typeface="Source Sans Pro"/>
                        </a:rPr>
                        <a:t>Les risques liés à l’environnement politique et géopolitique </a:t>
                      </a: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just" rtl="0">
                        <a:lnSpc>
                          <a:spcPct val="100000"/>
                        </a:lnSpc>
                        <a:spcBef>
                          <a:spcPts val="0"/>
                        </a:spcBef>
                        <a:spcAft>
                          <a:spcPts val="0"/>
                        </a:spcAft>
                        <a:buNone/>
                      </a:pP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just" rtl="0">
                        <a:lnSpc>
                          <a:spcPct val="100000"/>
                        </a:lnSpc>
                        <a:spcBef>
                          <a:spcPts val="0"/>
                        </a:spcBef>
                        <a:spcAft>
                          <a:spcPts val="0"/>
                        </a:spcAft>
                        <a:buNone/>
                      </a:pP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21590" lvl="0" indent="-90170" algn="just" rtl="0">
                        <a:lnSpc>
                          <a:spcPct val="100000"/>
                        </a:lnSpc>
                        <a:spcBef>
                          <a:spcPts val="0"/>
                        </a:spcBef>
                        <a:spcAft>
                          <a:spcPts val="0"/>
                        </a:spcAft>
                        <a:buClr>
                          <a:srgbClr val="FFFFFF"/>
                        </a:buClr>
                        <a:buSzPts val="2000"/>
                        <a:buFont typeface="Nunito"/>
                        <a:buNone/>
                      </a:pP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21590" lvl="0" indent="-90170" algn="just" rtl="0">
                        <a:lnSpc>
                          <a:spcPct val="100000"/>
                        </a:lnSpc>
                        <a:spcBef>
                          <a:spcPts val="0"/>
                        </a:spcBef>
                        <a:spcAft>
                          <a:spcPts val="0"/>
                        </a:spcAft>
                        <a:buClr>
                          <a:srgbClr val="FFFFFF"/>
                        </a:buClr>
                        <a:buSzPts val="2000"/>
                        <a:buFont typeface="Nunito"/>
                        <a:buNone/>
                      </a:pP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extLst>
                  <a:ext uri="{0D108BD9-81ED-4DB2-BD59-A6C34878D82A}">
                    <a16:rowId xmlns:a16="http://schemas.microsoft.com/office/drawing/2014/main" val="10006"/>
                  </a:ext>
                </a:extLst>
              </a:tr>
              <a:tr h="245100">
                <a:tc>
                  <a:txBody>
                    <a:bodyPr/>
                    <a:lstStyle/>
                    <a:p>
                      <a:pPr marL="0" lvl="0" indent="0" algn="ctr" rtl="0">
                        <a:lnSpc>
                          <a:spcPct val="100000"/>
                        </a:lnSpc>
                        <a:spcBef>
                          <a:spcPts val="0"/>
                        </a:spcBef>
                        <a:spcAft>
                          <a:spcPts val="0"/>
                        </a:spcAft>
                        <a:buNone/>
                      </a:pPr>
                      <a:r>
                        <a:rPr lang="fr" sz="1000">
                          <a:solidFill>
                            <a:schemeClr val="dk1"/>
                          </a:solidFill>
                          <a:latin typeface="Source Sans Pro"/>
                          <a:ea typeface="Source Sans Pro"/>
                          <a:cs typeface="Source Sans Pro"/>
                          <a:sym typeface="Source Sans Pro"/>
                        </a:rPr>
                        <a:t>7</a:t>
                      </a: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fr" sz="1000">
                          <a:solidFill>
                            <a:schemeClr val="dk1"/>
                          </a:solidFill>
                          <a:latin typeface="Source Sans Pro"/>
                          <a:ea typeface="Source Sans Pro"/>
                          <a:cs typeface="Source Sans Pro"/>
                          <a:sym typeface="Source Sans Pro"/>
                        </a:rPr>
                        <a:t>Les risques sanitaires et épidémiologiques </a:t>
                      </a: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just" rtl="0">
                        <a:lnSpc>
                          <a:spcPct val="100000"/>
                        </a:lnSpc>
                        <a:spcBef>
                          <a:spcPts val="0"/>
                        </a:spcBef>
                        <a:spcAft>
                          <a:spcPts val="0"/>
                        </a:spcAft>
                        <a:buNone/>
                      </a:pP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just" rtl="0">
                        <a:lnSpc>
                          <a:spcPct val="100000"/>
                        </a:lnSpc>
                        <a:spcBef>
                          <a:spcPts val="0"/>
                        </a:spcBef>
                        <a:spcAft>
                          <a:spcPts val="0"/>
                        </a:spcAft>
                        <a:buNone/>
                      </a:pP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21590" lvl="0" indent="-90170" algn="just" rtl="0">
                        <a:lnSpc>
                          <a:spcPct val="100000"/>
                        </a:lnSpc>
                        <a:spcBef>
                          <a:spcPts val="0"/>
                        </a:spcBef>
                        <a:spcAft>
                          <a:spcPts val="0"/>
                        </a:spcAft>
                        <a:buClr>
                          <a:srgbClr val="FFFFFF"/>
                        </a:buClr>
                        <a:buSzPts val="2000"/>
                        <a:buFont typeface="Nunito"/>
                        <a:buNone/>
                      </a:pP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21590" lvl="0" indent="-90170" algn="just" rtl="0">
                        <a:lnSpc>
                          <a:spcPct val="100000"/>
                        </a:lnSpc>
                        <a:spcBef>
                          <a:spcPts val="0"/>
                        </a:spcBef>
                        <a:spcAft>
                          <a:spcPts val="0"/>
                        </a:spcAft>
                        <a:buClr>
                          <a:srgbClr val="FFFFFF"/>
                        </a:buClr>
                        <a:buSzPts val="2000"/>
                        <a:buFont typeface="Nunito"/>
                        <a:buNone/>
                      </a:pP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extLst>
                  <a:ext uri="{0D108BD9-81ED-4DB2-BD59-A6C34878D82A}">
                    <a16:rowId xmlns:a16="http://schemas.microsoft.com/office/drawing/2014/main" val="10007"/>
                  </a:ext>
                </a:extLst>
              </a:tr>
              <a:tr h="218375">
                <a:tc>
                  <a:txBody>
                    <a:bodyPr/>
                    <a:lstStyle/>
                    <a:p>
                      <a:pPr marL="0" lvl="0" indent="0" algn="ctr" rtl="0">
                        <a:lnSpc>
                          <a:spcPct val="100000"/>
                        </a:lnSpc>
                        <a:spcBef>
                          <a:spcPts val="0"/>
                        </a:spcBef>
                        <a:spcAft>
                          <a:spcPts val="0"/>
                        </a:spcAft>
                        <a:buNone/>
                      </a:pPr>
                      <a:r>
                        <a:rPr lang="fr" sz="1000">
                          <a:solidFill>
                            <a:schemeClr val="dk1"/>
                          </a:solidFill>
                          <a:latin typeface="Source Sans Pro"/>
                          <a:ea typeface="Source Sans Pro"/>
                          <a:cs typeface="Source Sans Pro"/>
                          <a:sym typeface="Source Sans Pro"/>
                        </a:rPr>
                        <a:t>8</a:t>
                      </a: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fr" sz="1000">
                          <a:solidFill>
                            <a:schemeClr val="dk1"/>
                          </a:solidFill>
                          <a:latin typeface="Source Sans Pro"/>
                          <a:ea typeface="Source Sans Pro"/>
                          <a:cs typeface="Source Sans Pro"/>
                          <a:sym typeface="Source Sans Pro"/>
                        </a:rPr>
                        <a:t>L’environnement juridique et politique national</a:t>
                      </a: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just" rtl="0">
                        <a:lnSpc>
                          <a:spcPct val="100000"/>
                        </a:lnSpc>
                        <a:spcBef>
                          <a:spcPts val="1200"/>
                        </a:spcBef>
                        <a:spcAft>
                          <a:spcPts val="0"/>
                        </a:spcAft>
                        <a:buNone/>
                      </a:pP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just" rtl="0">
                        <a:lnSpc>
                          <a:spcPct val="100000"/>
                        </a:lnSpc>
                        <a:spcBef>
                          <a:spcPts val="1200"/>
                        </a:spcBef>
                        <a:spcAft>
                          <a:spcPts val="0"/>
                        </a:spcAft>
                        <a:buNone/>
                      </a:pP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21590" lvl="0" indent="-90170" algn="just" rtl="0">
                        <a:lnSpc>
                          <a:spcPct val="100000"/>
                        </a:lnSpc>
                        <a:spcBef>
                          <a:spcPts val="0"/>
                        </a:spcBef>
                        <a:spcAft>
                          <a:spcPts val="0"/>
                        </a:spcAft>
                        <a:buClr>
                          <a:srgbClr val="FFFFFF"/>
                        </a:buClr>
                        <a:buSzPts val="2000"/>
                        <a:buFont typeface="Nunito"/>
                        <a:buNone/>
                      </a:pP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21590" lvl="0" indent="-90170" algn="just" rtl="0">
                        <a:lnSpc>
                          <a:spcPct val="100000"/>
                        </a:lnSpc>
                        <a:spcBef>
                          <a:spcPts val="0"/>
                        </a:spcBef>
                        <a:spcAft>
                          <a:spcPts val="0"/>
                        </a:spcAft>
                        <a:buClr>
                          <a:srgbClr val="FFFFFF"/>
                        </a:buClr>
                        <a:buSzPts val="2000"/>
                        <a:buFont typeface="Nunito"/>
                        <a:buNone/>
                      </a:pP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extLst>
                  <a:ext uri="{0D108BD9-81ED-4DB2-BD59-A6C34878D82A}">
                    <a16:rowId xmlns:a16="http://schemas.microsoft.com/office/drawing/2014/main" val="10008"/>
                  </a:ext>
                </a:extLst>
              </a:tr>
              <a:tr h="283200">
                <a:tc>
                  <a:txBody>
                    <a:bodyPr/>
                    <a:lstStyle/>
                    <a:p>
                      <a:pPr marL="0" lvl="0" indent="0" algn="ctr" rtl="0">
                        <a:lnSpc>
                          <a:spcPct val="100000"/>
                        </a:lnSpc>
                        <a:spcBef>
                          <a:spcPts val="0"/>
                        </a:spcBef>
                        <a:spcAft>
                          <a:spcPts val="0"/>
                        </a:spcAft>
                        <a:buNone/>
                      </a:pPr>
                      <a:r>
                        <a:rPr lang="fr" sz="1000">
                          <a:solidFill>
                            <a:schemeClr val="dk1"/>
                          </a:solidFill>
                          <a:latin typeface="Source Sans Pro"/>
                          <a:ea typeface="Source Sans Pro"/>
                          <a:cs typeface="Source Sans Pro"/>
                          <a:sym typeface="Source Sans Pro"/>
                        </a:rPr>
                        <a:t>9</a:t>
                      </a: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fr" sz="1000">
                          <a:solidFill>
                            <a:schemeClr val="dk1"/>
                          </a:solidFill>
                          <a:latin typeface="Source Sans Pro"/>
                          <a:ea typeface="Source Sans Pro"/>
                          <a:cs typeface="Source Sans Pro"/>
                          <a:sym typeface="Source Sans Pro"/>
                        </a:rPr>
                        <a:t>Risque de détournement des ressources </a:t>
                      </a:r>
                      <a:endParaRPr sz="1000">
                        <a:solidFill>
                          <a:schemeClr val="dk1"/>
                        </a:solidFill>
                        <a:highlight>
                          <a:srgbClr val="FFFF00"/>
                        </a:highlight>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just" rtl="0">
                        <a:lnSpc>
                          <a:spcPct val="100000"/>
                        </a:lnSpc>
                        <a:spcBef>
                          <a:spcPts val="0"/>
                        </a:spcBef>
                        <a:spcAft>
                          <a:spcPts val="0"/>
                        </a:spcAft>
                        <a:buNone/>
                      </a:pP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just" rtl="0">
                        <a:lnSpc>
                          <a:spcPct val="100000"/>
                        </a:lnSpc>
                        <a:spcBef>
                          <a:spcPts val="0"/>
                        </a:spcBef>
                        <a:spcAft>
                          <a:spcPts val="0"/>
                        </a:spcAft>
                        <a:buNone/>
                      </a:pP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21590" lvl="0" indent="-90170" algn="just" rtl="0">
                        <a:lnSpc>
                          <a:spcPct val="100000"/>
                        </a:lnSpc>
                        <a:spcBef>
                          <a:spcPts val="0"/>
                        </a:spcBef>
                        <a:spcAft>
                          <a:spcPts val="0"/>
                        </a:spcAft>
                        <a:buNone/>
                      </a:pP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21590" lvl="0" indent="-90170" algn="just" rtl="0">
                        <a:lnSpc>
                          <a:spcPct val="100000"/>
                        </a:lnSpc>
                        <a:spcBef>
                          <a:spcPts val="0"/>
                        </a:spcBef>
                        <a:spcAft>
                          <a:spcPts val="0"/>
                        </a:spcAft>
                        <a:buClr>
                          <a:srgbClr val="FFFFFF"/>
                        </a:buClr>
                        <a:buSzPts val="2000"/>
                        <a:buFont typeface="Nunito"/>
                        <a:buNone/>
                      </a:pP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extLst>
                  <a:ext uri="{0D108BD9-81ED-4DB2-BD59-A6C34878D82A}">
                    <a16:rowId xmlns:a16="http://schemas.microsoft.com/office/drawing/2014/main" val="10009"/>
                  </a:ext>
                </a:extLst>
              </a:tr>
              <a:tr h="220800">
                <a:tc>
                  <a:txBody>
                    <a:bodyPr/>
                    <a:lstStyle/>
                    <a:p>
                      <a:pPr marL="0" lvl="0" indent="0" algn="ctr" rtl="0">
                        <a:lnSpc>
                          <a:spcPct val="100000"/>
                        </a:lnSpc>
                        <a:spcBef>
                          <a:spcPts val="0"/>
                        </a:spcBef>
                        <a:spcAft>
                          <a:spcPts val="0"/>
                        </a:spcAft>
                        <a:buNone/>
                      </a:pPr>
                      <a:r>
                        <a:rPr lang="fr" sz="1000">
                          <a:solidFill>
                            <a:schemeClr val="dk1"/>
                          </a:solidFill>
                          <a:latin typeface="Source Sans Pro"/>
                          <a:ea typeface="Source Sans Pro"/>
                          <a:cs typeface="Source Sans Pro"/>
                          <a:sym typeface="Source Sans Pro"/>
                        </a:rPr>
                        <a:t>10</a:t>
                      </a: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fr" sz="1000">
                          <a:solidFill>
                            <a:schemeClr val="dk1"/>
                          </a:solidFill>
                          <a:latin typeface="Source Sans Pro"/>
                          <a:ea typeface="Source Sans Pro"/>
                          <a:cs typeface="Source Sans Pro"/>
                          <a:sym typeface="Source Sans Pro"/>
                        </a:rPr>
                        <a:t>Etc ,,,,,,,,,</a:t>
                      </a: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just" rtl="0">
                        <a:lnSpc>
                          <a:spcPct val="100000"/>
                        </a:lnSpc>
                        <a:spcBef>
                          <a:spcPts val="0"/>
                        </a:spcBef>
                        <a:spcAft>
                          <a:spcPts val="0"/>
                        </a:spcAft>
                        <a:buNone/>
                      </a:pP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0" lvl="0" indent="0" algn="just" rtl="0">
                        <a:lnSpc>
                          <a:spcPct val="100000"/>
                        </a:lnSpc>
                        <a:spcBef>
                          <a:spcPts val="0"/>
                        </a:spcBef>
                        <a:spcAft>
                          <a:spcPts val="0"/>
                        </a:spcAft>
                        <a:buNone/>
                      </a:pP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21590" lvl="0" indent="-90170" algn="just" rtl="0">
                        <a:lnSpc>
                          <a:spcPct val="100000"/>
                        </a:lnSpc>
                        <a:spcBef>
                          <a:spcPts val="0"/>
                        </a:spcBef>
                        <a:spcAft>
                          <a:spcPts val="0"/>
                        </a:spcAft>
                        <a:buClr>
                          <a:srgbClr val="FFFFFF"/>
                        </a:buClr>
                        <a:buSzPts val="2000"/>
                        <a:buFont typeface="Nunito"/>
                        <a:buNone/>
                      </a:pP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tc>
                  <a:txBody>
                    <a:bodyPr/>
                    <a:lstStyle/>
                    <a:p>
                      <a:pPr marL="21590" lvl="0" indent="-90170" algn="just" rtl="0">
                        <a:lnSpc>
                          <a:spcPct val="100000"/>
                        </a:lnSpc>
                        <a:spcBef>
                          <a:spcPts val="0"/>
                        </a:spcBef>
                        <a:spcAft>
                          <a:spcPts val="0"/>
                        </a:spcAft>
                        <a:buClr>
                          <a:srgbClr val="FFFFFF"/>
                        </a:buClr>
                        <a:buSzPts val="2000"/>
                        <a:buFont typeface="Nunito"/>
                        <a:buNone/>
                      </a:pPr>
                      <a:endParaRPr sz="1000">
                        <a:solidFill>
                          <a:schemeClr val="dk1"/>
                        </a:solidFill>
                        <a:latin typeface="Source Sans Pro"/>
                        <a:ea typeface="Source Sans Pro"/>
                        <a:cs typeface="Source Sans Pro"/>
                        <a:sym typeface="Source Sans Pro"/>
                      </a:endParaRPr>
                    </a:p>
                  </a:txBody>
                  <a:tcPr marL="73025" marR="73025" marT="0" marB="0" anchor="ctr">
                    <a:lnL w="6350" cap="flat" cmpd="sng">
                      <a:solidFill>
                        <a:schemeClr val="accent4"/>
                      </a:solidFill>
                      <a:prstDash val="solid"/>
                      <a:round/>
                      <a:headEnd type="none" w="sm" len="sm"/>
                      <a:tailEnd type="none" w="sm" len="sm"/>
                    </a:lnL>
                    <a:lnR w="6350" cap="flat" cmpd="sng">
                      <a:solidFill>
                        <a:schemeClr val="accent4"/>
                      </a:solidFill>
                      <a:prstDash val="solid"/>
                      <a:round/>
                      <a:headEnd type="none" w="sm" len="sm"/>
                      <a:tailEnd type="none" w="sm" len="sm"/>
                    </a:lnR>
                    <a:lnT w="6350" cap="flat" cmpd="sng">
                      <a:solidFill>
                        <a:schemeClr val="accent4"/>
                      </a:solidFill>
                      <a:prstDash val="solid"/>
                      <a:round/>
                      <a:headEnd type="none" w="sm" len="sm"/>
                      <a:tailEnd type="none" w="sm" len="sm"/>
                    </a:lnT>
                    <a:lnB w="6350" cap="flat" cmpd="sng">
                      <a:solidFill>
                        <a:schemeClr val="accent4"/>
                      </a:solidFill>
                      <a:prstDash val="solid"/>
                      <a:round/>
                      <a:headEnd type="none" w="sm" len="sm"/>
                      <a:tailEnd type="none" w="sm" len="sm"/>
                    </a:lnB>
                  </a:tcPr>
                </a:tc>
                <a:extLst>
                  <a:ext uri="{0D108BD9-81ED-4DB2-BD59-A6C34878D82A}">
                    <a16:rowId xmlns:a16="http://schemas.microsoft.com/office/drawing/2014/main" val="10010"/>
                  </a:ext>
                </a:extLst>
              </a:tr>
            </a:tbl>
          </a:graphicData>
        </a:graphic>
      </p:graphicFrame>
      <p:sp>
        <p:nvSpPr>
          <p:cNvPr id="1288" name="Google Shape;1288;p109"/>
          <p:cNvSpPr txBox="1">
            <a:spLocks noGrp="1"/>
          </p:cNvSpPr>
          <p:nvPr>
            <p:ph type="title"/>
          </p:nvPr>
        </p:nvSpPr>
        <p:spPr>
          <a:xfrm>
            <a:off x="844425" y="5600"/>
            <a:ext cx="4592100" cy="1140000"/>
          </a:xfrm>
          <a:prstGeom prst="rect">
            <a:avLst/>
          </a:prstGeom>
        </p:spPr>
        <p:txBody>
          <a:bodyPr spcFirstLastPara="1" wrap="square" lIns="91425" tIns="91425" rIns="91425" bIns="91425" anchor="b" anchorCtr="0">
            <a:noAutofit/>
          </a:bodyPr>
          <a:lstStyle/>
          <a:p>
            <a:pPr marL="457200" lvl="0" indent="-381000" algn="l" rtl="0">
              <a:spcBef>
                <a:spcPts val="0"/>
              </a:spcBef>
              <a:spcAft>
                <a:spcPts val="0"/>
              </a:spcAft>
              <a:buSzPts val="2400"/>
              <a:buAutoNum type="arabicPeriod" startAt="22"/>
            </a:pPr>
            <a:r>
              <a:rPr lang="fr"/>
              <a:t>Analyse des risques</a:t>
            </a:r>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1292"/>
        <p:cNvGrpSpPr/>
        <p:nvPr/>
      </p:nvGrpSpPr>
      <p:grpSpPr>
        <a:xfrm>
          <a:off x="0" y="0"/>
          <a:ext cx="0" cy="0"/>
          <a:chOff x="0" y="0"/>
          <a:chExt cx="0" cy="0"/>
        </a:xfrm>
      </p:grpSpPr>
      <p:sp>
        <p:nvSpPr>
          <p:cNvPr id="1293" name="Google Shape;1293;p110"/>
          <p:cNvSpPr txBox="1">
            <a:spLocks noGrp="1"/>
          </p:cNvSpPr>
          <p:nvPr>
            <p:ph type="title"/>
          </p:nvPr>
        </p:nvSpPr>
        <p:spPr>
          <a:xfrm>
            <a:off x="844425" y="5600"/>
            <a:ext cx="6641400" cy="1140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fr"/>
              <a:t>Liste de contrôle pour l'intégration de la perspective genre dans la « conception des projets » </a:t>
            </a:r>
            <a:endParaRPr/>
          </a:p>
        </p:txBody>
      </p:sp>
      <p:sp>
        <p:nvSpPr>
          <p:cNvPr id="1294" name="Google Shape;1294;p110"/>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98</a:t>
            </a:fld>
            <a:endParaRPr/>
          </a:p>
        </p:txBody>
      </p:sp>
      <p:sp>
        <p:nvSpPr>
          <p:cNvPr id="1295" name="Google Shape;1295;p110"/>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98</a:t>
            </a:fld>
            <a:endParaRPr/>
          </a:p>
        </p:txBody>
      </p:sp>
      <p:sp>
        <p:nvSpPr>
          <p:cNvPr id="1296" name="Google Shape;1296;p110"/>
          <p:cNvSpPr txBox="1">
            <a:spLocks noGrp="1"/>
          </p:cNvSpPr>
          <p:nvPr>
            <p:ph type="body" idx="2"/>
          </p:nvPr>
        </p:nvSpPr>
        <p:spPr>
          <a:xfrm>
            <a:off x="844425" y="1527375"/>
            <a:ext cx="2680200" cy="2995200"/>
          </a:xfrm>
          <a:prstGeom prst="rect">
            <a:avLst/>
          </a:prstGeom>
        </p:spPr>
        <p:txBody>
          <a:bodyPr spcFirstLastPara="1" wrap="square" lIns="91425" tIns="91425" rIns="91425" bIns="91425" anchor="ctr" anchorCtr="0">
            <a:noAutofit/>
          </a:bodyPr>
          <a:lstStyle/>
          <a:p>
            <a:pPr marL="0" lvl="0" indent="0" algn="l" rtl="0">
              <a:spcBef>
                <a:spcPts val="600"/>
              </a:spcBef>
              <a:spcAft>
                <a:spcPts val="0"/>
              </a:spcAft>
              <a:buNone/>
            </a:pPr>
            <a:r>
              <a:rPr lang="fr" sz="1300" b="1"/>
              <a:t>En résumé</a:t>
            </a:r>
            <a:endParaRPr sz="1300" b="1"/>
          </a:p>
          <a:p>
            <a:pPr marL="0" lvl="0" indent="0" algn="l" rtl="0">
              <a:spcBef>
                <a:spcPts val="600"/>
              </a:spcBef>
              <a:spcAft>
                <a:spcPts val="0"/>
              </a:spcAft>
              <a:buNone/>
            </a:pPr>
            <a:r>
              <a:rPr lang="fr" sz="1300"/>
              <a:t>La conception et la formulation de projets avec les différents outils  précédemment cités doit être assurée de manière participative avec le maximum de parties prenantes. </a:t>
            </a:r>
            <a:endParaRPr sz="1300"/>
          </a:p>
          <a:p>
            <a:pPr marL="0" lvl="0" indent="0" algn="l" rtl="0">
              <a:spcBef>
                <a:spcPts val="600"/>
              </a:spcBef>
              <a:spcAft>
                <a:spcPts val="0"/>
              </a:spcAft>
              <a:buNone/>
            </a:pPr>
            <a:r>
              <a:rPr lang="fr" sz="1300"/>
              <a:t>A la fin de cette phase, la liste de contrôle suivante peut être utilisée pour vérifier que toutes les informations nécessaires ont été considérées en tenant compte de la dimension genre.</a:t>
            </a:r>
            <a:endParaRPr sz="1300"/>
          </a:p>
        </p:txBody>
      </p:sp>
      <p:sp>
        <p:nvSpPr>
          <p:cNvPr id="1297" name="Google Shape;1297;p110"/>
          <p:cNvSpPr txBox="1">
            <a:spLocks noGrp="1"/>
          </p:cNvSpPr>
          <p:nvPr>
            <p:ph type="body" idx="2"/>
          </p:nvPr>
        </p:nvSpPr>
        <p:spPr>
          <a:xfrm>
            <a:off x="3760700" y="1527375"/>
            <a:ext cx="4988100" cy="2995200"/>
          </a:xfrm>
          <a:prstGeom prst="rect">
            <a:avLst/>
          </a:prstGeom>
        </p:spPr>
        <p:txBody>
          <a:bodyPr spcFirstLastPara="1" wrap="square" lIns="91425" tIns="91425" rIns="91425" bIns="91425" anchor="ctr" anchorCtr="0">
            <a:noAutofit/>
          </a:bodyPr>
          <a:lstStyle/>
          <a:p>
            <a:pPr marL="269999" lvl="0" indent="-311150" algn="l" rtl="0">
              <a:spcBef>
                <a:spcPts val="0"/>
              </a:spcBef>
              <a:spcAft>
                <a:spcPts val="0"/>
              </a:spcAft>
              <a:buSzPts val="1300"/>
              <a:buChar char="✓"/>
            </a:pPr>
            <a:r>
              <a:rPr lang="fr" sz="1300"/>
              <a:t>Des objectifs, résultats et activités sensibles à l’ÉFH et/ou visant spécifiquement l’ÉFH sont intégrés au cadre logique ?</a:t>
            </a:r>
            <a:endParaRPr sz="1300"/>
          </a:p>
          <a:p>
            <a:pPr marL="269999" lvl="0" indent="-311150" algn="l" rtl="0">
              <a:spcBef>
                <a:spcPts val="400"/>
              </a:spcBef>
              <a:spcAft>
                <a:spcPts val="0"/>
              </a:spcAft>
              <a:buSzPts val="1300"/>
              <a:buChar char="✓"/>
            </a:pPr>
            <a:r>
              <a:rPr lang="fr" sz="1300"/>
              <a:t>Des indicateurs sexospécifiques et sensibles au genre sont-ils développés dans le cadre logique et le cadre de mesure de rendement ?</a:t>
            </a:r>
            <a:endParaRPr sz="1300"/>
          </a:p>
          <a:p>
            <a:pPr marL="269999" lvl="0" indent="-311150" algn="l" rtl="0">
              <a:spcBef>
                <a:spcPts val="400"/>
              </a:spcBef>
              <a:spcAft>
                <a:spcPts val="0"/>
              </a:spcAft>
              <a:buSzPts val="1300"/>
              <a:buChar char="✓"/>
            </a:pPr>
            <a:r>
              <a:rPr lang="fr" sz="1300"/>
              <a:t>Des risques en matière d’égalité entre les femmes et les hommes sont-ils identifiés ?</a:t>
            </a:r>
            <a:endParaRPr sz="1300"/>
          </a:p>
          <a:p>
            <a:pPr marL="269999" lvl="0" indent="-311150" algn="l" rtl="0">
              <a:spcBef>
                <a:spcPts val="400"/>
              </a:spcBef>
              <a:spcAft>
                <a:spcPts val="0"/>
              </a:spcAft>
              <a:buSzPts val="1300"/>
              <a:buChar char="✓"/>
            </a:pPr>
            <a:r>
              <a:rPr lang="fr" sz="1300"/>
              <a:t>Des mesures de mitigation répondant aux risques en matière d’ÉFH sont-elles élaborées ?</a:t>
            </a:r>
            <a:endParaRPr sz="1300"/>
          </a:p>
          <a:p>
            <a:pPr marL="269999" lvl="0" indent="-311150" algn="l" rtl="0">
              <a:spcBef>
                <a:spcPts val="400"/>
              </a:spcBef>
              <a:spcAft>
                <a:spcPts val="400"/>
              </a:spcAft>
              <a:buSzPts val="1300"/>
              <a:buChar char="✓"/>
            </a:pPr>
            <a:r>
              <a:rPr lang="fr" sz="1300"/>
              <a:t>Des ressources financières sont-elles réservées pour la mise en œuvre d’activités spécifiques à l’ÉFH et pour l’embauche de ressources spécialisées ?</a:t>
            </a:r>
            <a:endParaRPr sz="800"/>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Shape 1301"/>
        <p:cNvGrpSpPr/>
        <p:nvPr/>
      </p:nvGrpSpPr>
      <p:grpSpPr>
        <a:xfrm>
          <a:off x="0" y="0"/>
          <a:ext cx="0" cy="0"/>
          <a:chOff x="0" y="0"/>
          <a:chExt cx="0" cy="0"/>
        </a:xfrm>
      </p:grpSpPr>
      <p:sp>
        <p:nvSpPr>
          <p:cNvPr id="1302" name="Google Shape;1302;p111"/>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99</a:t>
            </a:fld>
            <a:endParaRPr/>
          </a:p>
        </p:txBody>
      </p:sp>
      <p:sp>
        <p:nvSpPr>
          <p:cNvPr id="1303" name="Google Shape;1303;p111"/>
          <p:cNvSpPr txBox="1">
            <a:spLocks noGrp="1"/>
          </p:cNvSpPr>
          <p:nvPr>
            <p:ph type="body" idx="2"/>
          </p:nvPr>
        </p:nvSpPr>
        <p:spPr>
          <a:xfrm>
            <a:off x="844425" y="1508450"/>
            <a:ext cx="7568100" cy="2435700"/>
          </a:xfrm>
          <a:prstGeom prst="rect">
            <a:avLst/>
          </a:prstGeom>
        </p:spPr>
        <p:txBody>
          <a:bodyPr spcFirstLastPara="1" wrap="square" lIns="91425" tIns="91425" rIns="91425" bIns="91425" anchor="t" anchorCtr="0">
            <a:noAutofit/>
          </a:bodyPr>
          <a:lstStyle/>
          <a:p>
            <a:pPr marL="0" lvl="0" indent="0" algn="l" rtl="0">
              <a:spcBef>
                <a:spcPts val="1000"/>
              </a:spcBef>
              <a:spcAft>
                <a:spcPts val="0"/>
              </a:spcAft>
              <a:buNone/>
            </a:pPr>
            <a:r>
              <a:rPr lang="fr" sz="1200" b="1">
                <a:solidFill>
                  <a:schemeClr val="dk2"/>
                </a:solidFill>
              </a:rPr>
              <a:t>Pour aller aller loin</a:t>
            </a:r>
            <a:endParaRPr sz="1200" b="1">
              <a:solidFill>
                <a:schemeClr val="dk2"/>
              </a:solidFill>
            </a:endParaRPr>
          </a:p>
          <a:p>
            <a:pPr marL="0" lvl="0" indent="0" algn="l" rtl="0">
              <a:spcBef>
                <a:spcPts val="1000"/>
              </a:spcBef>
              <a:spcAft>
                <a:spcPts val="0"/>
              </a:spcAft>
              <a:buNone/>
            </a:pPr>
            <a:r>
              <a:rPr lang="fr" sz="1200" i="1" u="sng">
                <a:solidFill>
                  <a:schemeClr val="hlink"/>
                </a:solidFill>
                <a:hlinkClick r:id="rId3"/>
              </a:rPr>
              <a:t>https://www.nutritionintl.org/wp-content/uploads/2018/06/NI-Liste-de-v%C3%A9rification-%E2%80%93-Int%C3%A9gration-des-consid%C3%A9rations-de-genre-FR-2018-06-01.docx</a:t>
            </a:r>
            <a:r>
              <a:rPr lang="fr" sz="1200" i="1">
                <a:solidFill>
                  <a:schemeClr val="dk2"/>
                </a:solidFill>
              </a:rPr>
              <a:t> </a:t>
            </a:r>
            <a:endParaRPr sz="1200" i="1">
              <a:solidFill>
                <a:schemeClr val="dk2"/>
              </a:solidFill>
            </a:endParaRPr>
          </a:p>
          <a:p>
            <a:pPr marL="0" lvl="0" indent="0" algn="l" rtl="0">
              <a:spcBef>
                <a:spcPts val="1000"/>
              </a:spcBef>
              <a:spcAft>
                <a:spcPts val="0"/>
              </a:spcAft>
              <a:buNone/>
            </a:pPr>
            <a:r>
              <a:rPr lang="fr" sz="1200" i="1" u="sng">
                <a:solidFill>
                  <a:schemeClr val="hlink"/>
                </a:solidFill>
                <a:hlinkClick r:id="rId4"/>
              </a:rPr>
              <a:t>https://portailqualite.acodev.be/fr/system/files/node/160/check-list_pour_lintegration_de_la_dimension_genre_dans_les_programmes_et_projets.pdf</a:t>
            </a:r>
            <a:r>
              <a:rPr lang="fr" sz="1200" i="1">
                <a:solidFill>
                  <a:schemeClr val="dk2"/>
                </a:solidFill>
              </a:rPr>
              <a:t> </a:t>
            </a:r>
            <a:endParaRPr sz="1200" i="1">
              <a:solidFill>
                <a:schemeClr val="dk2"/>
              </a:solidFill>
            </a:endParaRPr>
          </a:p>
          <a:p>
            <a:pPr marL="0" lvl="0" indent="0" algn="l" rtl="0">
              <a:spcBef>
                <a:spcPts val="1000"/>
              </a:spcBef>
              <a:spcAft>
                <a:spcPts val="0"/>
              </a:spcAft>
              <a:buNone/>
            </a:pPr>
            <a:r>
              <a:rPr lang="fr" sz="1200" i="1" u="sng">
                <a:solidFill>
                  <a:schemeClr val="hlink"/>
                </a:solidFill>
                <a:hlinkClick r:id="rId5"/>
              </a:rPr>
              <a:t>http://www.adequations.org/IMG/article_PDF/article_a1268.pdf</a:t>
            </a:r>
            <a:r>
              <a:rPr lang="fr" sz="1200" i="1">
                <a:solidFill>
                  <a:schemeClr val="dk2"/>
                </a:solidFill>
              </a:rPr>
              <a:t> </a:t>
            </a:r>
            <a:endParaRPr sz="1200" i="1">
              <a:solidFill>
                <a:schemeClr val="dk2"/>
              </a:solidFill>
            </a:endParaRPr>
          </a:p>
          <a:p>
            <a:pPr marL="0" lvl="0" indent="0" algn="l" rtl="0">
              <a:spcBef>
                <a:spcPts val="1000"/>
              </a:spcBef>
              <a:spcAft>
                <a:spcPts val="0"/>
              </a:spcAft>
              <a:buNone/>
            </a:pPr>
            <a:r>
              <a:rPr lang="fr" sz="1200" i="1" u="sng">
                <a:solidFill>
                  <a:schemeClr val="hlink"/>
                </a:solidFill>
                <a:hlinkClick r:id="rId6"/>
              </a:rPr>
              <a:t>https://mediatheque.agencemicroprojets.org/wp-content/uploads/Fiche-outil-2_La-the%CC%81matique-genre-dans-les-projets_AFD_OSC.pdf</a:t>
            </a:r>
            <a:endParaRPr sz="1200" i="1">
              <a:solidFill>
                <a:schemeClr val="dk2"/>
              </a:solidFill>
            </a:endParaRPr>
          </a:p>
          <a:p>
            <a:pPr marL="0" lvl="0" indent="0" algn="l" rtl="0">
              <a:spcBef>
                <a:spcPts val="1000"/>
              </a:spcBef>
              <a:spcAft>
                <a:spcPts val="1000"/>
              </a:spcAft>
              <a:buNone/>
            </a:pPr>
            <a:endParaRPr sz="1200" i="1">
              <a:solidFill>
                <a:schemeClr val="dk2"/>
              </a:solidFill>
            </a:endParaRPr>
          </a:p>
        </p:txBody>
      </p:sp>
      <p:sp>
        <p:nvSpPr>
          <p:cNvPr id="1304" name="Google Shape;1304;p111"/>
          <p:cNvSpPr txBox="1">
            <a:spLocks noGrp="1"/>
          </p:cNvSpPr>
          <p:nvPr>
            <p:ph type="title"/>
          </p:nvPr>
        </p:nvSpPr>
        <p:spPr>
          <a:xfrm>
            <a:off x="844425" y="5600"/>
            <a:ext cx="5868000" cy="1140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fr"/>
              <a:t>Liste de vérification (check-list) pour l'intégration de la perspective genre dans les projets</a:t>
            </a:r>
            <a:endParaRPr/>
          </a:p>
        </p:txBody>
      </p:sp>
      <p:sp>
        <p:nvSpPr>
          <p:cNvPr id="1305" name="Google Shape;1305;p111"/>
          <p:cNvSpPr txBox="1">
            <a:spLocks noGrp="1"/>
          </p:cNvSpPr>
          <p:nvPr>
            <p:ph type="sldNum" idx="3"/>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fr"/>
              <a:t>99</a:t>
            </a:fld>
            <a:endParaRPr/>
          </a:p>
        </p:txBody>
      </p:sp>
    </p:spTree>
  </p:cSld>
  <p:clrMapOvr>
    <a:masterClrMapping/>
  </p:clrMapOvr>
</p:sld>
</file>

<file path=ppt/theme/theme1.xml><?xml version="1.0" encoding="utf-8"?>
<a:theme xmlns:a="http://schemas.openxmlformats.org/drawingml/2006/main" name="Cerimon template">
  <a:themeElements>
    <a:clrScheme name="Custom 347">
      <a:dk1>
        <a:srgbClr val="410433"/>
      </a:dk1>
      <a:lt1>
        <a:srgbClr val="FFFFFF"/>
      </a:lt1>
      <a:dk2>
        <a:srgbClr val="9C9194"/>
      </a:dk2>
      <a:lt2>
        <a:srgbClr val="EBE7E4"/>
      </a:lt2>
      <a:accent1>
        <a:srgbClr val="77063F"/>
      </a:accent1>
      <a:accent2>
        <a:srgbClr val="AC0C5C"/>
      </a:accent2>
      <a:accent3>
        <a:srgbClr val="C7284F"/>
      </a:accent3>
      <a:accent4>
        <a:srgbClr val="FF7154"/>
      </a:accent4>
      <a:accent5>
        <a:srgbClr val="FF963C"/>
      </a:accent5>
      <a:accent6>
        <a:srgbClr val="FAC12B"/>
      </a:accent6>
      <a:hlink>
        <a:srgbClr val="77063F"/>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15089</Words>
  <Application>Microsoft Office PowerPoint</Application>
  <PresentationFormat>Affichage à l'écran (16:9)</PresentationFormat>
  <Paragraphs>1368</Paragraphs>
  <Slides>102</Slides>
  <Notes>102</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102</vt:i4>
      </vt:variant>
    </vt:vector>
  </HeadingPairs>
  <TitlesOfParts>
    <vt:vector size="110" baseType="lpstr">
      <vt:lpstr>Arial</vt:lpstr>
      <vt:lpstr>Dosis</vt:lpstr>
      <vt:lpstr>Source Sans Pro SemiBold</vt:lpstr>
      <vt:lpstr>Source Sans Pro</vt:lpstr>
      <vt:lpstr>Nunito</vt:lpstr>
      <vt:lpstr>Roboto</vt:lpstr>
      <vt:lpstr>Calibri</vt:lpstr>
      <vt:lpstr>Cerimon template</vt:lpstr>
      <vt:lpstr>Montage de Projets intégrant l'Égalité entre les Femmes et les Hommes Guide pratique</vt:lpstr>
      <vt:lpstr>Ce qu’est ce document</vt:lpstr>
      <vt:lpstr>A. ENJEUX</vt:lpstr>
      <vt:lpstr>Enjeux de l’ÉFH pour les projets</vt:lpstr>
      <vt:lpstr>Enjeux de l’ÉFH pour les projets</vt:lpstr>
      <vt:lpstr>Enjeux de l’ÉFH pour les projets</vt:lpstr>
      <vt:lpstr>Clarification conceptuelle Adaptée du lexique de la stratégie de la Francophonie pour la promotion de l’égalité entre les femmes et les hommes, des droits et de l’autonomisation des femmes et des filles</vt:lpstr>
      <vt:lpstr>Clarification conceptuelle Adaptée du lexique de la stratégie de la Francophonie pour la promotion de l’égalité entre les femmes et les hommes, des droits et de l’autonomisation des femmes et des filles</vt:lpstr>
      <vt:lpstr>Rappel sur le cycle des projets</vt:lpstr>
      <vt:lpstr>Cycle des projets </vt:lpstr>
      <vt:lpstr>Liste des outils présentés dans ce document</vt:lpstr>
      <vt:lpstr>B. IDENTIFICATION DU PROJET</vt:lpstr>
      <vt:lpstr>Arbre à problèmes</vt:lpstr>
      <vt:lpstr>Arbre à problèmes</vt:lpstr>
      <vt:lpstr>Arbre à problèmes </vt:lpstr>
      <vt:lpstr> Arbre à objectifs </vt:lpstr>
      <vt:lpstr>Arbre à objectifs</vt:lpstr>
      <vt:lpstr>Arbre à objectifs</vt:lpstr>
      <vt:lpstr> Arbre à objectifs </vt:lpstr>
      <vt:lpstr> Arbre à objectifs </vt:lpstr>
      <vt:lpstr>Analyse de genre</vt:lpstr>
      <vt:lpstr>Analyse de genre</vt:lpstr>
      <vt:lpstr>Analyse de genre</vt:lpstr>
      <vt:lpstr>Analyse de genre</vt:lpstr>
      <vt:lpstr>Analyse de genre</vt:lpstr>
      <vt:lpstr>Analyse de genre</vt:lpstr>
      <vt:lpstr>Analyse des parties prenantes</vt:lpstr>
      <vt:lpstr>Analyse des parties prenantes</vt:lpstr>
      <vt:lpstr>Analyse des parties prenantes</vt:lpstr>
      <vt:lpstr>Analyse des parties prenantes</vt:lpstr>
      <vt:lpstr>Analyse des parties prenantes</vt:lpstr>
      <vt:lpstr>Analyse des parties prenantes</vt:lpstr>
      <vt:lpstr>Analyse des parties prenantes</vt:lpstr>
      <vt:lpstr>Le diagramme de venn</vt:lpstr>
      <vt:lpstr>Le diagramme de venn</vt:lpstr>
      <vt:lpstr>Le diagramme de venn</vt:lpstr>
      <vt:lpstr>Le diagramme de venn</vt:lpstr>
      <vt:lpstr>La  théorie de trois rôles</vt:lpstr>
      <vt:lpstr>La  théorie de trois rôles</vt:lpstr>
      <vt:lpstr>La  théorie de trois rôles</vt:lpstr>
      <vt:lpstr>Le profil d'activités</vt:lpstr>
      <vt:lpstr>Le profil d'activités</vt:lpstr>
      <vt:lpstr>Le profil d'activités </vt:lpstr>
      <vt:lpstr> L’horloge des activités journalières</vt:lpstr>
      <vt:lpstr> L’horloge des activités journalières</vt:lpstr>
      <vt:lpstr> L’horloge des activités journalières</vt:lpstr>
      <vt:lpstr>Le calendrier saisonnier</vt:lpstr>
      <vt:lpstr>Le calendrier saisonnier</vt:lpstr>
      <vt:lpstr>Le calendrier saisonnier</vt:lpstr>
      <vt:lpstr>La carte sociale</vt:lpstr>
      <vt:lpstr>La carte sociale</vt:lpstr>
      <vt:lpstr>La carte sociale</vt:lpstr>
      <vt:lpstr>Profil d’accès et de contrôle</vt:lpstr>
      <vt:lpstr>Profil d’accès et de contrôle</vt:lpstr>
      <vt:lpstr>Profil d’accès et de contrôle</vt:lpstr>
      <vt:lpstr>L’empowerment et les 5 domaines</vt:lpstr>
      <vt:lpstr>L’empowerment et les 5 domaines</vt:lpstr>
      <vt:lpstr>L’empowerment et les 5 domaines</vt:lpstr>
      <vt:lpstr>L’analyse socio-économique selon le genre (ASEG)</vt:lpstr>
      <vt:lpstr>L’analyse socio-économique selon le genre (ASEG)</vt:lpstr>
      <vt:lpstr>L’analyse socio-économique selon le genre (ASEG)</vt:lpstr>
      <vt:lpstr>Les besoins pratiques et intérêts stratégiques</vt:lpstr>
      <vt:lpstr>Les besoins pratiques et intérêts stratégiques</vt:lpstr>
      <vt:lpstr>Les besoins pratiques et intérêts stratégiques</vt:lpstr>
      <vt:lpstr>Les besoins pratiques et intérêts stratégiques</vt:lpstr>
      <vt:lpstr>Liste de contrôle « analyse du contexte » </vt:lpstr>
      <vt:lpstr>Le changement est une succession d’actions cohérentes… Il ne se déclame pas, il se construit !</vt:lpstr>
      <vt:lpstr>C. FORMULATION DU PROJET</vt:lpstr>
      <vt:lpstr>ADAPTer et AGIR</vt:lpstr>
      <vt:lpstr>ADAPTer et AGIR</vt:lpstr>
      <vt:lpstr>ADAPTer et AGIR</vt:lpstr>
      <vt:lpstr>Théorie de changement (TdC)</vt:lpstr>
      <vt:lpstr>Théorie de changement (TdC)</vt:lpstr>
      <vt:lpstr>Théorie de changement (TdC)</vt:lpstr>
      <vt:lpstr>Théorie de changement (TdC)</vt:lpstr>
      <vt:lpstr>Théorie de changement (TdC)</vt:lpstr>
      <vt:lpstr>Logique d'intervention du projet</vt:lpstr>
      <vt:lpstr>Logique d'intervention du projet</vt:lpstr>
      <vt:lpstr>Logique d'intervention du projet</vt:lpstr>
      <vt:lpstr>Logique d'intervention du projet</vt:lpstr>
      <vt:lpstr>Logique d'intervention du projet</vt:lpstr>
      <vt:lpstr>Logique d'intervention du projet</vt:lpstr>
      <vt:lpstr>La matrice des priorités</vt:lpstr>
      <vt:lpstr>La matrice des priorités</vt:lpstr>
      <vt:lpstr>La matrice des priorités</vt:lpstr>
      <vt:lpstr>Indicateurs sensibles au genre</vt:lpstr>
      <vt:lpstr>Indicateurs sensibles au genre </vt:lpstr>
      <vt:lpstr>Indicateurs sensibles au genre</vt:lpstr>
      <vt:lpstr>Budgétisation sensible au genre (BSG)</vt:lpstr>
      <vt:lpstr>Budgétisation sensible au genre (BSG)</vt:lpstr>
      <vt:lpstr>Budgétisation sensible au genre (BSG)</vt:lpstr>
      <vt:lpstr>Marqueur genre</vt:lpstr>
      <vt:lpstr>Marqueur genre </vt:lpstr>
      <vt:lpstr>Marqueur genre</vt:lpstr>
      <vt:lpstr>Analyse des risques</vt:lpstr>
      <vt:lpstr>Analyse des risques</vt:lpstr>
      <vt:lpstr>Analyse des risques</vt:lpstr>
      <vt:lpstr>Liste de contrôle pour l'intégration de la perspective genre dans la « conception des projets » </vt:lpstr>
      <vt:lpstr>Liste de vérification (check-list) pour l'intégration de la perspective genre dans les projets</vt:lpstr>
      <vt:lpstr>Références bibliographiques</vt:lpstr>
      <vt:lpstr>Équipes de rédaction</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Montage de Projets intégrant l'Égalité entre les Femmes et les Hommes Guide pratique</dc:title>
  <dc:creator>HP</dc:creator>
  <cp:lastModifiedBy>Emmanuel W.</cp:lastModifiedBy>
  <cp:revision>1</cp:revision>
  <dcterms:modified xsi:type="dcterms:W3CDTF">2022-06-13T16:09:25Z</dcterms:modified>
</cp:coreProperties>
</file>